
<file path=[Content_Types].xml><?xml version="1.0" encoding="utf-8"?>
<Types xmlns="http://schemas.openxmlformats.org/package/2006/content-types">
  <Default ContentType="image/jpeg" Extension="jpg"/>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 id="2147483661" r:id="rId7"/>
    <p:sldMasterId id="214748366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7" roundtripDataSignature="AMtx7mgaHFjdNwXfhXimBUtDVoyZT9oG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1A08D9-69DE-4889-994A-936828BF07D3}">
  <a:tblStyle styleId="{DD1A08D9-69DE-4889-994A-936828BF07D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6" name="Shape 16"/>
        <p:cNvGrpSpPr/>
        <p:nvPr/>
      </p:nvGrpSpPr>
      <p:grpSpPr>
        <a:xfrm>
          <a:off x="0" y="0"/>
          <a:ext cx="0" cy="0"/>
          <a:chOff x="0" y="0"/>
          <a:chExt cx="0" cy="0"/>
        </a:xfrm>
      </p:grpSpPr>
      <p:sp>
        <p:nvSpPr>
          <p:cNvPr id="17" name="Google Shape;17;p19"/>
          <p:cNvSpPr txBox="1"/>
          <p:nvPr>
            <p:ph idx="1" type="subTitle"/>
          </p:nvPr>
        </p:nvSpPr>
        <p:spPr>
          <a:xfrm>
            <a:off x="2362200" y="3429000"/>
            <a:ext cx="6400800" cy="1447800"/>
          </a:xfrm>
          <a:prstGeom prst="rect">
            <a:avLst/>
          </a:prstGeom>
          <a:solidFill>
            <a:schemeClr val="lt1">
              <a:alpha val="50196"/>
            </a:schemeClr>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lvl1pPr lvl="0" algn="ctr">
              <a:spcBef>
                <a:spcPts val="640"/>
              </a:spcBef>
              <a:spcAft>
                <a:spcPts val="0"/>
              </a:spcAft>
              <a:buSzPts val="2240"/>
              <a:buFont typeface="Noto Sans Symbols"/>
              <a:buNone/>
              <a:defRPr/>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260"/>
              <a:buChar char="●"/>
              <a:defRPr/>
            </a:lvl4pPr>
            <a:lvl5pPr lvl="4" algn="l">
              <a:spcBef>
                <a:spcPts val="360"/>
              </a:spcBef>
              <a:spcAft>
                <a:spcPts val="0"/>
              </a:spcAft>
              <a:buSzPts val="126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8" name="Google Shape;18;p19"/>
          <p:cNvSpPr txBox="1"/>
          <p:nvPr>
            <p:ph type="ctrTitle"/>
          </p:nvPr>
        </p:nvSpPr>
        <p:spPr>
          <a:xfrm>
            <a:off x="838200" y="1371600"/>
            <a:ext cx="7620000" cy="2057400"/>
          </a:xfrm>
          <a:prstGeom prst="rect">
            <a:avLst/>
          </a:prstGeom>
          <a:solidFill>
            <a:schemeClr val="lt1">
              <a:alpha val="50196"/>
            </a:schemeClr>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lvl1pPr lvl="0" algn="ctr">
              <a:spcBef>
                <a:spcPts val="0"/>
              </a:spcBef>
              <a:spcAft>
                <a:spcPts val="0"/>
              </a:spcAft>
              <a:buSzPts val="1400"/>
              <a:buNone/>
              <a:defRPr sz="54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0" type="dt"/>
          </p:nvPr>
        </p:nvSpPr>
        <p:spPr>
          <a:xfrm>
            <a:off x="304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81" name="Shape 81"/>
        <p:cNvGrpSpPr/>
        <p:nvPr/>
      </p:nvGrpSpPr>
      <p:grpSpPr>
        <a:xfrm>
          <a:off x="0" y="0"/>
          <a:ext cx="0" cy="0"/>
          <a:chOff x="0" y="0"/>
          <a:chExt cx="0" cy="0"/>
        </a:xfrm>
      </p:grpSpPr>
      <p:sp>
        <p:nvSpPr>
          <p:cNvPr id="82" name="Google Shape;82;p33"/>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 type="body"/>
          </p:nvPr>
        </p:nvSpPr>
        <p:spPr>
          <a:xfrm>
            <a:off x="2438400" y="1600200"/>
            <a:ext cx="3124200" cy="4495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33"/>
          <p:cNvSpPr txBox="1"/>
          <p:nvPr>
            <p:ph idx="2" type="body"/>
          </p:nvPr>
        </p:nvSpPr>
        <p:spPr>
          <a:xfrm>
            <a:off x="5715000" y="1600200"/>
            <a:ext cx="3124200" cy="4495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88" name="Shape 88"/>
        <p:cNvGrpSpPr/>
        <p:nvPr/>
      </p:nvGrpSpPr>
      <p:grpSpPr>
        <a:xfrm>
          <a:off x="0" y="0"/>
          <a:ext cx="0" cy="0"/>
          <a:chOff x="0" y="0"/>
          <a:chExt cx="0" cy="0"/>
        </a:xfrm>
      </p:grpSpPr>
      <p:sp>
        <p:nvSpPr>
          <p:cNvPr id="89" name="Google Shape;89;p34"/>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680"/>
              <a:buNone/>
              <a:defRPr sz="2400"/>
            </a:lvl1pPr>
            <a:lvl2pPr indent="-228600" lvl="1" marL="914400" algn="l">
              <a:spcBef>
                <a:spcPts val="400"/>
              </a:spcBef>
              <a:spcAft>
                <a:spcPts val="0"/>
              </a:spcAft>
              <a:buSzPts val="1400"/>
              <a:buNone/>
              <a:defRPr sz="2000"/>
            </a:lvl2pPr>
            <a:lvl3pPr indent="-228600" lvl="2" marL="1371600" algn="l">
              <a:spcBef>
                <a:spcPts val="360"/>
              </a:spcBef>
              <a:spcAft>
                <a:spcPts val="0"/>
              </a:spcAft>
              <a:buSzPts val="1260"/>
              <a:buNone/>
              <a:defRPr sz="1800"/>
            </a:lvl3pPr>
            <a:lvl4pPr indent="-228600" lvl="3" marL="1828800" algn="l">
              <a:spcBef>
                <a:spcPts val="320"/>
              </a:spcBef>
              <a:spcAft>
                <a:spcPts val="0"/>
              </a:spcAft>
              <a:buSzPts val="1120"/>
              <a:buNone/>
              <a:defRPr sz="1600"/>
            </a:lvl4pPr>
            <a:lvl5pPr indent="-228600" lvl="4" marL="2286000" algn="l">
              <a:spcBef>
                <a:spcPts val="320"/>
              </a:spcBef>
              <a:spcAft>
                <a:spcPts val="0"/>
              </a:spcAft>
              <a:buSzPts val="112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91" name="Google Shape;91;p34"/>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текст и объект" type="txAndObj">
  <p:cSld name="TEXT_AND_OBJECT">
    <p:spTree>
      <p:nvGrpSpPr>
        <p:cNvPr id="103" name="Shape 103"/>
        <p:cNvGrpSpPr/>
        <p:nvPr/>
      </p:nvGrpSpPr>
      <p:grpSpPr>
        <a:xfrm>
          <a:off x="0" y="0"/>
          <a:ext cx="0" cy="0"/>
          <a:chOff x="0" y="0"/>
          <a:chExt cx="0" cy="0"/>
        </a:xfrm>
      </p:grpSpPr>
      <p:sp>
        <p:nvSpPr>
          <p:cNvPr id="104" name="Google Shape;104;p23"/>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3"/>
          <p:cNvSpPr txBox="1"/>
          <p:nvPr>
            <p:ph idx="1" type="body"/>
          </p:nvPr>
        </p:nvSpPr>
        <p:spPr>
          <a:xfrm>
            <a:off x="457200" y="1828800"/>
            <a:ext cx="4038600" cy="4302125"/>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3"/>
          <p:cNvSpPr txBox="1"/>
          <p:nvPr>
            <p:ph idx="2" type="body"/>
          </p:nvPr>
        </p:nvSpPr>
        <p:spPr>
          <a:xfrm>
            <a:off x="4648200" y="1828800"/>
            <a:ext cx="4038600" cy="4302125"/>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23"/>
          <p:cNvSpPr txBox="1"/>
          <p:nvPr>
            <p:ph idx="10" type="dt"/>
          </p:nvPr>
        </p:nvSpPr>
        <p:spPr>
          <a:xfrm>
            <a:off x="457200" y="6248400"/>
            <a:ext cx="16764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3"/>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таблица" type="tbl">
  <p:cSld name="TABLE">
    <p:spTree>
      <p:nvGrpSpPr>
        <p:cNvPr id="119" name="Shape 119"/>
        <p:cNvGrpSpPr/>
        <p:nvPr/>
      </p:nvGrpSpPr>
      <p:grpSpPr>
        <a:xfrm>
          <a:off x="0" y="0"/>
          <a:ext cx="0" cy="0"/>
          <a:chOff x="0" y="0"/>
          <a:chExt cx="0" cy="0"/>
        </a:xfrm>
      </p:grpSpPr>
      <p:sp>
        <p:nvSpPr>
          <p:cNvPr id="120" name="Google Shape;120;p25"/>
          <p:cNvSpPr txBox="1"/>
          <p:nvPr>
            <p:ph type="title"/>
          </p:nvPr>
        </p:nvSpPr>
        <p:spPr>
          <a:xfrm>
            <a:off x="457200" y="533400"/>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5"/>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5"/>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1" name="Shape 31"/>
        <p:cNvGrpSpPr/>
        <p:nvPr/>
      </p:nvGrpSpPr>
      <p:grpSpPr>
        <a:xfrm>
          <a:off x="0" y="0"/>
          <a:ext cx="0" cy="0"/>
          <a:chOff x="0" y="0"/>
          <a:chExt cx="0" cy="0"/>
        </a:xfrm>
      </p:grpSpPr>
      <p:sp>
        <p:nvSpPr>
          <p:cNvPr id="32" name="Google Shape;32;p21"/>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1"/>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37" name="Shape 37"/>
        <p:cNvGrpSpPr/>
        <p:nvPr/>
      </p:nvGrpSpPr>
      <p:grpSpPr>
        <a:xfrm>
          <a:off x="0" y="0"/>
          <a:ext cx="0" cy="0"/>
          <a:chOff x="0" y="0"/>
          <a:chExt cx="0" cy="0"/>
        </a:xfrm>
      </p:grpSpPr>
      <p:sp>
        <p:nvSpPr>
          <p:cNvPr id="38" name="Google Shape;38;p26"/>
          <p:cNvSpPr txBox="1"/>
          <p:nvPr>
            <p:ph type="title"/>
          </p:nvPr>
        </p:nvSpPr>
        <p:spPr>
          <a:xfrm rot="5400000">
            <a:off x="5105400" y="2362200"/>
            <a:ext cx="5867400" cy="1600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 type="body"/>
          </p:nvPr>
        </p:nvSpPr>
        <p:spPr>
          <a:xfrm rot="5400000">
            <a:off x="1828800" y="838200"/>
            <a:ext cx="5867400" cy="46482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43" name="Shape 43"/>
        <p:cNvGrpSpPr/>
        <p:nvPr/>
      </p:nvGrpSpPr>
      <p:grpSpPr>
        <a:xfrm>
          <a:off x="0" y="0"/>
          <a:ext cx="0" cy="0"/>
          <a:chOff x="0" y="0"/>
          <a:chExt cx="0" cy="0"/>
        </a:xfrm>
      </p:grpSpPr>
      <p:sp>
        <p:nvSpPr>
          <p:cNvPr id="44" name="Google Shape;44;p27"/>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7"/>
          <p:cNvSpPr txBox="1"/>
          <p:nvPr>
            <p:ph idx="1" type="body"/>
          </p:nvPr>
        </p:nvSpPr>
        <p:spPr>
          <a:xfrm rot="5400000">
            <a:off x="3390900" y="647700"/>
            <a:ext cx="4495800" cy="6400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9" name="Shape 49"/>
        <p:cNvGrpSpPr/>
        <p:nvPr/>
      </p:nvGrpSpPr>
      <p:grpSpPr>
        <a:xfrm>
          <a:off x="0" y="0"/>
          <a:ext cx="0" cy="0"/>
          <a:chOff x="0" y="0"/>
          <a:chExt cx="0" cy="0"/>
        </a:xfrm>
      </p:grpSpPr>
      <p:sp>
        <p:nvSpPr>
          <p:cNvPr id="50" name="Google Shape;50;p2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p:nvPr>
            <p:ph idx="2" type="pic"/>
          </p:nvPr>
        </p:nvSpPr>
        <p:spPr>
          <a:xfrm>
            <a:off x="3887788" y="987425"/>
            <a:ext cx="4629150" cy="4873625"/>
          </a:xfrm>
          <a:prstGeom prst="rect">
            <a:avLst/>
          </a:prstGeom>
          <a:noFill/>
          <a:ln>
            <a:noFill/>
          </a:ln>
        </p:spPr>
      </p:sp>
      <p:sp>
        <p:nvSpPr>
          <p:cNvPr id="52" name="Google Shape;52;p28"/>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120"/>
              <a:buNone/>
              <a:defRPr sz="1600"/>
            </a:lvl1pPr>
            <a:lvl2pPr indent="-228600" lvl="1" marL="914400" algn="l">
              <a:spcBef>
                <a:spcPts val="280"/>
              </a:spcBef>
              <a:spcAft>
                <a:spcPts val="0"/>
              </a:spcAft>
              <a:buSzPts val="980"/>
              <a:buNone/>
              <a:defRPr sz="1400"/>
            </a:lvl2pPr>
            <a:lvl3pPr indent="-228600" lvl="2" marL="1371600" algn="l">
              <a:spcBef>
                <a:spcPts val="240"/>
              </a:spcBef>
              <a:spcAft>
                <a:spcPts val="0"/>
              </a:spcAft>
              <a:buSzPts val="84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28"/>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6" name="Shape 56"/>
        <p:cNvGrpSpPr/>
        <p:nvPr/>
      </p:nvGrpSpPr>
      <p:grpSpPr>
        <a:xfrm>
          <a:off x="0" y="0"/>
          <a:ext cx="0" cy="0"/>
          <a:chOff x="0" y="0"/>
          <a:chExt cx="0" cy="0"/>
        </a:xfrm>
      </p:grpSpPr>
      <p:sp>
        <p:nvSpPr>
          <p:cNvPr id="57" name="Google Shape;57;p2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9"/>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17500" lvl="4" marL="2286000" algn="l">
              <a:spcBef>
                <a:spcPts val="400"/>
              </a:spcBef>
              <a:spcAft>
                <a:spcPts val="0"/>
              </a:spcAft>
              <a:buSzPts val="14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29"/>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120"/>
              <a:buNone/>
              <a:defRPr sz="1600"/>
            </a:lvl1pPr>
            <a:lvl2pPr indent="-228600" lvl="1" marL="914400" algn="l">
              <a:spcBef>
                <a:spcPts val="280"/>
              </a:spcBef>
              <a:spcAft>
                <a:spcPts val="0"/>
              </a:spcAft>
              <a:buSzPts val="980"/>
              <a:buNone/>
              <a:defRPr sz="1400"/>
            </a:lvl2pPr>
            <a:lvl3pPr indent="-228600" lvl="2" marL="1371600" algn="l">
              <a:spcBef>
                <a:spcPts val="240"/>
              </a:spcBef>
              <a:spcAft>
                <a:spcPts val="0"/>
              </a:spcAft>
              <a:buSzPts val="840"/>
              <a:buNone/>
              <a:defRPr sz="1200"/>
            </a:lvl3pPr>
            <a:lvl4pPr indent="-228600" lvl="3" marL="1828800" algn="l">
              <a:spcBef>
                <a:spcPts val="200"/>
              </a:spcBef>
              <a:spcAft>
                <a:spcPts val="0"/>
              </a:spcAft>
              <a:buSzPts val="700"/>
              <a:buNone/>
              <a:defRPr sz="1000"/>
            </a:lvl4pPr>
            <a:lvl5pPr indent="-228600" lvl="4" marL="2286000" algn="l">
              <a:spcBef>
                <a:spcPts val="200"/>
              </a:spcBef>
              <a:spcAft>
                <a:spcPts val="0"/>
              </a:spcAft>
              <a:buSzPts val="7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9"/>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63" name="Shape 63"/>
        <p:cNvGrpSpPr/>
        <p:nvPr/>
      </p:nvGrpSpPr>
      <p:grpSpPr>
        <a:xfrm>
          <a:off x="0" y="0"/>
          <a:ext cx="0" cy="0"/>
          <a:chOff x="0" y="0"/>
          <a:chExt cx="0" cy="0"/>
        </a:xfrm>
      </p:grpSpPr>
      <p:sp>
        <p:nvSpPr>
          <p:cNvPr id="64" name="Google Shape;64;p30"/>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7" name="Shape 67"/>
        <p:cNvGrpSpPr/>
        <p:nvPr/>
      </p:nvGrpSpPr>
      <p:grpSpPr>
        <a:xfrm>
          <a:off x="0" y="0"/>
          <a:ext cx="0" cy="0"/>
          <a:chOff x="0" y="0"/>
          <a:chExt cx="0" cy="0"/>
        </a:xfrm>
      </p:grpSpPr>
      <p:sp>
        <p:nvSpPr>
          <p:cNvPr id="68" name="Google Shape;68;p31"/>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1"/>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72" name="Shape 72"/>
        <p:cNvGrpSpPr/>
        <p:nvPr/>
      </p:nvGrpSpPr>
      <p:grpSpPr>
        <a:xfrm>
          <a:off x="0" y="0"/>
          <a:ext cx="0" cy="0"/>
          <a:chOff x="0" y="0"/>
          <a:chExt cx="0" cy="0"/>
        </a:xfrm>
      </p:grpSpPr>
      <p:sp>
        <p:nvSpPr>
          <p:cNvPr id="73" name="Google Shape;73;p32"/>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3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3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308610" lvl="4" marL="2286000" algn="l">
              <a:spcBef>
                <a:spcPts val="360"/>
              </a:spcBef>
              <a:spcAft>
                <a:spcPts val="0"/>
              </a:spcAft>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2"/>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2.xml"/><Relationship Id="rId3"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titlemaster_med" id="10" name="Google Shape;10;p18"/>
          <p:cNvPicPr preferRelativeResize="0"/>
          <p:nvPr/>
        </p:nvPicPr>
        <p:blipFill rotWithShape="1">
          <a:blip r:embed="rId1">
            <a:alphaModFix/>
          </a:blip>
          <a:srcRect b="0" l="0" r="0" t="0"/>
          <a:stretch/>
        </p:blipFill>
        <p:spPr>
          <a:xfrm>
            <a:off x="0" y="0"/>
            <a:ext cx="9144000" cy="6862762"/>
          </a:xfrm>
          <a:prstGeom prst="rect">
            <a:avLst/>
          </a:prstGeom>
          <a:noFill/>
          <a:ln>
            <a:noFill/>
          </a:ln>
        </p:spPr>
      </p:pic>
      <p:sp>
        <p:nvSpPr>
          <p:cNvPr id="11" name="Google Shape;11;p18"/>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12" name="Google Shape;12;p18"/>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dk1"/>
                </a:solidFill>
                <a:latin typeface="Arial"/>
                <a:ea typeface="Arial"/>
                <a:cs typeface="Arial"/>
                <a:sym typeface="Arial"/>
              </a:defRPr>
            </a:lvl1pPr>
            <a:lvl2pPr indent="-353060" lvl="1" marL="914400" marR="0" rtl="0" algn="l">
              <a:spcBef>
                <a:spcPts val="560"/>
              </a:spcBef>
              <a:spcAft>
                <a:spcPts val="0"/>
              </a:spcAft>
              <a:buClr>
                <a:schemeClr val="folHlink"/>
              </a:buClr>
              <a:buSzPts val="1960"/>
              <a:buFont typeface="Noto Sans Symbols"/>
              <a:buChar char="●"/>
              <a:defRPr b="0" i="0" sz="2800" u="none" cap="none" strike="noStrike">
                <a:solidFill>
                  <a:schemeClr val="dk1"/>
                </a:solidFill>
                <a:latin typeface="Arial"/>
                <a:ea typeface="Arial"/>
                <a:cs typeface="Arial"/>
                <a:sym typeface="Arial"/>
              </a:defRPr>
            </a:lvl2pPr>
            <a:lvl3pPr indent="-335280" lvl="2" marL="1371600" marR="0" rtl="0" algn="l">
              <a:spcBef>
                <a:spcPts val="480"/>
              </a:spcBef>
              <a:spcAft>
                <a:spcPts val="0"/>
              </a:spcAft>
              <a:buClr>
                <a:schemeClr val="hlink"/>
              </a:buClr>
              <a:buSzPts val="168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folHlink"/>
              </a:buClr>
              <a:buSzPts val="1400"/>
              <a:buFont typeface="Noto Sans Symbols"/>
              <a:buChar char="●"/>
              <a:defRPr b="0" i="0" sz="2000" u="none" cap="none" strike="noStrike">
                <a:solidFill>
                  <a:schemeClr val="dk1"/>
                </a:solidFill>
                <a:latin typeface="Arial"/>
                <a:ea typeface="Arial"/>
                <a:cs typeface="Arial"/>
                <a:sym typeface="Arial"/>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0" type="dt"/>
          </p:nvPr>
        </p:nvSpPr>
        <p:spPr>
          <a:xfrm>
            <a:off x="304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5" name="Google Shape;15;p18"/>
          <p:cNvSpPr txBox="1"/>
          <p:nvPr>
            <p:ph idx="12" type="sldNum"/>
          </p:nvPr>
        </p:nvSpPr>
        <p:spPr>
          <a:xfrm>
            <a:off x="70104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grpSp>
        <p:nvGrpSpPr>
          <p:cNvPr id="23" name="Google Shape;23;p20"/>
          <p:cNvGrpSpPr/>
          <p:nvPr/>
        </p:nvGrpSpPr>
        <p:grpSpPr>
          <a:xfrm>
            <a:off x="0" y="0"/>
            <a:ext cx="2667000" cy="6858000"/>
            <a:chOff x="0" y="0"/>
            <a:chExt cx="1680" cy="4320"/>
          </a:xfrm>
        </p:grpSpPr>
        <p:sp>
          <p:nvSpPr>
            <p:cNvPr id="24" name="Google Shape;24;p20"/>
            <p:cNvSpPr txBox="1"/>
            <p:nvPr/>
          </p:nvSpPr>
          <p:spPr>
            <a:xfrm>
              <a:off x="1248" y="0"/>
              <a:ext cx="432" cy="4320"/>
            </a:xfrm>
            <a:prstGeom prst="rect">
              <a:avLst/>
            </a:prstGeom>
            <a:gradFill>
              <a:gsLst>
                <a:gs pos="0">
                  <a:srgbClr val="747474"/>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slidemaster_med3" id="25" name="Google Shape;25;p20"/>
            <p:cNvPicPr preferRelativeResize="0"/>
            <p:nvPr/>
          </p:nvPicPr>
          <p:blipFill rotWithShape="1">
            <a:blip r:embed="rId1">
              <a:alphaModFix/>
            </a:blip>
            <a:srcRect b="0" l="0" r="0" t="0"/>
            <a:stretch/>
          </p:blipFill>
          <p:spPr>
            <a:xfrm>
              <a:off x="0" y="0"/>
              <a:ext cx="1348" cy="4320"/>
            </a:xfrm>
            <a:prstGeom prst="rect">
              <a:avLst/>
            </a:prstGeom>
            <a:noFill/>
            <a:ln>
              <a:noFill/>
            </a:ln>
          </p:spPr>
        </p:pic>
      </p:grpSp>
      <p:sp>
        <p:nvSpPr>
          <p:cNvPr id="26" name="Google Shape;26;p20"/>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27" name="Google Shape;27;p20"/>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dk1"/>
                </a:solidFill>
                <a:latin typeface="Arial"/>
                <a:ea typeface="Arial"/>
                <a:cs typeface="Arial"/>
                <a:sym typeface="Arial"/>
              </a:defRPr>
            </a:lvl1pPr>
            <a:lvl2pPr indent="-353060" lvl="1" marL="914400" marR="0" rtl="0" algn="l">
              <a:spcBef>
                <a:spcPts val="560"/>
              </a:spcBef>
              <a:spcAft>
                <a:spcPts val="0"/>
              </a:spcAft>
              <a:buClr>
                <a:schemeClr val="folHlink"/>
              </a:buClr>
              <a:buSzPts val="1960"/>
              <a:buFont typeface="Noto Sans Symbols"/>
              <a:buChar char="●"/>
              <a:defRPr b="0" i="0" sz="2800" u="none" cap="none" strike="noStrike">
                <a:solidFill>
                  <a:schemeClr val="dk1"/>
                </a:solidFill>
                <a:latin typeface="Arial"/>
                <a:ea typeface="Arial"/>
                <a:cs typeface="Arial"/>
                <a:sym typeface="Arial"/>
              </a:defRPr>
            </a:lvl2pPr>
            <a:lvl3pPr indent="-335280" lvl="2" marL="1371600" marR="0" rtl="0" algn="l">
              <a:spcBef>
                <a:spcPts val="480"/>
              </a:spcBef>
              <a:spcAft>
                <a:spcPts val="0"/>
              </a:spcAft>
              <a:buClr>
                <a:schemeClr val="hlink"/>
              </a:buClr>
              <a:buSzPts val="168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folHlink"/>
              </a:buClr>
              <a:buSzPts val="1400"/>
              <a:buFont typeface="Noto Sans Symbols"/>
              <a:buChar char="●"/>
              <a:defRPr b="0" i="0" sz="2000" u="none" cap="none" strike="noStrike">
                <a:solidFill>
                  <a:schemeClr val="dk1"/>
                </a:solidFill>
                <a:latin typeface="Arial"/>
                <a:ea typeface="Arial"/>
                <a:cs typeface="Arial"/>
                <a:sym typeface="Arial"/>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0"/>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29" name="Google Shape;29;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0" name="Google Shape;30;p20"/>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grpSp>
        <p:nvGrpSpPr>
          <p:cNvPr id="95" name="Google Shape;95;p22"/>
          <p:cNvGrpSpPr/>
          <p:nvPr/>
        </p:nvGrpSpPr>
        <p:grpSpPr>
          <a:xfrm>
            <a:off x="0" y="0"/>
            <a:ext cx="2667000" cy="6858000"/>
            <a:chOff x="0" y="0"/>
            <a:chExt cx="1680" cy="4320"/>
          </a:xfrm>
        </p:grpSpPr>
        <p:sp>
          <p:nvSpPr>
            <p:cNvPr id="96" name="Google Shape;96;p22"/>
            <p:cNvSpPr txBox="1"/>
            <p:nvPr/>
          </p:nvSpPr>
          <p:spPr>
            <a:xfrm>
              <a:off x="1248" y="0"/>
              <a:ext cx="432" cy="4320"/>
            </a:xfrm>
            <a:prstGeom prst="rect">
              <a:avLst/>
            </a:prstGeom>
            <a:gradFill>
              <a:gsLst>
                <a:gs pos="0">
                  <a:srgbClr val="747474"/>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slidemaster_med3" id="97" name="Google Shape;97;p22"/>
            <p:cNvPicPr preferRelativeResize="0"/>
            <p:nvPr/>
          </p:nvPicPr>
          <p:blipFill rotWithShape="1">
            <a:blip r:embed="rId1">
              <a:alphaModFix/>
            </a:blip>
            <a:srcRect b="0" l="0" r="0" t="0"/>
            <a:stretch/>
          </p:blipFill>
          <p:spPr>
            <a:xfrm>
              <a:off x="0" y="0"/>
              <a:ext cx="1348" cy="4320"/>
            </a:xfrm>
            <a:prstGeom prst="rect">
              <a:avLst/>
            </a:prstGeom>
            <a:noFill/>
            <a:ln>
              <a:noFill/>
            </a:ln>
          </p:spPr>
        </p:pic>
      </p:grpSp>
      <p:sp>
        <p:nvSpPr>
          <p:cNvPr id="98" name="Google Shape;98;p22"/>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99" name="Google Shape;99;p22"/>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dk1"/>
                </a:solidFill>
                <a:latin typeface="Arial"/>
                <a:ea typeface="Arial"/>
                <a:cs typeface="Arial"/>
                <a:sym typeface="Arial"/>
              </a:defRPr>
            </a:lvl1pPr>
            <a:lvl2pPr indent="-353060" lvl="1" marL="914400" marR="0" rtl="0" algn="l">
              <a:spcBef>
                <a:spcPts val="560"/>
              </a:spcBef>
              <a:spcAft>
                <a:spcPts val="0"/>
              </a:spcAft>
              <a:buClr>
                <a:schemeClr val="folHlink"/>
              </a:buClr>
              <a:buSzPts val="1960"/>
              <a:buFont typeface="Noto Sans Symbols"/>
              <a:buChar char="●"/>
              <a:defRPr b="0" i="0" sz="2800" u="none" cap="none" strike="noStrike">
                <a:solidFill>
                  <a:schemeClr val="dk1"/>
                </a:solidFill>
                <a:latin typeface="Arial"/>
                <a:ea typeface="Arial"/>
                <a:cs typeface="Arial"/>
                <a:sym typeface="Arial"/>
              </a:defRPr>
            </a:lvl2pPr>
            <a:lvl3pPr indent="-335280" lvl="2" marL="1371600" marR="0" rtl="0" algn="l">
              <a:spcBef>
                <a:spcPts val="480"/>
              </a:spcBef>
              <a:spcAft>
                <a:spcPts val="0"/>
              </a:spcAft>
              <a:buClr>
                <a:schemeClr val="hlink"/>
              </a:buClr>
              <a:buSzPts val="168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folHlink"/>
              </a:buClr>
              <a:buSzPts val="1400"/>
              <a:buFont typeface="Noto Sans Symbols"/>
              <a:buChar char="●"/>
              <a:defRPr b="0" i="0" sz="2000" u="none" cap="none" strike="noStrike">
                <a:solidFill>
                  <a:schemeClr val="dk1"/>
                </a:solidFill>
                <a:latin typeface="Arial"/>
                <a:ea typeface="Arial"/>
                <a:cs typeface="Arial"/>
                <a:sym typeface="Arial"/>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22"/>
          <p:cNvSpPr txBox="1"/>
          <p:nvPr>
            <p:ph idx="10" type="dt"/>
          </p:nvPr>
        </p:nvSpPr>
        <p:spPr>
          <a:xfrm>
            <a:off x="457200" y="6248400"/>
            <a:ext cx="16764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1" name="Google Shape;101;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02" name="Google Shape;102;p22"/>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grpSp>
        <p:nvGrpSpPr>
          <p:cNvPr id="111" name="Google Shape;111;p24"/>
          <p:cNvGrpSpPr/>
          <p:nvPr/>
        </p:nvGrpSpPr>
        <p:grpSpPr>
          <a:xfrm>
            <a:off x="0" y="0"/>
            <a:ext cx="2667000" cy="6858000"/>
            <a:chOff x="0" y="0"/>
            <a:chExt cx="1680" cy="4320"/>
          </a:xfrm>
        </p:grpSpPr>
        <p:sp>
          <p:nvSpPr>
            <p:cNvPr id="112" name="Google Shape;112;p24"/>
            <p:cNvSpPr txBox="1"/>
            <p:nvPr/>
          </p:nvSpPr>
          <p:spPr>
            <a:xfrm>
              <a:off x="1248" y="0"/>
              <a:ext cx="432" cy="4320"/>
            </a:xfrm>
            <a:prstGeom prst="rect">
              <a:avLst/>
            </a:prstGeom>
            <a:gradFill>
              <a:gsLst>
                <a:gs pos="0">
                  <a:srgbClr val="747474"/>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pic>
          <p:nvPicPr>
            <p:cNvPr descr="slidemaster_med3" id="113" name="Google Shape;113;p24"/>
            <p:cNvPicPr preferRelativeResize="0"/>
            <p:nvPr/>
          </p:nvPicPr>
          <p:blipFill rotWithShape="1">
            <a:blip r:embed="rId1">
              <a:alphaModFix/>
            </a:blip>
            <a:srcRect b="0" l="0" r="0" t="0"/>
            <a:stretch/>
          </p:blipFill>
          <p:spPr>
            <a:xfrm>
              <a:off x="0" y="0"/>
              <a:ext cx="1348" cy="4320"/>
            </a:xfrm>
            <a:prstGeom prst="rect">
              <a:avLst/>
            </a:prstGeom>
            <a:noFill/>
            <a:ln>
              <a:noFill/>
            </a:ln>
          </p:spPr>
        </p:pic>
      </p:grpSp>
      <p:sp>
        <p:nvSpPr>
          <p:cNvPr id="114" name="Google Shape;114;p24"/>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2"/>
                </a:solidFill>
                <a:latin typeface="Arial"/>
                <a:ea typeface="Arial"/>
                <a:cs typeface="Arial"/>
                <a:sym typeface="Arial"/>
              </a:defRPr>
            </a:lvl9pPr>
          </a:lstStyle>
          <a:p/>
        </p:txBody>
      </p:sp>
      <p:sp>
        <p:nvSpPr>
          <p:cNvPr id="115" name="Google Shape;115;p24"/>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dk1"/>
                </a:solidFill>
                <a:latin typeface="Arial"/>
                <a:ea typeface="Arial"/>
                <a:cs typeface="Arial"/>
                <a:sym typeface="Arial"/>
              </a:defRPr>
            </a:lvl1pPr>
            <a:lvl2pPr indent="-353060" lvl="1" marL="914400" marR="0" rtl="0" algn="l">
              <a:spcBef>
                <a:spcPts val="560"/>
              </a:spcBef>
              <a:spcAft>
                <a:spcPts val="0"/>
              </a:spcAft>
              <a:buClr>
                <a:schemeClr val="folHlink"/>
              </a:buClr>
              <a:buSzPts val="1960"/>
              <a:buFont typeface="Noto Sans Symbols"/>
              <a:buChar char="●"/>
              <a:defRPr b="0" i="0" sz="2800" u="none" cap="none" strike="noStrike">
                <a:solidFill>
                  <a:schemeClr val="dk1"/>
                </a:solidFill>
                <a:latin typeface="Arial"/>
                <a:ea typeface="Arial"/>
                <a:cs typeface="Arial"/>
                <a:sym typeface="Arial"/>
              </a:defRPr>
            </a:lvl2pPr>
            <a:lvl3pPr indent="-335280" lvl="2" marL="1371600" marR="0" rtl="0" algn="l">
              <a:spcBef>
                <a:spcPts val="480"/>
              </a:spcBef>
              <a:spcAft>
                <a:spcPts val="0"/>
              </a:spcAft>
              <a:buClr>
                <a:schemeClr val="hlink"/>
              </a:buClr>
              <a:buSzPts val="168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folHlink"/>
              </a:buClr>
              <a:buSzPts val="1400"/>
              <a:buFont typeface="Noto Sans Symbols"/>
              <a:buChar char="●"/>
              <a:defRPr b="0" i="0" sz="2000" u="none" cap="none" strike="noStrike">
                <a:solidFill>
                  <a:schemeClr val="dk1"/>
                </a:solidFill>
                <a:latin typeface="Arial"/>
                <a:ea typeface="Arial"/>
                <a:cs typeface="Arial"/>
                <a:sym typeface="Arial"/>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24"/>
          <p:cNvSpPr txBox="1"/>
          <p:nvPr>
            <p:ph idx="10" type="dt"/>
          </p:nvPr>
        </p:nvSpPr>
        <p:spPr>
          <a:xfrm>
            <a:off x="152400" y="6248400"/>
            <a:ext cx="1901825"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7" name="Google Shape;117;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18" name="Google Shape;118;p24"/>
          <p:cNvSpPr txBox="1"/>
          <p:nvPr>
            <p:ph idx="12" type="sldNum"/>
          </p:nvPr>
        </p:nvSpPr>
        <p:spPr>
          <a:xfrm>
            <a:off x="6934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medbib.in.ua/prokol-rubtsa-vvedenie-lekarstvennyih.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k.wikipedia.org/wiki/%D0%9F%D0%B0%D1%80%D0%B5%D0%BD%D1%82%D0%B5%D1%80%D0%B0%D0%BB%D1%8C%D0%BD%D0%B5_%D0%B2%D0%B2%D0%B5%D0%B4%D0%B5%D0%BD%D0%BD%D1%8F" TargetMode="External"/><Relationship Id="rId4" Type="http://schemas.openxmlformats.org/officeDocument/2006/relationships/hyperlink" Target="https://uk.wikipedia.org/wiki/%D0%9F%D0%B0%D1%80%D0%B5%D0%BD%D1%82%D0%B5%D1%80%D0%B0%D0%BB%D1%8C%D0%BD%D0%B5_%D0%B2%D0%B2%D0%B5%D0%B4%D0%B5%D0%BD%D0%BD%D1%8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1.fotokto.ru/photo/full/71/715136.jpg" id="128" name="Google Shape;128;p1"/>
          <p:cNvPicPr preferRelativeResize="0"/>
          <p:nvPr/>
        </p:nvPicPr>
        <p:blipFill rotWithShape="1">
          <a:blip r:embed="rId3">
            <a:alphaModFix/>
          </a:blip>
          <a:srcRect b="0" l="0" r="0" t="0"/>
          <a:stretch/>
        </p:blipFill>
        <p:spPr>
          <a:xfrm>
            <a:off x="-158750" y="-25400"/>
            <a:ext cx="9090025" cy="6850062"/>
          </a:xfrm>
          <a:prstGeom prst="rect">
            <a:avLst/>
          </a:prstGeom>
          <a:noFill/>
          <a:ln>
            <a:noFill/>
          </a:ln>
        </p:spPr>
      </p:pic>
      <p:sp>
        <p:nvSpPr>
          <p:cNvPr id="129" name="Google Shape;129;p1"/>
          <p:cNvSpPr txBox="1"/>
          <p:nvPr>
            <p:ph type="ctrTitle"/>
          </p:nvPr>
        </p:nvSpPr>
        <p:spPr>
          <a:xfrm>
            <a:off x="212725" y="4797425"/>
            <a:ext cx="7959725" cy="1655762"/>
          </a:xfrm>
          <a:prstGeom prst="rect">
            <a:avLst/>
          </a:prstGeom>
          <a:solidFill>
            <a:schemeClr val="lt1">
              <a:alpha val="50196"/>
            </a:schemeClr>
          </a:solidFill>
          <a:ln cap="flat" cmpd="sng" w="76200">
            <a:solidFill>
              <a:srgbClr val="FF3300"/>
            </a:solidFill>
            <a:prstDash val="solid"/>
            <a:miter lim="524288"/>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3600"/>
              <a:buFont typeface="Arial"/>
              <a:buNone/>
            </a:pPr>
            <a:r>
              <a:rPr b="1" i="0" lang="en-US" sz="3600" u="none">
                <a:solidFill>
                  <a:srgbClr val="FFFF00"/>
                </a:solidFill>
                <a:latin typeface="Arial"/>
                <a:ea typeface="Arial"/>
                <a:cs typeface="Arial"/>
                <a:sym typeface="Arial"/>
              </a:rPr>
              <a:t>Тема: Введення ліків в організм тварин, дія,  отруєння ліками</a:t>
            </a:r>
            <a:endParaRPr>
              <a:solidFill>
                <a:srgbClr val="FFFF00"/>
              </a:solidFill>
            </a:endParaRPr>
          </a:p>
        </p:txBody>
      </p:sp>
      <p:sp>
        <p:nvSpPr>
          <p:cNvPr descr="https://im0-tub-ua.yandex.net/i?id=d490a374b1c93a6d66fe6280660ec07c&amp;n=13" id="130" name="Google Shape;130;p1"/>
          <p:cNvSpPr txBox="1"/>
          <p:nvPr/>
        </p:nvSpPr>
        <p:spPr>
          <a:xfrm>
            <a:off x="4541837" y="-144462"/>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Групові методи введення ліків в організм </a:t>
            </a:r>
            <a:endParaRPr/>
          </a:p>
        </p:txBody>
      </p:sp>
      <p:sp>
        <p:nvSpPr>
          <p:cNvPr id="195" name="Google Shape;195;p10"/>
          <p:cNvSpPr txBox="1"/>
          <p:nvPr>
            <p:ph idx="1" type="body"/>
          </p:nvPr>
        </p:nvSpPr>
        <p:spPr>
          <a:xfrm>
            <a:off x="2438400" y="1600200"/>
            <a:ext cx="6400800" cy="50688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Добровільні або примусові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Добровільні при наявності апетиту (індивідуальні і групові)</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Аерозольні методи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Інгаляційні методи через </a:t>
            </a:r>
            <a:r>
              <a:rPr b="0" i="0" lang="en-US" sz="2400" u="none">
                <a:solidFill>
                  <a:schemeClr val="dk1"/>
                </a:solidFill>
                <a:latin typeface="Arial"/>
                <a:ea typeface="Arial"/>
                <a:cs typeface="Arial"/>
                <a:sym typeface="Arial"/>
              </a:rPr>
              <a:t>дихальні шляхи</a:t>
            </a:r>
            <a:r>
              <a:rPr b="0" i="0" lang="en-US" sz="3200" u="none">
                <a:solidFill>
                  <a:schemeClr val="dk1"/>
                </a:solidFill>
                <a:latin typeface="Arial"/>
                <a:ea typeface="Arial"/>
                <a:cs typeface="Arial"/>
                <a:sym typeface="Arial"/>
              </a:rPr>
              <a:t>) </a:t>
            </a:r>
            <a:r>
              <a:rPr b="0" i="0" lang="en-US" sz="1600" u="none">
                <a:solidFill>
                  <a:schemeClr val="dk1"/>
                </a:solidFill>
                <a:latin typeface="Arial"/>
                <a:ea typeface="Arial"/>
                <a:cs typeface="Arial"/>
                <a:sym typeface="Arial"/>
              </a:rPr>
              <a:t>дає змогу одночасно обробляти велику кількість тварин, не потребує їх фіксації, захищає від стресових факторів і травм, забезпечує швидке проникнення лікарських речовин у тканини. В організм речовини можна вводити у газоподібному, пароподібному та аерозольному вигляді. </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2438400" y="228600"/>
            <a:ext cx="6400800" cy="6080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000"/>
              <a:buFont typeface="Arial"/>
              <a:buNone/>
            </a:pPr>
            <a:r>
              <a:rPr b="1" i="0" lang="en-US" sz="2000" u="none">
                <a:solidFill>
                  <a:schemeClr val="dk2"/>
                </a:solidFill>
                <a:latin typeface="Arial"/>
                <a:ea typeface="Arial"/>
                <a:cs typeface="Arial"/>
                <a:sym typeface="Arial"/>
              </a:rPr>
              <a:t>Внутрішні введення </a:t>
            </a:r>
            <a:br>
              <a:rPr b="1" i="0" lang="en-US" sz="2000" u="none">
                <a:solidFill>
                  <a:schemeClr val="dk2"/>
                </a:solidFill>
                <a:latin typeface="Arial"/>
                <a:ea typeface="Arial"/>
                <a:cs typeface="Arial"/>
                <a:sym typeface="Arial"/>
              </a:rPr>
            </a:br>
            <a:r>
              <a:rPr b="1" i="0" lang="en-US" sz="2000" u="none">
                <a:solidFill>
                  <a:schemeClr val="dk2"/>
                </a:solidFill>
                <a:latin typeface="Arial"/>
                <a:ea typeface="Arial"/>
                <a:cs typeface="Arial"/>
                <a:sym typeface="Arial"/>
              </a:rPr>
              <a:t>Ентеральний спосіб введення </a:t>
            </a:r>
            <a:endParaRPr/>
          </a:p>
        </p:txBody>
      </p:sp>
      <p:sp>
        <p:nvSpPr>
          <p:cNvPr id="201" name="Google Shape;201;p11"/>
          <p:cNvSpPr txBox="1"/>
          <p:nvPr>
            <p:ph idx="1" type="body"/>
          </p:nvPr>
        </p:nvSpPr>
        <p:spPr>
          <a:xfrm>
            <a:off x="2438400" y="836612"/>
            <a:ext cx="6400800" cy="60213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260"/>
              <a:buFont typeface="Noto Sans Symbols"/>
              <a:buChar char="■"/>
            </a:pPr>
            <a:r>
              <a:rPr b="0" i="1" lang="en-US" sz="1800" u="none">
                <a:solidFill>
                  <a:srgbClr val="FF0000"/>
                </a:solidFill>
                <a:latin typeface="Arial"/>
                <a:ea typeface="Arial"/>
                <a:cs typeface="Arial"/>
                <a:sym typeface="Arial"/>
              </a:rPr>
              <a:t>Ентеральне</a:t>
            </a:r>
            <a:r>
              <a:rPr b="0" i="0" lang="en-US" sz="1800" u="none">
                <a:solidFill>
                  <a:schemeClr val="dk1"/>
                </a:solidFill>
                <a:latin typeface="Arial"/>
                <a:ea typeface="Arial"/>
                <a:cs typeface="Arial"/>
                <a:sym typeface="Arial"/>
              </a:rPr>
              <a:t> – це введення ліків через травний канал (через рот, у рубець та пряму кишку). Цей спосіб введення ліків природний, зручний і тому найбільш поширений. </a:t>
            </a:r>
            <a:endParaRPr b="0" i="0" sz="3200" u="non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hlink"/>
              </a:buClr>
              <a:buSzPts val="1260"/>
              <a:buFont typeface="Noto Sans Symbols"/>
              <a:buChar char="■"/>
            </a:pPr>
            <a:r>
              <a:rPr b="0" i="1" lang="en-US" sz="1800" u="none">
                <a:solidFill>
                  <a:schemeClr val="dk1"/>
                </a:solidFill>
                <a:latin typeface="Arial"/>
                <a:ea typeface="Arial"/>
                <a:cs typeface="Arial"/>
                <a:sym typeface="Arial"/>
              </a:rPr>
              <a:t>Введення ліків через рот </a:t>
            </a:r>
            <a:r>
              <a:rPr b="0" i="1" lang="en-US" sz="1800" u="none">
                <a:solidFill>
                  <a:srgbClr val="FF0000"/>
                </a:solidFill>
                <a:latin typeface="Arial"/>
                <a:ea typeface="Arial"/>
                <a:cs typeface="Arial"/>
                <a:sym typeface="Arial"/>
              </a:rPr>
              <a:t>(реr оs -  перорально)</a:t>
            </a:r>
            <a:r>
              <a:rPr b="0" i="0" lang="en-US" sz="1800" u="none">
                <a:solidFill>
                  <a:srgbClr val="FF0000"/>
                </a:solidFill>
                <a:latin typeface="Arial"/>
                <a:ea typeface="Arial"/>
                <a:cs typeface="Arial"/>
                <a:sym typeface="Arial"/>
              </a:rPr>
              <a:t> </a:t>
            </a:r>
            <a:r>
              <a:rPr b="0" i="0" lang="en-US" sz="1800" u="none">
                <a:solidFill>
                  <a:schemeClr val="dk1"/>
                </a:solidFill>
                <a:latin typeface="Arial"/>
                <a:ea typeface="Arial"/>
                <a:cs typeface="Arial"/>
                <a:sym typeface="Arial"/>
              </a:rPr>
              <a:t>використовується для місцевої дії лікарських речовин на слизову оболонку ротової порожнини, стравоходу, травного каналу, а також протимікробної та резорбтивної дій. Рідкі ліки вводять за допомогою гумових пляшок, рото - і  носостравохідних зондів та гумових трубок з лійками. При введенні твердих та м’яких лікарських форм їх кладуть рукою на корінь язика або за допомогою шпателів, ложок,  пілюльо-, болюсо- і таблеткодавачів, щоб тварина ковтнула. </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1" lang="en-US" sz="1800" u="none">
                <a:solidFill>
                  <a:schemeClr val="dk1"/>
                </a:solidFill>
                <a:latin typeface="Arial"/>
                <a:ea typeface="Arial"/>
                <a:cs typeface="Arial"/>
                <a:sym typeface="Arial"/>
              </a:rPr>
              <a:t>Введення лікарських речовин у рубець.</a:t>
            </a:r>
            <a:endParaRPr b="0" i="0" sz="1800" u="none">
              <a:solidFill>
                <a:schemeClr val="dk1"/>
              </a:solidFill>
              <a:latin typeface="Arial"/>
              <a:ea typeface="Arial"/>
              <a:cs typeface="Arial"/>
              <a:sym typeface="Arial"/>
            </a:endParaRPr>
          </a:p>
          <a:p>
            <a:pPr indent="-342900" lvl="0" marL="342900" marR="0" rtl="0" algn="l">
              <a:lnSpc>
                <a:spcPct val="100000"/>
              </a:lnSpc>
              <a:spcBef>
                <a:spcPts val="360"/>
              </a:spcBef>
              <a:spcAft>
                <a:spcPts val="0"/>
              </a:spcAft>
              <a:buClr>
                <a:schemeClr val="hlink"/>
              </a:buClr>
              <a:buSzPts val="1260"/>
              <a:buFont typeface="Noto Sans Symbols"/>
              <a:buNone/>
            </a:pPr>
            <a:r>
              <a:rPr b="0" i="0" lang="en-US" sz="1800" u="none">
                <a:solidFill>
                  <a:schemeClr val="dk1"/>
                </a:solidFill>
                <a:latin typeface="Arial"/>
                <a:ea typeface="Arial"/>
                <a:cs typeface="Arial"/>
                <a:sym typeface="Arial"/>
              </a:rPr>
              <a:t>    Жуйним тваринам  рідко вводять ліки у </a:t>
            </a:r>
            <a:r>
              <a:rPr b="0" i="0" lang="en-US" sz="1800" u="sng">
                <a:solidFill>
                  <a:schemeClr val="dk1"/>
                </a:solidFill>
                <a:latin typeface="Arial"/>
                <a:ea typeface="Arial"/>
                <a:cs typeface="Arial"/>
                <a:sym typeface="Arial"/>
                <a:hlinkClick r:id="rId3">
                  <a:extLst>
                    <a:ext uri="{A12FA001-AC4F-418D-AE19-62706E023703}">
                      <ahyp:hlinkClr val="tx"/>
                    </a:ext>
                  </a:extLst>
                </a:hlinkClick>
              </a:rPr>
              <a:t>рубець через черевну стінку</a:t>
            </a:r>
            <a:r>
              <a:rPr b="0" i="0" lang="en-US" sz="1800" u="none">
                <a:solidFill>
                  <a:schemeClr val="dk1"/>
                </a:solidFill>
                <a:latin typeface="Arial"/>
                <a:ea typeface="Arial"/>
                <a:cs typeface="Arial"/>
                <a:sym typeface="Arial"/>
              </a:rPr>
              <a:t> за допомогою троакарів або довгої голки та шприца (наприклад, протибродильні засоби при тимпанії).</a:t>
            </a:r>
            <a:endParaRPr/>
          </a:p>
          <a:p>
            <a:pPr indent="-262890" lvl="0" marL="342900" marR="0" rtl="0" algn="l">
              <a:lnSpc>
                <a:spcPct val="100000"/>
              </a:lnSpc>
              <a:spcBef>
                <a:spcPts val="360"/>
              </a:spcBef>
              <a:spcAft>
                <a:spcPts val="0"/>
              </a:spcAft>
              <a:buClr>
                <a:schemeClr val="hlink"/>
              </a:buClr>
              <a:buSzPts val="1260"/>
              <a:buFont typeface="Noto Sans Symbols"/>
              <a:buNone/>
            </a:pPr>
            <a:r>
              <a:t/>
            </a:r>
            <a:endParaRPr b="0" i="0" sz="1800" u="none">
              <a:solidFill>
                <a:schemeClr val="dk1"/>
              </a:solidFill>
              <a:latin typeface="Arial"/>
              <a:ea typeface="Arial"/>
              <a:cs typeface="Arial"/>
              <a:sym typeface="Arial"/>
            </a:endParaRPr>
          </a:p>
          <a:p>
            <a:pPr indent="-262890" lvl="0" marL="342900" marR="0" rtl="0" algn="l">
              <a:spcBef>
                <a:spcPts val="360"/>
              </a:spcBef>
              <a:spcAft>
                <a:spcPts val="0"/>
              </a:spcAft>
              <a:buClr>
                <a:schemeClr val="hlink"/>
              </a:buClr>
              <a:buSzPts val="1260"/>
              <a:buFont typeface="Noto Sans Symbols"/>
              <a:buNone/>
            </a:pPr>
            <a:r>
              <a:t/>
            </a:r>
            <a:endParaRPr b="0" i="0" sz="1800" u="none">
              <a:solidFill>
                <a:schemeClr val="dk1"/>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type="title"/>
          </p:nvPr>
        </p:nvSpPr>
        <p:spPr>
          <a:xfrm>
            <a:off x="2438400" y="228600"/>
            <a:ext cx="6400800" cy="10398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1" lang="en-US" sz="3600" u="none">
                <a:solidFill>
                  <a:schemeClr val="dk2"/>
                </a:solidFill>
                <a:latin typeface="Arial"/>
                <a:ea typeface="Arial"/>
                <a:cs typeface="Arial"/>
                <a:sym typeface="Arial"/>
              </a:rPr>
              <a:t>Введення лікарських речовин у пряму кишку.</a:t>
            </a:r>
            <a:endParaRPr/>
          </a:p>
        </p:txBody>
      </p:sp>
      <p:sp>
        <p:nvSpPr>
          <p:cNvPr id="207" name="Google Shape;207;p12"/>
          <p:cNvSpPr txBox="1"/>
          <p:nvPr>
            <p:ph idx="1" type="body"/>
          </p:nvPr>
        </p:nvSpPr>
        <p:spPr>
          <a:xfrm>
            <a:off x="2438400" y="1268412"/>
            <a:ext cx="6400800" cy="55895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260"/>
              <a:buFont typeface="Noto Sans Symbols"/>
              <a:buChar char="■"/>
            </a:pPr>
            <a:r>
              <a:rPr b="0" i="1" lang="en-US" sz="1800" u="none">
                <a:solidFill>
                  <a:schemeClr val="dk1"/>
                </a:solidFill>
                <a:latin typeface="Arial"/>
                <a:ea typeface="Arial"/>
                <a:cs typeface="Arial"/>
                <a:sym typeface="Arial"/>
              </a:rPr>
              <a:t>. </a:t>
            </a:r>
            <a:r>
              <a:rPr b="0" i="1" lang="en-US" sz="1800" u="none">
                <a:solidFill>
                  <a:srgbClr val="FF0000"/>
                </a:solidFill>
                <a:latin typeface="Arial"/>
                <a:ea typeface="Arial"/>
                <a:cs typeface="Arial"/>
                <a:sym typeface="Arial"/>
              </a:rPr>
              <a:t>Ректальний</a:t>
            </a:r>
            <a:r>
              <a:rPr b="0" i="0" lang="en-US" sz="1800" u="none">
                <a:solidFill>
                  <a:srgbClr val="FF0000"/>
                </a:solidFill>
                <a:latin typeface="Arial"/>
                <a:ea typeface="Arial"/>
                <a:cs typeface="Arial"/>
                <a:sym typeface="Arial"/>
              </a:rPr>
              <a:t> </a:t>
            </a:r>
            <a:r>
              <a:rPr b="0" i="0" lang="en-US" sz="1800" u="none">
                <a:solidFill>
                  <a:schemeClr val="dk1"/>
                </a:solidFill>
                <a:latin typeface="Arial"/>
                <a:ea typeface="Arial"/>
                <a:cs typeface="Arial"/>
                <a:sym typeface="Arial"/>
              </a:rPr>
              <a:t> (рer rеctum – через пряму кишку)</a:t>
            </a:r>
            <a:r>
              <a:rPr b="0" i="1" lang="en-US" sz="1800" u="none">
                <a:solidFill>
                  <a:schemeClr val="dk1"/>
                </a:solidFill>
                <a:latin typeface="Arial"/>
                <a:ea typeface="Arial"/>
                <a:cs typeface="Arial"/>
                <a:sym typeface="Arial"/>
              </a:rPr>
              <a:t> спосіб</a:t>
            </a:r>
            <a:r>
              <a:rPr b="0" i="0" lang="en-US" sz="1800" u="none">
                <a:solidFill>
                  <a:schemeClr val="dk1"/>
                </a:solidFill>
                <a:latin typeface="Arial"/>
                <a:ea typeface="Arial"/>
                <a:cs typeface="Arial"/>
                <a:sym typeface="Arial"/>
              </a:rPr>
              <a:t> використовується для місцевої, резорбтивної і рефлекторної дії лікарських речовин. Вводять речовини, що не мають подразнювальної дії, у невеликому об’ємі та підігрітими до температури тіла.</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У прямій кишці немає травних соків і ферментів, тому лікарські речовини не зазнають інактивації; речовини швидко всмоктуються у кров (через 10–40 хв) і потрапляють у велике коло кровообігу, минаючи печінку, та діють на відповідні органи.</a:t>
            </a:r>
            <a:endParaRPr/>
          </a:p>
          <a:p>
            <a:pPr indent="-342900" lvl="0" marL="342900" marR="0" rtl="0" algn="l">
              <a:lnSpc>
                <a:spcPct val="100000"/>
              </a:lnSpc>
              <a:spcBef>
                <a:spcPts val="320"/>
              </a:spcBef>
              <a:spcAft>
                <a:spcPts val="0"/>
              </a:spcAft>
              <a:buClr>
                <a:schemeClr val="hlink"/>
              </a:buClr>
              <a:buSzPts val="1120"/>
              <a:buFont typeface="Noto Sans Symbols"/>
              <a:buChar char="■"/>
            </a:pPr>
            <a:r>
              <a:rPr b="0" i="1" lang="en-US" sz="1600" u="none">
                <a:solidFill>
                  <a:schemeClr val="dk1"/>
                </a:solidFill>
                <a:latin typeface="Arial"/>
                <a:ea typeface="Arial"/>
                <a:cs typeface="Arial"/>
                <a:sym typeface="Arial"/>
              </a:rPr>
              <a:t>недоліки</a:t>
            </a:r>
            <a:r>
              <a:rPr b="0" i="0" lang="en-US" sz="1600" u="none">
                <a:solidFill>
                  <a:schemeClr val="dk1"/>
                </a:solidFill>
                <a:latin typeface="Arial"/>
                <a:ea typeface="Arial"/>
                <a:cs typeface="Arial"/>
                <a:sym typeface="Arial"/>
              </a:rPr>
              <a:t>: у пряму кишку не можна вводити ліки у великому об’ємі; подразнювальні речовини можуть рефлекторно спричинити акт дефекації; не всі речовини всмоктуються слизовою оболонкою прямої кишки (вуглеводи, амінокислоти, білкові препарати).</a:t>
            </a:r>
            <a:endParaRPr/>
          </a:p>
          <a:p>
            <a:pPr indent="-342900" lvl="0" marL="342900" marR="0" rtl="0" algn="l">
              <a:lnSpc>
                <a:spcPct val="100000"/>
              </a:lnSpc>
              <a:spcBef>
                <a:spcPts val="320"/>
              </a:spcBef>
              <a:spcAft>
                <a:spcPts val="0"/>
              </a:spcAft>
              <a:buClr>
                <a:schemeClr val="hlink"/>
              </a:buClr>
              <a:buSzPts val="1120"/>
              <a:buFont typeface="Noto Sans Symbols"/>
              <a:buChar char="■"/>
            </a:pPr>
            <a:r>
              <a:rPr b="0" i="0" lang="en-US" sz="1600" u="none">
                <a:solidFill>
                  <a:schemeClr val="dk1"/>
                </a:solidFill>
                <a:latin typeface="Arial"/>
                <a:ea typeface="Arial"/>
                <a:cs typeface="Arial"/>
                <a:sym typeface="Arial"/>
              </a:rPr>
              <a:t>Для введення у пряму кишку рідких лікарських форм використовують кружку  Есмарха, спринцівка  або супозиторії </a:t>
            </a:r>
            <a:endParaRPr/>
          </a:p>
          <a:p>
            <a:pPr indent="-271780" lvl="0" marL="342900" marR="0" rtl="0" algn="l">
              <a:spcBef>
                <a:spcPts val="320"/>
              </a:spcBef>
              <a:spcAft>
                <a:spcPts val="0"/>
              </a:spcAft>
              <a:buClr>
                <a:schemeClr val="hlink"/>
              </a:buClr>
              <a:buSzPts val="1120"/>
              <a:buFont typeface="Noto Sans Symbols"/>
              <a:buNone/>
            </a:pPr>
            <a:r>
              <a:t/>
            </a:r>
            <a:endParaRPr b="0" i="0" sz="1600" u="none">
              <a:solidFill>
                <a:schemeClr val="dk1"/>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type="title"/>
          </p:nvPr>
        </p:nvSpPr>
        <p:spPr>
          <a:xfrm>
            <a:off x="2438400" y="228600"/>
            <a:ext cx="6400800" cy="82391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0" lang="en-US" sz="3600" u="sng">
                <a:solidFill>
                  <a:schemeClr val="dk2"/>
                </a:solidFill>
                <a:hlinkClick r:id="rId3">
                  <a:extLst>
                    <a:ext uri="{A12FA001-AC4F-418D-AE19-62706E023703}">
                      <ahyp:hlinkClr val="tx"/>
                    </a:ext>
                  </a:extLst>
                </a:hlinkClick>
              </a:rPr>
              <a:t>Парентеральне введення</a:t>
            </a:r>
            <a:endParaRPr/>
          </a:p>
        </p:txBody>
      </p:sp>
      <p:sp>
        <p:nvSpPr>
          <p:cNvPr id="213" name="Google Shape;213;p13"/>
          <p:cNvSpPr txBox="1"/>
          <p:nvPr>
            <p:ph idx="1" type="body"/>
          </p:nvPr>
        </p:nvSpPr>
        <p:spPr>
          <a:xfrm>
            <a:off x="2438400" y="1125537"/>
            <a:ext cx="6400800" cy="49704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400"/>
              <a:buFont typeface="Noto Sans Symbols"/>
              <a:buChar char="■"/>
            </a:pPr>
            <a:r>
              <a:rPr b="0" i="0" lang="en-US" sz="2000" u="sng">
                <a:solidFill>
                  <a:schemeClr val="dk1"/>
                </a:solidFill>
                <a:latin typeface="Arial"/>
                <a:ea typeface="Arial"/>
                <a:cs typeface="Arial"/>
                <a:sym typeface="Arial"/>
                <a:hlinkClick r:id="rId4">
                  <a:extLst>
                    <a:ext uri="{A12FA001-AC4F-418D-AE19-62706E023703}">
                      <ahyp:hlinkClr val="tx"/>
                    </a:ext>
                  </a:extLst>
                </a:hlinkClick>
              </a:rPr>
              <a:t>Парентеральне введення</a:t>
            </a:r>
            <a:r>
              <a:rPr b="0" i="0" lang="en-US" sz="2000" u="none">
                <a:solidFill>
                  <a:schemeClr val="dk1"/>
                </a:solidFill>
                <a:latin typeface="Arial"/>
                <a:ea typeface="Arial"/>
                <a:cs typeface="Arial"/>
                <a:sym typeface="Arial"/>
              </a:rPr>
              <a:t> ліків (минаючи травний канал) забезпечує точність дозування і прискорення дії лікарських речовин. Парентерально вводять лише стерильні водні, олійні та спиртові розчини, що не виявляють сильної подразнювальної дії за допомогою шприців різної ємності та ін’єкційних голок.  Парентеральне введення передбачає суворе дотримання правил асептики. </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1" lang="en-US" sz="2000" u="none">
                <a:solidFill>
                  <a:schemeClr val="dk1"/>
                </a:solidFill>
                <a:latin typeface="Arial"/>
                <a:ea typeface="Arial"/>
                <a:cs typeface="Arial"/>
                <a:sym typeface="Arial"/>
              </a:rPr>
              <a:t>Підшкірне введення</a:t>
            </a:r>
            <a:r>
              <a:rPr b="0" i="0" lang="en-US" sz="2000" u="none">
                <a:solidFill>
                  <a:schemeClr val="dk1"/>
                </a:solidFill>
                <a:latin typeface="Arial"/>
                <a:ea typeface="Arial"/>
                <a:cs typeface="Arial"/>
                <a:sym typeface="Arial"/>
              </a:rPr>
              <a:t> </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1" lang="en-US" sz="2000" u="none">
                <a:solidFill>
                  <a:schemeClr val="dk1"/>
                </a:solidFill>
                <a:latin typeface="Arial"/>
                <a:ea typeface="Arial"/>
                <a:cs typeface="Arial"/>
                <a:sym typeface="Arial"/>
              </a:rPr>
              <a:t>Внутрішньом’язове введення</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1" lang="en-US" sz="2000" u="none">
                <a:solidFill>
                  <a:schemeClr val="dk1"/>
                </a:solidFill>
                <a:latin typeface="Arial"/>
                <a:ea typeface="Arial"/>
                <a:cs typeface="Arial"/>
                <a:sym typeface="Arial"/>
              </a:rPr>
              <a:t>Внутрішньовенно</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1" lang="en-US" sz="2000" u="none">
                <a:solidFill>
                  <a:schemeClr val="dk1"/>
                </a:solidFill>
                <a:latin typeface="Arial"/>
                <a:ea typeface="Arial"/>
                <a:cs typeface="Arial"/>
                <a:sym typeface="Arial"/>
              </a:rPr>
              <a:t>Внутрішньоартеріальне</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1" lang="en-US" sz="2000" u="none">
                <a:solidFill>
                  <a:schemeClr val="dk1"/>
                </a:solidFill>
                <a:latin typeface="Arial"/>
                <a:ea typeface="Arial"/>
                <a:cs typeface="Arial"/>
                <a:sym typeface="Arial"/>
              </a:rPr>
              <a:t>Внутрішрьошкірне </a:t>
            </a:r>
            <a:r>
              <a:rPr b="0" i="0" lang="en-US" sz="2000" u="none">
                <a:solidFill>
                  <a:schemeClr val="dk1"/>
                </a:solidFill>
                <a:latin typeface="Arial"/>
                <a:ea typeface="Arial"/>
                <a:cs typeface="Arial"/>
                <a:sym typeface="Arial"/>
              </a:rPr>
              <a:t> </a:t>
            </a:r>
            <a:endParaRPr/>
          </a:p>
          <a:p>
            <a:pPr indent="-254000" lvl="0" marL="342900" marR="0" rtl="0" algn="l">
              <a:lnSpc>
                <a:spcPct val="100000"/>
              </a:lnSpc>
              <a:spcBef>
                <a:spcPts val="400"/>
              </a:spcBef>
              <a:spcAft>
                <a:spcPts val="0"/>
              </a:spcAft>
              <a:buClr>
                <a:schemeClr val="hlink"/>
              </a:buClr>
              <a:buSzPts val="1400"/>
              <a:buFont typeface="Noto Sans Symbols"/>
              <a:buNone/>
            </a:pPr>
            <a:r>
              <a:t/>
            </a:r>
            <a:endParaRPr b="0" i="0" sz="2000" u="none">
              <a:solidFill>
                <a:schemeClr val="dk1"/>
              </a:solidFill>
              <a:latin typeface="Arial"/>
              <a:ea typeface="Arial"/>
              <a:cs typeface="Arial"/>
              <a:sym typeface="Arial"/>
            </a:endParaRPr>
          </a:p>
          <a:p>
            <a:pPr indent="-254000" lvl="0" marL="342900" marR="0" rtl="0" algn="l">
              <a:spcBef>
                <a:spcPts val="400"/>
              </a:spcBef>
              <a:spcAft>
                <a:spcPts val="0"/>
              </a:spcAft>
              <a:buClr>
                <a:schemeClr val="hlink"/>
              </a:buClr>
              <a:buSzPts val="1400"/>
              <a:buFont typeface="Noto Sans Symbols"/>
              <a:buNone/>
            </a:pPr>
            <a:r>
              <a:t/>
            </a:r>
            <a:endParaRPr b="0" i="0" sz="2000" u="none">
              <a:solidFill>
                <a:schemeClr val="dk1"/>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2438400" y="228600"/>
            <a:ext cx="6400800" cy="9683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Arial"/>
              <a:buNone/>
            </a:pPr>
            <a:r>
              <a:rPr b="1" i="0" lang="en-US" sz="2400" u="none">
                <a:solidFill>
                  <a:schemeClr val="dk2"/>
                </a:solidFill>
                <a:latin typeface="Arial"/>
                <a:ea typeface="Arial"/>
                <a:cs typeface="Arial"/>
                <a:sym typeface="Arial"/>
              </a:rPr>
              <a:t>Отруєння лікарськими речовинами</a:t>
            </a:r>
            <a:endParaRPr/>
          </a:p>
        </p:txBody>
      </p:sp>
      <p:sp>
        <p:nvSpPr>
          <p:cNvPr id="219" name="Google Shape;219;p14"/>
          <p:cNvSpPr txBox="1"/>
          <p:nvPr>
            <p:ph idx="1" type="body"/>
          </p:nvPr>
        </p:nvSpPr>
        <p:spPr>
          <a:xfrm>
            <a:off x="2438400" y="1196975"/>
            <a:ext cx="6400800" cy="52562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До масових отруєнь часто призводить контакт тварин з лікарськими речовинами, кормовими добавками, пестицидами, мінеральними добривами і сполуками побутової хімії.</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причиною отруєння може бути ідіосинкразія – підвищена індивідуальна чутливість окремих тварин до препаратів</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 групове застосування речовин, які нерівномірно перемішані з кормом</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кумуляція – тривале застосування препаратів, які нагромаджуються в організмі</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комбіноване застосування засобів, які значно посилюють дію один одного</a:t>
            </a:r>
            <a:endParaRPr/>
          </a:p>
          <a:p>
            <a:pPr indent="-342900" lvl="0" marL="342900" marR="0" rtl="0" algn="l">
              <a:lnSpc>
                <a:spcPct val="100000"/>
              </a:lnSpc>
              <a:spcBef>
                <a:spcPts val="360"/>
              </a:spcBef>
              <a:spcAft>
                <a:spcPts val="0"/>
              </a:spcAft>
              <a:buClr>
                <a:schemeClr val="hlink"/>
              </a:buClr>
              <a:buSzPts val="1260"/>
              <a:buFont typeface="Noto Sans Symbols"/>
              <a:buChar char="■"/>
            </a:pPr>
            <a:r>
              <a:rPr b="0" i="0" lang="en-US" sz="1800" u="none">
                <a:solidFill>
                  <a:schemeClr val="dk1"/>
                </a:solidFill>
                <a:latin typeface="Arial"/>
                <a:ea typeface="Arial"/>
                <a:cs typeface="Arial"/>
                <a:sym typeface="Arial"/>
              </a:rPr>
              <a:t>речовини, які при неправильному зберіганні змінили хімічний склад або застосовувались у високих концентраціях без урахування терміну дії та температури розчинів</a:t>
            </a:r>
            <a:endParaRPr/>
          </a:p>
          <a:p>
            <a:pPr indent="-262890" lvl="0" marL="342900" marR="0" rtl="0" algn="l">
              <a:spcBef>
                <a:spcPts val="360"/>
              </a:spcBef>
              <a:spcAft>
                <a:spcPts val="0"/>
              </a:spcAft>
              <a:buClr>
                <a:schemeClr val="hlink"/>
              </a:buClr>
              <a:buSzPts val="1260"/>
              <a:buFont typeface="Noto Sans Symbols"/>
              <a:buNone/>
            </a:pPr>
            <a:r>
              <a:t/>
            </a:r>
            <a:endParaRPr b="0" i="0" sz="1800" u="none">
              <a:solidFill>
                <a:schemeClr val="dk1"/>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2484437" y="188912"/>
            <a:ext cx="6048375" cy="863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Arial"/>
              <a:buNone/>
            </a:pPr>
            <a:r>
              <a:rPr b="0" i="0" lang="en-US" sz="2400" u="none">
                <a:solidFill>
                  <a:schemeClr val="dk2"/>
                </a:solidFill>
                <a:latin typeface="Arial"/>
                <a:ea typeface="Arial"/>
                <a:cs typeface="Arial"/>
                <a:sym typeface="Arial"/>
              </a:rPr>
              <a:t>    </a:t>
            </a:r>
            <a:br>
              <a:rPr b="0" i="0" lang="en-US" sz="2400" u="none">
                <a:solidFill>
                  <a:schemeClr val="dk2"/>
                </a:solidFill>
                <a:latin typeface="Arial"/>
                <a:ea typeface="Arial"/>
                <a:cs typeface="Arial"/>
                <a:sym typeface="Arial"/>
              </a:rPr>
            </a:br>
            <a:r>
              <a:rPr b="0" i="0" lang="en-US" sz="2400" u="none">
                <a:solidFill>
                  <a:schemeClr val="dk2"/>
                </a:solidFill>
                <a:latin typeface="Arial"/>
                <a:ea typeface="Arial"/>
                <a:cs typeface="Arial"/>
                <a:sym typeface="Arial"/>
              </a:rPr>
              <a:t>       </a:t>
            </a:r>
            <a:r>
              <a:rPr b="1" i="0" lang="en-US" sz="2800" u="none">
                <a:solidFill>
                  <a:schemeClr val="dk2"/>
                </a:solidFill>
                <a:latin typeface="Arial"/>
                <a:ea typeface="Arial"/>
                <a:cs typeface="Arial"/>
                <a:sym typeface="Arial"/>
              </a:rPr>
              <a:t>Отруєння ліками </a:t>
            </a:r>
            <a:endParaRPr/>
          </a:p>
        </p:txBody>
      </p:sp>
      <p:sp>
        <p:nvSpPr>
          <p:cNvPr id="225" name="Google Shape;225;p15"/>
          <p:cNvSpPr txBox="1"/>
          <p:nvPr>
            <p:ph idx="1" type="body"/>
          </p:nvPr>
        </p:nvSpPr>
        <p:spPr>
          <a:xfrm>
            <a:off x="2438400" y="1125537"/>
            <a:ext cx="6400800" cy="60483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400"/>
              <a:buFont typeface="Noto Sans Symbols"/>
              <a:buChar char="■"/>
            </a:pPr>
            <a:r>
              <a:rPr b="0" i="0" lang="en-US" sz="2000" u="none">
                <a:solidFill>
                  <a:schemeClr val="dk1"/>
                </a:solidFill>
                <a:latin typeface="Arial"/>
                <a:ea typeface="Arial"/>
                <a:cs typeface="Arial"/>
                <a:sym typeface="Arial"/>
              </a:rPr>
              <a:t>Можливе отруєння тварин внаслідок їх неправильного зберігання або якщо помилково використано одну речовину замість іншої, або при перевищенні терапевтичних доз лікарських засобів з списків А та Б.</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0" lang="en-US" sz="2000" u="none">
                <a:solidFill>
                  <a:schemeClr val="dk1"/>
                </a:solidFill>
                <a:latin typeface="Arial"/>
                <a:ea typeface="Arial"/>
                <a:cs typeface="Arial"/>
                <a:sym typeface="Arial"/>
              </a:rPr>
              <a:t>отруєння тварин рослинами, які містять токсичні речовини.</a:t>
            </a:r>
            <a:endParaRPr/>
          </a:p>
          <a:p>
            <a:pPr indent="-342900" lvl="0" marL="342900" marR="0" rtl="0" algn="l">
              <a:lnSpc>
                <a:spcPct val="100000"/>
              </a:lnSpc>
              <a:spcBef>
                <a:spcPts val="400"/>
              </a:spcBef>
              <a:spcAft>
                <a:spcPts val="0"/>
              </a:spcAft>
              <a:buClr>
                <a:schemeClr val="hlink"/>
              </a:buClr>
              <a:buSzPts val="1400"/>
              <a:buFont typeface="Noto Sans Symbols"/>
              <a:buNone/>
            </a:pPr>
            <a:r>
              <a:rPr b="0" i="0" lang="en-US" sz="2000" u="none">
                <a:solidFill>
                  <a:schemeClr val="dk1"/>
                </a:solidFill>
                <a:latin typeface="Arial"/>
                <a:ea typeface="Arial"/>
                <a:cs typeface="Arial"/>
                <a:sym typeface="Arial"/>
              </a:rPr>
              <a:t>Перебіг отруєння тварин лікарськими речовинами може бути гострим, підгострим та хронічним. Діагноз на отруєння ставиться комплексно з урахуванням анамнезу, аналізу клінічних симптомів захворювання та результатів патологоанатомічного розтину трупів. Підтверджується діагноз результатами хіміко-токсикологічного дослідження кормів, води, блювотних мас, вмісту травного каналу та внутрішніх органів.</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2438400" y="228600"/>
            <a:ext cx="6400800" cy="9683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Arial"/>
              <a:buNone/>
            </a:pPr>
            <a:r>
              <a:rPr b="0" i="0" lang="en-US" sz="2800" u="none">
                <a:solidFill>
                  <a:schemeClr val="dk2"/>
                </a:solidFill>
                <a:latin typeface="Arial"/>
                <a:ea typeface="Arial"/>
                <a:cs typeface="Arial"/>
                <a:sym typeface="Arial"/>
              </a:rPr>
              <a:t>Клінічними симптомами при гострих отруєннях </a:t>
            </a:r>
            <a:endParaRPr/>
          </a:p>
        </p:txBody>
      </p:sp>
      <p:sp>
        <p:nvSpPr>
          <p:cNvPr id="231" name="Google Shape;231;p16"/>
          <p:cNvSpPr txBox="1"/>
          <p:nvPr>
            <p:ph idx="1" type="body"/>
          </p:nvPr>
        </p:nvSpPr>
        <p:spPr>
          <a:xfrm>
            <a:off x="2438400" y="1125537"/>
            <a:ext cx="6400800" cy="53276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400"/>
              <a:buFont typeface="Noto Sans Symbols"/>
              <a:buChar char="■"/>
            </a:pPr>
            <a:r>
              <a:rPr b="0" i="0" lang="en-US" sz="2000" u="none">
                <a:solidFill>
                  <a:schemeClr val="dk1"/>
                </a:solidFill>
                <a:latin typeface="Arial"/>
                <a:ea typeface="Arial"/>
                <a:cs typeface="Arial"/>
                <a:sym typeface="Arial"/>
              </a:rPr>
              <a:t>є розлади функцій центральної та вегетативної нервової системи (загальне збудження або пригнічення, порушення координації рухів, дрижання скелетних м’язів, судоми, підвищена тактильна чутливість або повна її відсутність, потовиділення);</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0" lang="en-US" sz="2000" u="none">
                <a:solidFill>
                  <a:schemeClr val="dk1"/>
                </a:solidFill>
                <a:latin typeface="Arial"/>
                <a:ea typeface="Arial"/>
                <a:cs typeface="Arial"/>
                <a:sym typeface="Arial"/>
              </a:rPr>
              <a:t> порушення функції травлення (нудота, блювання, пронос, кольки, атонія передшлунків, тимпанія, слинотеча);</a:t>
            </a:r>
            <a:endParaRPr/>
          </a:p>
          <a:p>
            <a:pPr indent="-342900" lvl="0" marL="342900" marR="0" rtl="0" algn="l">
              <a:lnSpc>
                <a:spcPct val="100000"/>
              </a:lnSpc>
              <a:spcBef>
                <a:spcPts val="400"/>
              </a:spcBef>
              <a:spcAft>
                <a:spcPts val="0"/>
              </a:spcAft>
              <a:buClr>
                <a:schemeClr val="hlink"/>
              </a:buClr>
              <a:buSzPts val="1400"/>
              <a:buFont typeface="Noto Sans Symbols"/>
              <a:buChar char="■"/>
            </a:pPr>
            <a:r>
              <a:rPr b="0" i="0" lang="en-US" sz="2000" u="none">
                <a:solidFill>
                  <a:schemeClr val="dk1"/>
                </a:solidFill>
                <a:latin typeface="Arial"/>
                <a:ea typeface="Arial"/>
                <a:cs typeface="Arial"/>
                <a:sym typeface="Arial"/>
              </a:rPr>
              <a:t>функцій серцево-судинної системи та органів дихання (збільшення або зменшення частоти пульсу та дихання, серцево-судинна недостатність, хрипіння, кашель, явища колапсу); збільшення діурезу, звуження або розширення зіниці ока. Температура тіла тварини підвищується зрідка </a:t>
            </a:r>
            <a:endParaRPr/>
          </a:p>
          <a:p>
            <a:pPr indent="-254000" lvl="0" marL="342900" marR="0" rtl="0" algn="l">
              <a:spcBef>
                <a:spcPts val="400"/>
              </a:spcBef>
              <a:spcAft>
                <a:spcPts val="0"/>
              </a:spcAft>
              <a:buClr>
                <a:schemeClr val="hlink"/>
              </a:buClr>
              <a:buSzPts val="1400"/>
              <a:buFont typeface="Noto Sans Symbols"/>
              <a:buNone/>
            </a:pPr>
            <a:r>
              <a:t/>
            </a:r>
            <a:endParaRPr b="0" i="0" sz="2000" u="none">
              <a:solidFill>
                <a:schemeClr val="dk1"/>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2438400" y="228600"/>
            <a:ext cx="6400800" cy="9683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400"/>
              <a:buFont typeface="Arial"/>
              <a:buNone/>
            </a:pPr>
            <a:br>
              <a:rPr b="1" i="1" lang="en-US" sz="2400" u="none">
                <a:solidFill>
                  <a:schemeClr val="dk2"/>
                </a:solidFill>
                <a:latin typeface="Arial"/>
                <a:ea typeface="Arial"/>
                <a:cs typeface="Arial"/>
                <a:sym typeface="Arial"/>
              </a:rPr>
            </a:br>
            <a:br>
              <a:rPr b="1" i="1" lang="en-US" sz="2400" u="none">
                <a:solidFill>
                  <a:schemeClr val="dk2"/>
                </a:solidFill>
                <a:latin typeface="Arial"/>
                <a:ea typeface="Arial"/>
                <a:cs typeface="Arial"/>
                <a:sym typeface="Arial"/>
              </a:rPr>
            </a:br>
            <a:r>
              <a:rPr b="1" i="1" lang="en-US" sz="2400" u="none">
                <a:solidFill>
                  <a:schemeClr val="dk2"/>
                </a:solidFill>
                <a:latin typeface="Arial"/>
                <a:ea typeface="Arial"/>
                <a:cs typeface="Arial"/>
                <a:sym typeface="Arial"/>
              </a:rPr>
              <a:t>     Загальні заходи</a:t>
            </a:r>
            <a:r>
              <a:rPr b="0" i="0" lang="en-US" sz="2400" u="none">
                <a:solidFill>
                  <a:schemeClr val="dk2"/>
                </a:solidFill>
                <a:latin typeface="Arial"/>
                <a:ea typeface="Arial"/>
                <a:cs typeface="Arial"/>
                <a:sym typeface="Arial"/>
              </a:rPr>
              <a:t> </a:t>
            </a:r>
            <a:r>
              <a:rPr b="1" i="0" lang="en-US" sz="2400" u="none">
                <a:solidFill>
                  <a:schemeClr val="dk2"/>
                </a:solidFill>
                <a:latin typeface="Arial"/>
                <a:ea typeface="Arial"/>
                <a:cs typeface="Arial"/>
                <a:sym typeface="Arial"/>
              </a:rPr>
              <a:t>при отруєнні   </a:t>
            </a:r>
            <a:br>
              <a:rPr b="1" i="0" lang="en-US" sz="2400" u="none">
                <a:solidFill>
                  <a:schemeClr val="dk2"/>
                </a:solidFill>
                <a:latin typeface="Arial"/>
                <a:ea typeface="Arial"/>
                <a:cs typeface="Arial"/>
                <a:sym typeface="Arial"/>
              </a:rPr>
            </a:br>
            <a:r>
              <a:rPr b="1" i="0" lang="en-US" sz="2400" u="none">
                <a:solidFill>
                  <a:schemeClr val="dk2"/>
                </a:solidFill>
                <a:latin typeface="Arial"/>
                <a:ea typeface="Arial"/>
                <a:cs typeface="Arial"/>
                <a:sym typeface="Arial"/>
              </a:rPr>
              <a:t>                                спрямовані : </a:t>
            </a:r>
            <a:br>
              <a:rPr b="1" i="0" lang="en-US" sz="3600" u="none">
                <a:solidFill>
                  <a:schemeClr val="dk2"/>
                </a:solidFill>
                <a:latin typeface="Arial"/>
                <a:ea typeface="Arial"/>
                <a:cs typeface="Arial"/>
                <a:sym typeface="Arial"/>
              </a:rPr>
            </a:br>
            <a:endParaRPr/>
          </a:p>
        </p:txBody>
      </p:sp>
      <p:sp>
        <p:nvSpPr>
          <p:cNvPr id="237" name="Google Shape;237;p17"/>
          <p:cNvSpPr txBox="1"/>
          <p:nvPr>
            <p:ph idx="1" type="body"/>
          </p:nvPr>
        </p:nvSpPr>
        <p:spPr>
          <a:xfrm>
            <a:off x="2438400" y="1557337"/>
            <a:ext cx="6400800" cy="4392612"/>
          </a:xfrm>
          <a:prstGeom prst="rect">
            <a:avLst/>
          </a:prstGeom>
          <a:noFill/>
          <a:ln>
            <a:noFill/>
          </a:ln>
        </p:spPr>
        <p:txBody>
          <a:bodyPr anchorCtr="0" anchor="t" bIns="45700" lIns="91425" spcFirstLastPara="1" rIns="91425" wrap="square" tIns="45700">
            <a:noAutofit/>
          </a:bodyPr>
          <a:lstStyle/>
          <a:p>
            <a:pPr indent="-236220" lvl="0" marL="342900" marR="0" rtl="0" algn="l">
              <a:lnSpc>
                <a:spcPct val="100000"/>
              </a:lnSpc>
              <a:spcBef>
                <a:spcPts val="0"/>
              </a:spcBef>
              <a:spcAft>
                <a:spcPts val="0"/>
              </a:spcAft>
              <a:buClr>
                <a:schemeClr val="hlink"/>
              </a:buClr>
              <a:buSzPts val="1680"/>
              <a:buFont typeface="Noto Sans Symbols"/>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1680"/>
              <a:buFont typeface="Noto Sans Symbols"/>
              <a:buChar char="■"/>
            </a:pPr>
            <a:r>
              <a:rPr b="0" i="0" lang="en-US" sz="2400" u="none">
                <a:solidFill>
                  <a:schemeClr val="dk1"/>
                </a:solidFill>
                <a:latin typeface="Arial"/>
                <a:ea typeface="Arial"/>
                <a:cs typeface="Arial"/>
                <a:sym typeface="Arial"/>
              </a:rPr>
              <a:t>на запобігання подальшому всмоктуванню токсичних речовин (промивання шлунку, застосування блювотних речовин, проносних, адсорбентів, обволікаючих) </a:t>
            </a:r>
            <a:endParaRPr/>
          </a:p>
          <a:p>
            <a:pPr indent="-342900" lvl="0" marL="342900" marR="0" rtl="0" algn="l">
              <a:lnSpc>
                <a:spcPct val="100000"/>
              </a:lnSpc>
              <a:spcBef>
                <a:spcPts val="480"/>
              </a:spcBef>
              <a:spcAft>
                <a:spcPts val="0"/>
              </a:spcAft>
              <a:buClr>
                <a:schemeClr val="hlink"/>
              </a:buClr>
              <a:buSzPts val="1680"/>
              <a:buFont typeface="Noto Sans Symbols"/>
              <a:buChar char="■"/>
            </a:pPr>
            <a:r>
              <a:rPr b="0" i="0" lang="en-US" sz="2400" u="none">
                <a:solidFill>
                  <a:schemeClr val="dk1"/>
                </a:solidFill>
                <a:latin typeface="Arial"/>
                <a:ea typeface="Arial"/>
                <a:cs typeface="Arial"/>
                <a:sym typeface="Arial"/>
              </a:rPr>
              <a:t>прискоренню виведення з організму тих речовин, що вже всмокталися у кров</a:t>
            </a:r>
            <a:endParaRPr/>
          </a:p>
          <a:p>
            <a:pPr indent="-342900" lvl="0" marL="342900" marR="0" rtl="0" algn="l">
              <a:lnSpc>
                <a:spcPct val="100000"/>
              </a:lnSpc>
              <a:spcBef>
                <a:spcPts val="480"/>
              </a:spcBef>
              <a:spcAft>
                <a:spcPts val="0"/>
              </a:spcAft>
              <a:buClr>
                <a:schemeClr val="hlink"/>
              </a:buClr>
              <a:buSzPts val="1680"/>
              <a:buFont typeface="Noto Sans Symbols"/>
              <a:buChar char="■"/>
            </a:pPr>
            <a:r>
              <a:rPr b="0" i="0" lang="en-US" sz="2400" u="none">
                <a:solidFill>
                  <a:schemeClr val="dk1"/>
                </a:solidFill>
                <a:latin typeface="Arial"/>
                <a:ea typeface="Arial"/>
                <a:cs typeface="Arial"/>
                <a:sym typeface="Arial"/>
              </a:rPr>
              <a:t>забезпечення нормального функціонування серцево-судинної і дихальної систем.</a:t>
            </a:r>
            <a:endParaRPr/>
          </a:p>
          <a:p>
            <a:pPr indent="-236220" lvl="0" marL="342900" marR="0" rtl="0" algn="l">
              <a:spcBef>
                <a:spcPts val="480"/>
              </a:spcBef>
              <a:spcAft>
                <a:spcPts val="0"/>
              </a:spcAft>
              <a:buClr>
                <a:schemeClr val="hlink"/>
              </a:buClr>
              <a:buSzPts val="168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https://www.wildportal.ru/31_ris/2.jpg" id="135" name="Google Shape;135;p2"/>
          <p:cNvPicPr preferRelativeResize="0"/>
          <p:nvPr/>
        </p:nvPicPr>
        <p:blipFill rotWithShape="1">
          <a:blip r:embed="rId3">
            <a:alphaModFix/>
          </a:blip>
          <a:srcRect b="0" l="0" r="0" t="0"/>
          <a:stretch/>
        </p:blipFill>
        <p:spPr>
          <a:xfrm>
            <a:off x="0" y="0"/>
            <a:ext cx="9144000" cy="7308850"/>
          </a:xfrm>
          <a:prstGeom prst="rect">
            <a:avLst/>
          </a:prstGeom>
          <a:noFill/>
          <a:ln>
            <a:noFill/>
          </a:ln>
        </p:spPr>
      </p:pic>
      <p:sp>
        <p:nvSpPr>
          <p:cNvPr id="136" name="Google Shape;136;p2"/>
          <p:cNvSpPr txBox="1"/>
          <p:nvPr>
            <p:ph type="title"/>
          </p:nvPr>
        </p:nvSpPr>
        <p:spPr>
          <a:xfrm>
            <a:off x="457200" y="714375"/>
            <a:ext cx="8229600" cy="962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0" i="0" lang="en-US" sz="4000" u="none">
                <a:solidFill>
                  <a:schemeClr val="dk2"/>
                </a:solidFill>
                <a:latin typeface="Arial"/>
                <a:ea typeface="Arial"/>
                <a:cs typeface="Arial"/>
                <a:sym typeface="Arial"/>
              </a:rPr>
              <a:t>Історія створення лікарських препаратів :</a:t>
            </a:r>
            <a:endParaRPr/>
          </a:p>
        </p:txBody>
      </p:sp>
      <p:sp>
        <p:nvSpPr>
          <p:cNvPr id="137" name="Google Shape;137;p2"/>
          <p:cNvSpPr txBox="1"/>
          <p:nvPr>
            <p:ph idx="1" type="body"/>
          </p:nvPr>
        </p:nvSpPr>
        <p:spPr>
          <a:xfrm>
            <a:off x="395287" y="2420937"/>
            <a:ext cx="8229600" cy="40862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None/>
            </a:pPr>
            <a:r>
              <a:rPr b="0" i="0" lang="en-US" sz="3200" u="none" cap="none" strike="noStrike">
                <a:solidFill>
                  <a:schemeClr val="dk1"/>
                </a:solidFill>
                <a:latin typeface="Arial"/>
                <a:ea typeface="Arial"/>
                <a:cs typeface="Arial"/>
                <a:sym typeface="Arial"/>
              </a:rPr>
              <a:t>                  </a:t>
            </a:r>
            <a:r>
              <a:rPr b="1" i="0" lang="en-US" sz="2400" u="none" cap="none" strike="noStrike">
                <a:solidFill>
                  <a:srgbClr val="4D004D"/>
                </a:solidFill>
                <a:latin typeface="Arial"/>
                <a:ea typeface="Arial"/>
                <a:cs typeface="Arial"/>
                <a:sym typeface="Arial"/>
              </a:rPr>
              <a:t>Гіппократ                                       Клавдій </a:t>
            </a:r>
            <a:endParaRPr/>
          </a:p>
          <a:p>
            <a:pPr indent="-342900" lvl="0" marL="342900" marR="0" rtl="0" algn="l">
              <a:lnSpc>
                <a:spcPct val="100000"/>
              </a:lnSpc>
              <a:spcBef>
                <a:spcPts val="480"/>
              </a:spcBef>
              <a:spcAft>
                <a:spcPts val="0"/>
              </a:spcAft>
              <a:buClr>
                <a:schemeClr val="hlink"/>
              </a:buClr>
              <a:buSzPts val="1680"/>
              <a:buFont typeface="Noto Sans Symbols"/>
              <a:buNone/>
            </a:pPr>
            <a:r>
              <a:rPr b="0" i="0" lang="en-US" sz="2400" u="none" cap="none" strike="noStrike">
                <a:solidFill>
                  <a:srgbClr val="4D004D"/>
                </a:solidFill>
                <a:latin typeface="Arial"/>
                <a:ea typeface="Arial"/>
                <a:cs typeface="Arial"/>
                <a:sym typeface="Arial"/>
              </a:rPr>
              <a:t>                   (    </a:t>
            </a:r>
            <a:r>
              <a:rPr b="0" i="0" lang="en-US" sz="1800" u="none" cap="none" strike="noStrike">
                <a:solidFill>
                  <a:srgbClr val="4D004D"/>
                </a:solidFill>
                <a:latin typeface="Arial"/>
                <a:ea typeface="Arial"/>
                <a:cs typeface="Arial"/>
                <a:sym typeface="Arial"/>
              </a:rPr>
              <a:t>(460 – 377 г. до н. э.)                                           </a:t>
            </a:r>
            <a:r>
              <a:rPr b="1" i="0" lang="en-US" sz="2400" u="none" cap="none" strike="noStrike">
                <a:solidFill>
                  <a:srgbClr val="4D004D"/>
                </a:solidFill>
                <a:latin typeface="Arial"/>
                <a:ea typeface="Arial"/>
                <a:cs typeface="Arial"/>
                <a:sym typeface="Arial"/>
              </a:rPr>
              <a:t>Гален</a:t>
            </a:r>
            <a:endParaRPr/>
          </a:p>
          <a:p>
            <a:pPr indent="-342900" lvl="0" marL="342900" marR="0" rtl="0" algn="l">
              <a:lnSpc>
                <a:spcPct val="100000"/>
              </a:lnSpc>
              <a:spcBef>
                <a:spcPts val="480"/>
              </a:spcBef>
              <a:spcAft>
                <a:spcPts val="0"/>
              </a:spcAft>
              <a:buClr>
                <a:schemeClr val="hlink"/>
              </a:buClr>
              <a:buSzPts val="1680"/>
              <a:buFont typeface="Noto Sans Symbols"/>
              <a:buNone/>
            </a:pPr>
            <a:r>
              <a:rPr b="0" i="0" lang="en-US" sz="2400" u="none" cap="none" strike="noStrike">
                <a:solidFill>
                  <a:srgbClr val="4D004D"/>
                </a:solidFill>
                <a:latin typeface="Arial"/>
                <a:ea typeface="Arial"/>
                <a:cs typeface="Arial"/>
                <a:sym typeface="Arial"/>
              </a:rPr>
              <a:t>                                                                                   </a:t>
            </a:r>
            <a:r>
              <a:rPr b="0" i="0" lang="en-US" sz="1800" u="none" cap="none" strike="noStrike">
                <a:solidFill>
                  <a:srgbClr val="4D004D"/>
                </a:solidFill>
                <a:latin typeface="Arial"/>
                <a:ea typeface="Arial"/>
                <a:cs typeface="Arial"/>
                <a:sym typeface="Arial"/>
              </a:rPr>
              <a:t>(129 – 201 г.)</a:t>
            </a:r>
            <a:endParaRPr/>
          </a:p>
        </p:txBody>
      </p:sp>
      <p:pic>
        <p:nvPicPr>
          <p:cNvPr id="138" name="Google Shape;138;p2"/>
          <p:cNvPicPr preferRelativeResize="0"/>
          <p:nvPr/>
        </p:nvPicPr>
        <p:blipFill rotWithShape="1">
          <a:blip r:embed="rId4">
            <a:alphaModFix/>
          </a:blip>
          <a:srcRect b="0" l="0" r="0" t="0"/>
          <a:stretch/>
        </p:blipFill>
        <p:spPr>
          <a:xfrm>
            <a:off x="428625" y="1785937"/>
            <a:ext cx="1828800" cy="2524125"/>
          </a:xfrm>
          <a:prstGeom prst="rect">
            <a:avLst/>
          </a:prstGeom>
          <a:noFill/>
          <a:ln>
            <a:noFill/>
          </a:ln>
        </p:spPr>
      </p:pic>
      <p:pic>
        <p:nvPicPr>
          <p:cNvPr id="139" name="Google Shape;139;p2"/>
          <p:cNvPicPr preferRelativeResize="0"/>
          <p:nvPr/>
        </p:nvPicPr>
        <p:blipFill rotWithShape="1">
          <a:blip r:embed="rId5">
            <a:alphaModFix/>
          </a:blip>
          <a:srcRect b="0" l="0" r="0" t="0"/>
          <a:stretch/>
        </p:blipFill>
        <p:spPr>
          <a:xfrm>
            <a:off x="5003800" y="1676400"/>
            <a:ext cx="2022475" cy="2125662"/>
          </a:xfrm>
          <a:prstGeom prst="rect">
            <a:avLst/>
          </a:prstGeom>
          <a:noFill/>
          <a:ln>
            <a:noFill/>
          </a:ln>
        </p:spPr>
      </p:pic>
      <p:sp>
        <p:nvSpPr>
          <p:cNvPr id="140" name="Google Shape;140;p2"/>
          <p:cNvSpPr txBox="1"/>
          <p:nvPr/>
        </p:nvSpPr>
        <p:spPr>
          <a:xfrm>
            <a:off x="250825" y="4365625"/>
            <a:ext cx="3876675" cy="1465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D004D"/>
              </a:buClr>
              <a:buSzPts val="1800"/>
              <a:buFont typeface="Arial"/>
              <a:buNone/>
            </a:pPr>
            <a:r>
              <a:rPr b="0" i="0" lang="en-US" sz="1800" u="none">
                <a:solidFill>
                  <a:srgbClr val="4D004D"/>
                </a:solidFill>
                <a:latin typeface="Arial"/>
                <a:ea typeface="Arial"/>
                <a:cs typeface="Arial"/>
                <a:sym typeface="Arial"/>
              </a:rPr>
              <a:t>Описав більше ніж 200 лікарських рослин та способів їх застосування</a:t>
            </a:r>
            <a:endParaRPr/>
          </a:p>
          <a:p>
            <a:pPr indent="0" lvl="0" marL="0" marR="0" rtl="0" algn="l">
              <a:lnSpc>
                <a:spcPct val="100000"/>
              </a:lnSpc>
              <a:spcBef>
                <a:spcPts val="0"/>
              </a:spcBef>
              <a:spcAft>
                <a:spcPts val="0"/>
              </a:spcAft>
              <a:buClr>
                <a:schemeClr val="dk1"/>
              </a:buClr>
              <a:buSzPts val="1800"/>
              <a:buFont typeface="Times New Roman"/>
              <a:buNone/>
            </a:pPr>
            <a:r>
              <a:t/>
            </a:r>
            <a:endParaRPr b="0" i="0" sz="1800" u="none">
              <a:solidFill>
                <a:srgbClr val="4D004D"/>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4D004D"/>
              </a:solidFill>
              <a:latin typeface="Arial"/>
              <a:ea typeface="Arial"/>
              <a:cs typeface="Arial"/>
              <a:sym typeface="Arial"/>
            </a:endParaRPr>
          </a:p>
        </p:txBody>
      </p:sp>
      <p:sp>
        <p:nvSpPr>
          <p:cNvPr id="141" name="Google Shape;141;p2"/>
          <p:cNvSpPr txBox="1"/>
          <p:nvPr/>
        </p:nvSpPr>
        <p:spPr>
          <a:xfrm>
            <a:off x="4624387" y="4313237"/>
            <a:ext cx="4552950" cy="2862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Є  засновником «аптекарської</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науки» - фармакології.</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Він  широко застосовував різні</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витяжки з лікарських рослин, настоював їх </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на воді, спирті, отцті.</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У сучасній медицині настої й</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екстракти називають «галеновими</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препаратами».</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a:t>
            </a:r>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https://legkopolezno.ru/wp-content/uploads/2016/10/tabaki-ot-kureniya_1.jpg" id="146" name="Google Shape;146;p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47" name="Google Shape;147;p3"/>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2"/>
              </a:solidFill>
              <a:latin typeface="Arial"/>
              <a:ea typeface="Arial"/>
              <a:cs typeface="Arial"/>
              <a:sym typeface="Arial"/>
            </a:endParaRPr>
          </a:p>
        </p:txBody>
      </p:sp>
      <p:sp>
        <p:nvSpPr>
          <p:cNvPr id="148" name="Google Shape;148;p3"/>
          <p:cNvSpPr txBox="1"/>
          <p:nvPr>
            <p:ph idx="1" type="body"/>
          </p:nvPr>
        </p:nvSpPr>
        <p:spPr>
          <a:xfrm>
            <a:off x="250825" y="1828800"/>
            <a:ext cx="8435975" cy="43021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None/>
            </a:pPr>
            <a:r>
              <a:rPr b="1" lang="en-US">
                <a:solidFill>
                  <a:schemeClr val="lt1"/>
                </a:solidFill>
              </a:rPr>
              <a:t>А</a:t>
            </a:r>
            <a:r>
              <a:rPr b="1" i="1" lang="en-US" sz="3200" u="none" cap="none" strike="noStrike">
                <a:solidFill>
                  <a:schemeClr val="lt1"/>
                </a:solidFill>
                <a:latin typeface="Arial"/>
                <a:ea typeface="Arial"/>
                <a:cs typeface="Arial"/>
                <a:sym typeface="Arial"/>
              </a:rPr>
              <a:t>бу Алі Хусейн ібн-Абдалах-</a:t>
            </a:r>
            <a:endParaRPr i="1">
              <a:solidFill>
                <a:schemeClr val="lt1"/>
              </a:solidFill>
            </a:endParaRPr>
          </a:p>
          <a:p>
            <a:pPr indent="-342900" lvl="0" marL="342900" marR="0" rtl="0" algn="l">
              <a:lnSpc>
                <a:spcPct val="100000"/>
              </a:lnSpc>
              <a:spcBef>
                <a:spcPts val="640"/>
              </a:spcBef>
              <a:spcAft>
                <a:spcPts val="0"/>
              </a:spcAft>
              <a:buClr>
                <a:schemeClr val="hlink"/>
              </a:buClr>
              <a:buSzPts val="2240"/>
              <a:buFont typeface="Noto Sans Symbols"/>
              <a:buNone/>
            </a:pPr>
            <a:r>
              <a:rPr b="1" i="1" lang="en-US" sz="3200" u="none" cap="none" strike="noStrike">
                <a:solidFill>
                  <a:schemeClr val="lt1"/>
                </a:solidFill>
                <a:latin typeface="Arial"/>
                <a:ea typeface="Arial"/>
                <a:cs typeface="Arial"/>
                <a:sym typeface="Arial"/>
              </a:rPr>
              <a:t>ібн Сіна – Авіцена</a:t>
            </a:r>
            <a:endParaRPr i="1">
              <a:solidFill>
                <a:schemeClr val="lt1"/>
              </a:solidFill>
            </a:endParaRPr>
          </a:p>
          <a:p>
            <a:pPr indent="-342900" lvl="0" marL="342900" marR="0" rtl="0" algn="ctr">
              <a:lnSpc>
                <a:spcPct val="100000"/>
              </a:lnSpc>
              <a:spcBef>
                <a:spcPts val="480"/>
              </a:spcBef>
              <a:spcAft>
                <a:spcPts val="0"/>
              </a:spcAft>
              <a:buClr>
                <a:schemeClr val="hlink"/>
              </a:buClr>
              <a:buSzPts val="1680"/>
              <a:buFont typeface="Noto Sans Symbols"/>
              <a:buNone/>
            </a:pPr>
            <a:r>
              <a:rPr b="1" i="1" lang="en-US" sz="2400" u="none" cap="none" strike="noStrike">
                <a:solidFill>
                  <a:schemeClr val="lt1"/>
                </a:solidFill>
                <a:latin typeface="Arial"/>
                <a:ea typeface="Arial"/>
                <a:cs typeface="Arial"/>
                <a:sym typeface="Arial"/>
              </a:rPr>
              <a:t>(980 – 1037 г.)</a:t>
            </a:r>
            <a:endParaRPr i="1">
              <a:solidFill>
                <a:schemeClr val="lt1"/>
              </a:solidFill>
            </a:endParaRPr>
          </a:p>
          <a:p>
            <a:pPr indent="-342900" lvl="0" marL="342900" marR="0" rtl="0" algn="l">
              <a:lnSpc>
                <a:spcPct val="100000"/>
              </a:lnSpc>
              <a:spcBef>
                <a:spcPts val="400"/>
              </a:spcBef>
              <a:spcAft>
                <a:spcPts val="0"/>
              </a:spcAft>
              <a:buClr>
                <a:schemeClr val="hlink"/>
              </a:buClr>
              <a:buSzPts val="1400"/>
              <a:buFont typeface="Noto Sans Symbols"/>
              <a:buNone/>
            </a:pPr>
            <a:r>
              <a:rPr b="1" i="1" lang="en-US" sz="2000" u="none" cap="none" strike="noStrike">
                <a:solidFill>
                  <a:schemeClr val="lt1"/>
                </a:solidFill>
                <a:latin typeface="Arial"/>
                <a:ea typeface="Arial"/>
                <a:cs typeface="Arial"/>
                <a:sym typeface="Arial"/>
              </a:rPr>
              <a:t>Средньоазіатський медик епохи Средньовіччя. </a:t>
            </a:r>
            <a:endParaRPr i="1">
              <a:solidFill>
                <a:schemeClr val="lt1"/>
              </a:solidFill>
            </a:endParaRPr>
          </a:p>
          <a:p>
            <a:pPr indent="-342900" lvl="0" marL="342900" marR="0" rtl="0" algn="l">
              <a:lnSpc>
                <a:spcPct val="100000"/>
              </a:lnSpc>
              <a:spcBef>
                <a:spcPts val="400"/>
              </a:spcBef>
              <a:spcAft>
                <a:spcPts val="0"/>
              </a:spcAft>
              <a:buClr>
                <a:schemeClr val="hlink"/>
              </a:buClr>
              <a:buSzPts val="1400"/>
              <a:buFont typeface="Noto Sans Symbols"/>
              <a:buNone/>
            </a:pPr>
            <a:r>
              <a:rPr b="1" i="1" lang="en-US" sz="2000" u="none" cap="none" strike="noStrike">
                <a:solidFill>
                  <a:schemeClr val="lt1"/>
                </a:solidFill>
                <a:latin typeface="Arial"/>
                <a:ea typeface="Arial"/>
                <a:cs typeface="Arial"/>
                <a:sym typeface="Arial"/>
              </a:rPr>
              <a:t>Він  описав велику кількість  лікарських препаратів </a:t>
            </a:r>
            <a:endParaRPr i="1">
              <a:solidFill>
                <a:schemeClr val="lt1"/>
              </a:solidFill>
            </a:endParaRPr>
          </a:p>
          <a:p>
            <a:pPr indent="-342900" lvl="0" marL="342900" marR="0" rtl="0" algn="l">
              <a:lnSpc>
                <a:spcPct val="100000"/>
              </a:lnSpc>
              <a:spcBef>
                <a:spcPts val="400"/>
              </a:spcBef>
              <a:spcAft>
                <a:spcPts val="0"/>
              </a:spcAft>
              <a:buClr>
                <a:schemeClr val="hlink"/>
              </a:buClr>
              <a:buSzPts val="1400"/>
              <a:buFont typeface="Noto Sans Symbols"/>
              <a:buNone/>
            </a:pPr>
            <a:r>
              <a:rPr b="1" i="1" lang="en-US" sz="2000" u="none" cap="none" strike="noStrike">
                <a:solidFill>
                  <a:schemeClr val="lt1"/>
                </a:solidFill>
                <a:latin typeface="Arial"/>
                <a:ea typeface="Arial"/>
                <a:cs typeface="Arial"/>
                <a:sym typeface="Arial"/>
              </a:rPr>
              <a:t>рослинного і минерального</a:t>
            </a:r>
            <a:endParaRPr i="1">
              <a:solidFill>
                <a:schemeClr val="lt1"/>
              </a:solidFill>
            </a:endParaRPr>
          </a:p>
          <a:p>
            <a:pPr indent="-342900" lvl="0" marL="342900" marR="0" rtl="0" algn="l">
              <a:lnSpc>
                <a:spcPct val="100000"/>
              </a:lnSpc>
              <a:spcBef>
                <a:spcPts val="400"/>
              </a:spcBef>
              <a:spcAft>
                <a:spcPts val="0"/>
              </a:spcAft>
              <a:buClr>
                <a:schemeClr val="hlink"/>
              </a:buClr>
              <a:buSzPts val="1400"/>
              <a:buFont typeface="Noto Sans Symbols"/>
              <a:buNone/>
            </a:pPr>
            <a:r>
              <a:rPr b="1" i="1" lang="en-US" sz="2000" u="none" cap="none" strike="noStrike">
                <a:solidFill>
                  <a:schemeClr val="lt1"/>
                </a:solidFill>
                <a:latin typeface="Arial"/>
                <a:ea typeface="Arial"/>
                <a:cs typeface="Arial"/>
                <a:sym typeface="Arial"/>
              </a:rPr>
              <a:t>походження й способи їх приготування.</a:t>
            </a:r>
            <a:endParaRPr i="1">
              <a:solidFill>
                <a:schemeClr val="lt1"/>
              </a:solidFill>
            </a:endParaRPr>
          </a:p>
          <a:p>
            <a:pPr indent="-342900" lvl="0" marL="342900" marR="0" rtl="0" algn="l">
              <a:lnSpc>
                <a:spcPct val="100000"/>
              </a:lnSpc>
              <a:spcBef>
                <a:spcPts val="400"/>
              </a:spcBef>
              <a:spcAft>
                <a:spcPts val="0"/>
              </a:spcAft>
              <a:buClr>
                <a:schemeClr val="hlink"/>
              </a:buClr>
              <a:buSzPts val="1400"/>
              <a:buFont typeface="Noto Sans Symbols"/>
              <a:buNone/>
            </a:pPr>
            <a:r>
              <a:t/>
            </a:r>
            <a:endParaRPr b="1" i="0" sz="2000" u="none" cap="none" strike="noStrike">
              <a:solidFill>
                <a:srgbClr val="5E0DFF"/>
              </a:solidFill>
              <a:latin typeface="Arial"/>
              <a:ea typeface="Arial"/>
              <a:cs typeface="Arial"/>
              <a:sym typeface="Arial"/>
            </a:endParaRPr>
          </a:p>
          <a:p>
            <a:pPr indent="-254000" lvl="0" marL="342900" marR="0" rtl="0" algn="l">
              <a:spcBef>
                <a:spcPts val="400"/>
              </a:spcBef>
              <a:spcAft>
                <a:spcPts val="0"/>
              </a:spcAft>
              <a:buClr>
                <a:schemeClr val="hlink"/>
              </a:buClr>
              <a:buSzPts val="1400"/>
              <a:buFont typeface="Noto Sans Symbols"/>
              <a:buNone/>
            </a:pPr>
            <a:r>
              <a:t/>
            </a:r>
            <a:endParaRPr b="1" i="0" sz="2000" u="none">
              <a:solidFill>
                <a:srgbClr val="5E0DFF"/>
              </a:solidFill>
              <a:latin typeface="Arial"/>
              <a:ea typeface="Arial"/>
              <a:cs typeface="Arial"/>
              <a:sym typeface="Arial"/>
            </a:endParaRPr>
          </a:p>
        </p:txBody>
      </p:sp>
      <p:pic>
        <p:nvPicPr>
          <p:cNvPr descr="Авицена" id="149" name="Google Shape;149;p3"/>
          <p:cNvPicPr preferRelativeResize="0"/>
          <p:nvPr/>
        </p:nvPicPr>
        <p:blipFill rotWithShape="1">
          <a:blip r:embed="rId4">
            <a:alphaModFix/>
          </a:blip>
          <a:srcRect b="0" l="0" r="0" t="0"/>
          <a:stretch/>
        </p:blipFill>
        <p:spPr>
          <a:xfrm>
            <a:off x="6948487" y="1844675"/>
            <a:ext cx="2195512" cy="424815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http://s1.fotokto.ru/photo/full/71/715136.jpg" id="154" name="Google Shape;154;p4"/>
          <p:cNvPicPr preferRelativeResize="0"/>
          <p:nvPr/>
        </p:nvPicPr>
        <p:blipFill rotWithShape="1">
          <a:blip r:embed="rId3">
            <a:alphaModFix/>
          </a:blip>
          <a:srcRect b="0" l="0" r="0" t="0"/>
          <a:stretch/>
        </p:blipFill>
        <p:spPr>
          <a:xfrm>
            <a:off x="53975" y="7937"/>
            <a:ext cx="9090025" cy="6850062"/>
          </a:xfrm>
          <a:prstGeom prst="rect">
            <a:avLst/>
          </a:prstGeom>
          <a:noFill/>
          <a:ln>
            <a:noFill/>
          </a:ln>
        </p:spPr>
      </p:pic>
      <p:sp>
        <p:nvSpPr>
          <p:cNvPr id="155" name="Google Shape;155;p4"/>
          <p:cNvSpPr txBox="1"/>
          <p:nvPr>
            <p:ph type="title"/>
          </p:nvPr>
        </p:nvSpPr>
        <p:spPr>
          <a:xfrm>
            <a:off x="0" y="533400"/>
            <a:ext cx="9144000" cy="174307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3300"/>
              </a:buClr>
              <a:buSzPts val="4000"/>
              <a:buFont typeface="Arial"/>
              <a:buNone/>
            </a:pPr>
            <a:br>
              <a:rPr b="0" i="0" lang="en-US" sz="4000" u="none">
                <a:solidFill>
                  <a:srgbClr val="FF3300"/>
                </a:solidFill>
                <a:latin typeface="Arial"/>
                <a:ea typeface="Arial"/>
                <a:cs typeface="Arial"/>
                <a:sym typeface="Arial"/>
              </a:rPr>
            </a:br>
            <a:r>
              <a:rPr b="0" i="0" lang="en-US" sz="4000" u="none">
                <a:solidFill>
                  <a:srgbClr val="FF3300"/>
                </a:solidFill>
                <a:latin typeface="Arial"/>
                <a:ea typeface="Arial"/>
                <a:cs typeface="Arial"/>
                <a:sym typeface="Arial"/>
              </a:rPr>
              <a:t>   </a:t>
            </a:r>
            <a:r>
              <a:rPr b="0" i="0" lang="en-US" sz="4000" u="none">
                <a:solidFill>
                  <a:schemeClr val="dk1"/>
                </a:solidFill>
                <a:latin typeface="Arial"/>
                <a:ea typeface="Arial"/>
                <a:cs typeface="Arial"/>
                <a:sym typeface="Arial"/>
              </a:rPr>
              <a:t>Ліки – це речовини, що застосовуються для лікування чи попередження захворювань</a:t>
            </a:r>
            <a:endParaRPr/>
          </a:p>
        </p:txBody>
      </p:sp>
      <p:sp>
        <p:nvSpPr>
          <p:cNvPr id="156" name="Google Shape;156;p4"/>
          <p:cNvSpPr txBox="1"/>
          <p:nvPr>
            <p:ph idx="1" type="body"/>
          </p:nvPr>
        </p:nvSpPr>
        <p:spPr>
          <a:xfrm>
            <a:off x="457200" y="2565400"/>
            <a:ext cx="4038600" cy="35655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hlink"/>
              </a:buClr>
              <a:buSzPts val="1960"/>
              <a:buFont typeface="Noto Sans Symbols"/>
              <a:buChar char="■"/>
            </a:pPr>
            <a:r>
              <a:rPr b="0" i="0" lang="en-US" sz="2800" u="none">
                <a:solidFill>
                  <a:schemeClr val="dk1"/>
                </a:solidFill>
                <a:latin typeface="Arial"/>
                <a:ea typeface="Arial"/>
                <a:cs typeface="Arial"/>
                <a:sym typeface="Arial"/>
              </a:rPr>
              <a:t>                                 </a:t>
            </a:r>
            <a:r>
              <a:rPr b="0" i="0" lang="en-US" sz="2800" u="none">
                <a:solidFill>
                  <a:srgbClr val="FF217B"/>
                </a:solidFill>
                <a:latin typeface="Arial"/>
                <a:ea typeface="Arial"/>
                <a:cs typeface="Arial"/>
                <a:sym typeface="Arial"/>
              </a:rPr>
              <a:t>Лікарські речовини можуть бути мінерального, рослинного та тваринного походження</a:t>
            </a:r>
            <a:endParaRPr/>
          </a:p>
          <a:p>
            <a:pPr indent="-218440" lvl="0" marL="342900" rtl="0" algn="l">
              <a:spcBef>
                <a:spcPts val="560"/>
              </a:spcBef>
              <a:spcAft>
                <a:spcPts val="0"/>
              </a:spcAft>
              <a:buSzPts val="1960"/>
              <a:buNone/>
            </a:pPr>
            <a:r>
              <a:t/>
            </a:r>
            <a:endParaRPr b="0" i="0" sz="2800" u="none">
              <a:solidFill>
                <a:srgbClr val="FF217B"/>
              </a:solidFill>
              <a:latin typeface="Arial"/>
              <a:ea typeface="Arial"/>
              <a:cs typeface="Arial"/>
              <a:sym typeface="Arial"/>
            </a:endParaRPr>
          </a:p>
        </p:txBody>
      </p:sp>
      <p:pic>
        <p:nvPicPr>
          <p:cNvPr descr="drugs" id="157" name="Google Shape;157;p4"/>
          <p:cNvPicPr preferRelativeResize="0"/>
          <p:nvPr/>
        </p:nvPicPr>
        <p:blipFill rotWithShape="1">
          <a:blip r:embed="rId4">
            <a:alphaModFix/>
          </a:blip>
          <a:srcRect b="0" l="0" r="0" t="0"/>
          <a:stretch/>
        </p:blipFill>
        <p:spPr>
          <a:xfrm>
            <a:off x="6738175" y="4523800"/>
            <a:ext cx="2405825" cy="1607125"/>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https://www.1zoom.ru/big2/34/226915-Leyzif2000.jpg" id="162" name="Google Shape;162;p5"/>
          <p:cNvPicPr preferRelativeResize="0"/>
          <p:nvPr/>
        </p:nvPicPr>
        <p:blipFill rotWithShape="1">
          <a:blip r:embed="rId3">
            <a:alphaModFix/>
          </a:blip>
          <a:srcRect b="0" l="0" r="0" t="0"/>
          <a:stretch/>
        </p:blipFill>
        <p:spPr>
          <a:xfrm>
            <a:off x="-22225" y="0"/>
            <a:ext cx="9140825" cy="6858000"/>
          </a:xfrm>
          <a:prstGeom prst="rect">
            <a:avLst/>
          </a:prstGeom>
          <a:noFill/>
          <a:ln>
            <a:noFill/>
          </a:ln>
        </p:spPr>
      </p:pic>
      <p:sp>
        <p:nvSpPr>
          <p:cNvPr id="163" name="Google Shape;163;p5"/>
          <p:cNvSpPr txBox="1"/>
          <p:nvPr>
            <p:ph type="title"/>
          </p:nvPr>
        </p:nvSpPr>
        <p:spPr>
          <a:xfrm>
            <a:off x="457200" y="533400"/>
            <a:ext cx="8229600" cy="10239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ЛІКАРСЬКІ ФОРМИ:</a:t>
            </a:r>
            <a:endParaRPr/>
          </a:p>
        </p:txBody>
      </p:sp>
      <p:graphicFrame>
        <p:nvGraphicFramePr>
          <p:cNvPr id="164" name="Google Shape;164;p5"/>
          <p:cNvGraphicFramePr/>
          <p:nvPr/>
        </p:nvGraphicFramePr>
        <p:xfrm>
          <a:off x="457200" y="1773237"/>
          <a:ext cx="3000000" cy="3000000"/>
        </p:xfrm>
        <a:graphic>
          <a:graphicData uri="http://schemas.openxmlformats.org/drawingml/2006/table">
            <a:tbl>
              <a:tblPr>
                <a:noFill/>
                <a:tableStyleId>{DD1A08D9-69DE-4889-994A-936828BF07D3}</a:tableStyleId>
              </a:tblPr>
              <a:tblGrid>
                <a:gridCol w="2743200"/>
                <a:gridCol w="2743200"/>
                <a:gridCol w="2743200"/>
              </a:tblGrid>
              <a:tr h="576250">
                <a:tc>
                  <a:txBody>
                    <a:bodyPr/>
                    <a:lstStyle/>
                    <a:p>
                      <a:pPr indent="0" lvl="0" marL="0" marR="0" rtl="0" algn="ctr">
                        <a:lnSpc>
                          <a:spcPct val="100000"/>
                        </a:lnSpc>
                        <a:spcBef>
                          <a:spcPts val="0"/>
                        </a:spcBef>
                        <a:spcAft>
                          <a:spcPts val="0"/>
                        </a:spcAft>
                        <a:buClr>
                          <a:schemeClr val="folHlink"/>
                        </a:buClr>
                        <a:buSzPts val="2800"/>
                        <a:buFont typeface="Arial"/>
                        <a:buNone/>
                      </a:pPr>
                      <a:r>
                        <a:rPr b="1" i="0" lang="en-US" sz="2800" u="none" cap="none" strike="noStrike">
                          <a:solidFill>
                            <a:schemeClr val="folHlink"/>
                          </a:solidFill>
                          <a:latin typeface="Arial"/>
                          <a:ea typeface="Arial"/>
                          <a:cs typeface="Arial"/>
                          <a:sym typeface="Arial"/>
                        </a:rPr>
                        <a:t>рідкі</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2800"/>
                        <a:buFont typeface="Arial"/>
                        <a:buNone/>
                      </a:pPr>
                      <a:r>
                        <a:rPr b="1" i="0" lang="en-US" sz="2800" u="none" cap="none" strike="noStrike">
                          <a:solidFill>
                            <a:schemeClr val="folHlink"/>
                          </a:solidFill>
                          <a:latin typeface="Arial"/>
                          <a:ea typeface="Arial"/>
                          <a:cs typeface="Arial"/>
                          <a:sym typeface="Arial"/>
                        </a:rPr>
                        <a:t>тверді</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2800"/>
                        <a:buFont typeface="Arial"/>
                        <a:buNone/>
                      </a:pPr>
                      <a:r>
                        <a:rPr b="1" i="0" lang="en-US" sz="2800" u="none" cap="none" strike="noStrike">
                          <a:solidFill>
                            <a:schemeClr val="folHlink"/>
                          </a:solidFill>
                          <a:latin typeface="Arial"/>
                          <a:ea typeface="Arial"/>
                          <a:cs typeface="Arial"/>
                          <a:sym typeface="Arial"/>
                        </a:rPr>
                        <a:t>м’які</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52900">
                <a:tc>
                  <a:txBody>
                    <a:bodyPr/>
                    <a:lstStyle/>
                    <a:p>
                      <a:pPr indent="-533400" lvl="0" marL="533400" marR="0" rtl="0" algn="l">
                        <a:lnSpc>
                          <a:spcPct val="100000"/>
                        </a:lnSpc>
                        <a:spcBef>
                          <a:spcPts val="0"/>
                        </a:spcBef>
                        <a:spcAft>
                          <a:spcPts val="0"/>
                        </a:spcAft>
                        <a:buClr>
                          <a:schemeClr val="lt2"/>
                        </a:buClr>
                        <a:buSzPts val="1680"/>
                        <a:buFont typeface="Noto Sans Symbols"/>
                        <a:buAutoNum type="arabicPeriod"/>
                      </a:pPr>
                      <a:r>
                        <a:rPr b="1" i="0" lang="en-US" sz="2400" u="none" cap="none" strike="noStrike">
                          <a:solidFill>
                            <a:srgbClr val="0D0D0D"/>
                          </a:solidFill>
                          <a:latin typeface="Times New Roman"/>
                          <a:ea typeface="Times New Roman"/>
                          <a:cs typeface="Times New Roman"/>
                          <a:sym typeface="Times New Roman"/>
                        </a:rPr>
                        <a:t>Р</a:t>
                      </a:r>
                      <a:r>
                        <a:rPr b="1" i="0" lang="en-US" sz="2400" u="none" cap="none" strike="noStrike">
                          <a:solidFill>
                            <a:srgbClr val="0D0D0D"/>
                          </a:solidFill>
                          <a:latin typeface="Arial"/>
                          <a:ea typeface="Arial"/>
                          <a:cs typeface="Arial"/>
                          <a:sym typeface="Arial"/>
                        </a:rPr>
                        <a:t>озчини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Times New Roman"/>
                          <a:ea typeface="Times New Roman"/>
                          <a:cs typeface="Times New Roman"/>
                          <a:sym typeface="Times New Roman"/>
                        </a:rPr>
                        <a:t>Насто</a:t>
                      </a:r>
                      <a:r>
                        <a:rPr b="1" i="0" lang="en-US" sz="2400" u="none" cap="none" strike="noStrike">
                          <a:solidFill>
                            <a:srgbClr val="0D0D0D"/>
                          </a:solidFill>
                          <a:latin typeface="Arial"/>
                          <a:ea typeface="Arial"/>
                          <a:cs typeface="Arial"/>
                          <a:sym typeface="Arial"/>
                        </a:rPr>
                        <a:t>ї</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Arial"/>
                          <a:ea typeface="Arial"/>
                          <a:cs typeface="Arial"/>
                          <a:sym typeface="Arial"/>
                        </a:rPr>
                        <a:t>Відвари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Times New Roman"/>
                          <a:ea typeface="Times New Roman"/>
                          <a:cs typeface="Times New Roman"/>
                          <a:sym typeface="Times New Roman"/>
                        </a:rPr>
                        <a:t>Насто</a:t>
                      </a:r>
                      <a:r>
                        <a:rPr b="1" i="0" lang="en-US" sz="2400" u="none" cap="none" strike="noStrike">
                          <a:solidFill>
                            <a:srgbClr val="0D0D0D"/>
                          </a:solidFill>
                          <a:latin typeface="Arial"/>
                          <a:ea typeface="Arial"/>
                          <a:cs typeface="Arial"/>
                          <a:sym typeface="Arial"/>
                        </a:rPr>
                        <a:t>янки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Arial"/>
                          <a:ea typeface="Arial"/>
                          <a:cs typeface="Arial"/>
                          <a:sym typeface="Arial"/>
                        </a:rPr>
                        <a:t>Екстракти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Times New Roman"/>
                          <a:ea typeface="Times New Roman"/>
                          <a:cs typeface="Times New Roman"/>
                          <a:sym typeface="Times New Roman"/>
                        </a:rPr>
                        <a:t>М</a:t>
                      </a:r>
                      <a:r>
                        <a:rPr b="1" i="0" lang="en-US" sz="2400" u="none" cap="none" strike="noStrike">
                          <a:solidFill>
                            <a:srgbClr val="0D0D0D"/>
                          </a:solidFill>
                          <a:latin typeface="Arial"/>
                          <a:ea typeface="Arial"/>
                          <a:cs typeface="Arial"/>
                          <a:sym typeface="Arial"/>
                        </a:rPr>
                        <a:t>ікстури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Arial"/>
                          <a:ea typeface="Arial"/>
                          <a:cs typeface="Arial"/>
                          <a:sym typeface="Arial"/>
                        </a:rPr>
                        <a:t>Емульсії</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0D0D0D"/>
                          </a:solidFill>
                          <a:latin typeface="Times New Roman"/>
                          <a:ea typeface="Times New Roman"/>
                          <a:cs typeface="Times New Roman"/>
                          <a:sym typeface="Times New Roman"/>
                        </a:rPr>
                        <a:t>Суспен</a:t>
                      </a:r>
                      <a:r>
                        <a:rPr b="1" i="0" lang="en-US" sz="2400" u="none" cap="none" strike="noStrike">
                          <a:solidFill>
                            <a:srgbClr val="0D0D0D"/>
                          </a:solidFill>
                          <a:latin typeface="Arial"/>
                          <a:ea typeface="Arial"/>
                          <a:cs typeface="Arial"/>
                          <a:sym typeface="Arial"/>
                        </a:rPr>
                        <a:t>з</a:t>
                      </a:r>
                      <a:r>
                        <a:rPr b="0" i="0" lang="en-US" sz="2400" u="none" cap="none" strike="noStrike">
                          <a:solidFill>
                            <a:srgbClr val="0D0D0D"/>
                          </a:solidFill>
                          <a:latin typeface="Arial"/>
                          <a:ea typeface="Arial"/>
                          <a:cs typeface="Arial"/>
                          <a:sym typeface="Arial"/>
                        </a:rPr>
                        <a:t>ії</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0" i="0" lang="en-US" sz="2400" u="none" cap="none" strike="noStrike">
                          <a:solidFill>
                            <a:schemeClr val="dk1"/>
                          </a:solidFill>
                          <a:latin typeface="Arial"/>
                          <a:ea typeface="Arial"/>
                          <a:cs typeface="Arial"/>
                          <a:sym typeface="Arial"/>
                        </a:rPr>
                        <a:t>Слизи </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533400" lvl="0" marL="533400" marR="0" rtl="0" algn="l">
                        <a:lnSpc>
                          <a:spcPct val="100000"/>
                        </a:lnSpc>
                        <a:spcBef>
                          <a:spcPts val="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Порошки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Гранул</a:t>
                      </a:r>
                      <a:r>
                        <a:rPr b="1" i="0" lang="en-US" sz="2400" u="none" cap="none" strike="noStrike">
                          <a:solidFill>
                            <a:srgbClr val="69002B"/>
                          </a:solidFill>
                          <a:latin typeface="Arial"/>
                          <a:ea typeface="Arial"/>
                          <a:cs typeface="Arial"/>
                          <a:sym typeface="Arial"/>
                        </a:rPr>
                        <a:t>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Таблетки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Драже</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Пілюл</a:t>
                      </a:r>
                      <a:r>
                        <a:rPr b="1" i="0" lang="en-US" sz="2400" u="none" cap="none" strike="noStrike">
                          <a:solidFill>
                            <a:srgbClr val="69002B"/>
                          </a:solidFill>
                          <a:latin typeface="Arial"/>
                          <a:ea typeface="Arial"/>
                          <a:cs typeface="Arial"/>
                          <a:sym typeface="Arial"/>
                        </a:rPr>
                        <a:t>і</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Arial"/>
                          <a:ea typeface="Arial"/>
                          <a:cs typeface="Arial"/>
                          <a:sym typeface="Arial"/>
                        </a:rPr>
                        <a:t>Болюси </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Times New Roman"/>
                          <a:ea typeface="Times New Roman"/>
                          <a:cs typeface="Times New Roman"/>
                          <a:sym typeface="Times New Roman"/>
                        </a:rPr>
                        <a:t>Капсул</a:t>
                      </a:r>
                      <a:r>
                        <a:rPr b="1" i="0" lang="en-US" sz="2400" u="none" cap="none" strike="noStrike">
                          <a:solidFill>
                            <a:srgbClr val="69002B"/>
                          </a:solidFill>
                          <a:latin typeface="Arial"/>
                          <a:ea typeface="Arial"/>
                          <a:cs typeface="Arial"/>
                          <a:sym typeface="Arial"/>
                        </a:rPr>
                        <a:t>и</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Arial"/>
                          <a:ea typeface="Arial"/>
                          <a:cs typeface="Arial"/>
                          <a:sym typeface="Arial"/>
                        </a:rPr>
                        <a:t>Збори </a:t>
                      </a:r>
                      <a:endParaRPr/>
                    </a:p>
                    <a:p>
                      <a:pPr indent="-533400" lvl="0" marL="533400" marR="0" rtl="0" algn="l">
                        <a:lnSpc>
                          <a:spcPct val="100000"/>
                        </a:lnSpc>
                        <a:spcBef>
                          <a:spcPts val="480"/>
                        </a:spcBef>
                        <a:spcAft>
                          <a:spcPts val="0"/>
                        </a:spcAft>
                        <a:buClr>
                          <a:schemeClr val="lt2"/>
                        </a:buClr>
                        <a:buSzPts val="1680"/>
                        <a:buFont typeface="Noto Sans Symbols"/>
                        <a:buAutoNum type="arabicPeriod"/>
                      </a:pPr>
                      <a:r>
                        <a:rPr b="1" i="0" lang="en-US" sz="2400" u="none" cap="none" strike="noStrike">
                          <a:solidFill>
                            <a:srgbClr val="69002B"/>
                          </a:solidFill>
                          <a:latin typeface="Arial"/>
                          <a:ea typeface="Arial"/>
                          <a:cs typeface="Arial"/>
                          <a:sym typeface="Arial"/>
                        </a:rPr>
                        <a:t>Брикети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533400" lvl="0" marL="533400" marR="0" rtl="0" algn="l">
                        <a:lnSpc>
                          <a:spcPct val="100000"/>
                        </a:lnSpc>
                        <a:spcBef>
                          <a:spcPts val="0"/>
                        </a:spcBef>
                        <a:spcAft>
                          <a:spcPts val="0"/>
                        </a:spcAft>
                        <a:buClr>
                          <a:schemeClr val="lt2"/>
                        </a:buClr>
                        <a:buSzPts val="1540"/>
                        <a:buFont typeface="Noto Sans Symbols"/>
                        <a:buAutoNum type="arabicPeriod"/>
                      </a:pPr>
                      <a:r>
                        <a:rPr b="1" i="0" lang="en-US" sz="2200" u="none" cap="none" strike="noStrike">
                          <a:solidFill>
                            <a:srgbClr val="F2F2F2"/>
                          </a:solidFill>
                          <a:latin typeface="Times New Roman"/>
                          <a:ea typeface="Times New Roman"/>
                          <a:cs typeface="Times New Roman"/>
                          <a:sym typeface="Times New Roman"/>
                        </a:rPr>
                        <a:t>Маз</a:t>
                      </a:r>
                      <a:r>
                        <a:rPr b="1" i="0" lang="en-US" sz="2200" u="none" cap="none" strike="noStrike">
                          <a:solidFill>
                            <a:srgbClr val="F2F2F2"/>
                          </a:solidFill>
                          <a:latin typeface="Arial"/>
                          <a:ea typeface="Arial"/>
                          <a:cs typeface="Arial"/>
                          <a:sym typeface="Arial"/>
                        </a:rPr>
                        <a:t>і</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Times New Roman"/>
                          <a:ea typeface="Times New Roman"/>
                          <a:cs typeface="Times New Roman"/>
                          <a:sym typeface="Times New Roman"/>
                        </a:rPr>
                        <a:t>Л</a:t>
                      </a:r>
                      <a:r>
                        <a:rPr b="1" i="0" lang="en-US" sz="2200" u="none" cap="none" strike="noStrike">
                          <a:solidFill>
                            <a:srgbClr val="F2F2F2"/>
                          </a:solidFill>
                          <a:latin typeface="Arial"/>
                          <a:ea typeface="Arial"/>
                          <a:cs typeface="Arial"/>
                          <a:sym typeface="Arial"/>
                        </a:rPr>
                        <a:t>ініменти </a:t>
                      </a:r>
                      <a:r>
                        <a:rPr b="1" i="0" lang="en-US" sz="2200" u="none" cap="none" strike="noStrike">
                          <a:solidFill>
                            <a:srgbClr val="F2F2F2"/>
                          </a:solidFill>
                          <a:latin typeface="Times New Roman"/>
                          <a:ea typeface="Times New Roman"/>
                          <a:cs typeface="Times New Roman"/>
                          <a:sym typeface="Times New Roman"/>
                        </a:rPr>
                        <a:t>(</a:t>
                      </a:r>
                      <a:r>
                        <a:rPr b="1" i="0" lang="en-US" sz="2200" u="none" cap="none" strike="noStrike">
                          <a:solidFill>
                            <a:srgbClr val="F2F2F2"/>
                          </a:solidFill>
                          <a:latin typeface="Arial"/>
                          <a:ea typeface="Arial"/>
                          <a:cs typeface="Arial"/>
                          <a:sym typeface="Arial"/>
                        </a:rPr>
                        <a:t>рідкі мазі</a:t>
                      </a:r>
                      <a:r>
                        <a:rPr b="1" i="0" lang="en-US" sz="2200" u="none" cap="none" strike="noStrike">
                          <a:solidFill>
                            <a:srgbClr val="F2F2F2"/>
                          </a:solidFill>
                          <a:latin typeface="Times New Roman"/>
                          <a:ea typeface="Times New Roman"/>
                          <a:cs typeface="Times New Roman"/>
                          <a:sym typeface="Times New Roman"/>
                        </a:rPr>
                        <a:t>)</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Times New Roman"/>
                          <a:ea typeface="Times New Roman"/>
                          <a:cs typeface="Times New Roman"/>
                          <a:sym typeface="Times New Roman"/>
                        </a:rPr>
                        <a:t>Паст</a:t>
                      </a:r>
                      <a:r>
                        <a:rPr b="1" i="0" lang="en-US" sz="2200" u="none" cap="none" strike="noStrike">
                          <a:solidFill>
                            <a:srgbClr val="F2F2F2"/>
                          </a:solidFill>
                          <a:latin typeface="Arial"/>
                          <a:ea typeface="Arial"/>
                          <a:cs typeface="Arial"/>
                          <a:sym typeface="Arial"/>
                        </a:rPr>
                        <a:t>и</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Times New Roman"/>
                          <a:ea typeface="Times New Roman"/>
                          <a:cs typeface="Times New Roman"/>
                          <a:sym typeface="Times New Roman"/>
                        </a:rPr>
                        <a:t>Суппозитор</a:t>
                      </a:r>
                      <a:r>
                        <a:rPr b="1" i="0" lang="en-US" sz="2200" u="none" cap="none" strike="noStrike">
                          <a:solidFill>
                            <a:srgbClr val="F2F2F2"/>
                          </a:solidFill>
                          <a:latin typeface="Arial"/>
                          <a:ea typeface="Arial"/>
                          <a:cs typeface="Arial"/>
                          <a:sym typeface="Arial"/>
                        </a:rPr>
                        <a:t>ії</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Arial"/>
                          <a:ea typeface="Arial"/>
                          <a:cs typeface="Arial"/>
                          <a:sym typeface="Arial"/>
                        </a:rPr>
                        <a:t>Кашки </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Arial"/>
                          <a:ea typeface="Arial"/>
                          <a:cs typeface="Arial"/>
                          <a:sym typeface="Arial"/>
                        </a:rPr>
                        <a:t>Пластирі </a:t>
                      </a:r>
                      <a:endParaRPr/>
                    </a:p>
                    <a:p>
                      <a:pPr indent="-533400" lvl="0" marL="533400" marR="0" rtl="0" algn="l">
                        <a:lnSpc>
                          <a:spcPct val="100000"/>
                        </a:lnSpc>
                        <a:spcBef>
                          <a:spcPts val="440"/>
                        </a:spcBef>
                        <a:spcAft>
                          <a:spcPts val="0"/>
                        </a:spcAft>
                        <a:buClr>
                          <a:schemeClr val="lt2"/>
                        </a:buClr>
                        <a:buSzPts val="1540"/>
                        <a:buFont typeface="Noto Sans Symbols"/>
                        <a:buAutoNum type="arabicPeriod"/>
                      </a:pPr>
                      <a:r>
                        <a:rPr b="1" i="0" lang="en-US" sz="2200" u="none" cap="none" strike="noStrike">
                          <a:solidFill>
                            <a:srgbClr val="F2F2F2"/>
                          </a:solidFill>
                          <a:latin typeface="Arial"/>
                          <a:ea typeface="Arial"/>
                          <a:cs typeface="Arial"/>
                          <a:sym typeface="Arial"/>
                        </a:rPr>
                        <a:t>Супозиторії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2438400" y="228600"/>
            <a:ext cx="6400800" cy="1219200"/>
          </a:xfrm>
          <a:prstGeom prst="rect">
            <a:avLst/>
          </a:prstGeom>
          <a:solidFill>
            <a:srgbClr val="872D87"/>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2"/>
              </a:solidFill>
              <a:latin typeface="Arial"/>
              <a:ea typeface="Arial"/>
              <a:cs typeface="Arial"/>
              <a:sym typeface="Arial"/>
            </a:endParaRPr>
          </a:p>
        </p:txBody>
      </p:sp>
      <p:sp>
        <p:nvSpPr>
          <p:cNvPr id="170" name="Google Shape;170;p6"/>
          <p:cNvSpPr txBox="1"/>
          <p:nvPr>
            <p:ph idx="1" type="body"/>
          </p:nvPr>
        </p:nvSpPr>
        <p:spPr>
          <a:xfrm>
            <a:off x="2438400" y="1600200"/>
            <a:ext cx="6400800" cy="4495800"/>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1" i="0" lang="en-US" sz="3200" u="none">
                <a:solidFill>
                  <a:schemeClr val="dk1"/>
                </a:solidFill>
                <a:latin typeface="Arial"/>
                <a:ea typeface="Arial"/>
                <a:cs typeface="Arial"/>
                <a:sym typeface="Arial"/>
              </a:rPr>
              <a:t> Фармакокінетика </a:t>
            </a:r>
            <a:r>
              <a:rPr b="0" i="0" lang="en-US" sz="3200" u="none">
                <a:solidFill>
                  <a:schemeClr val="dk1"/>
                </a:solidFill>
                <a:latin typeface="Arial"/>
                <a:ea typeface="Arial"/>
                <a:cs typeface="Arial"/>
                <a:sym typeface="Arial"/>
              </a:rPr>
              <a:t>– розглядає особливості всмоктування лікарських речовин за різних шляхів введення в організм , розподіл їх у тканинах, механізм біотрансформації, шляхи та інтенсивність виведення з організму. </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http://st.gde-fon.com/wallpapers_original/wallpapers/406843_(www.Gde-Fon.com).jpg" id="175" name="Google Shape;175;p7"/>
          <p:cNvPicPr preferRelativeResize="0"/>
          <p:nvPr/>
        </p:nvPicPr>
        <p:blipFill rotWithShape="1">
          <a:blip r:embed="rId3">
            <a:alphaModFix/>
          </a:blip>
          <a:srcRect b="0" l="0" r="0" t="0"/>
          <a:stretch/>
        </p:blipFill>
        <p:spPr>
          <a:xfrm>
            <a:off x="-65087" y="0"/>
            <a:ext cx="9186862" cy="6858000"/>
          </a:xfrm>
          <a:prstGeom prst="rect">
            <a:avLst/>
          </a:prstGeom>
          <a:noFill/>
          <a:ln>
            <a:noFill/>
          </a:ln>
        </p:spPr>
      </p:pic>
      <p:sp>
        <p:nvSpPr>
          <p:cNvPr id="176" name="Google Shape;176;p7"/>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i="0" lang="en-US" sz="4000" u="none">
                <a:solidFill>
                  <a:schemeClr val="dk2"/>
                </a:solidFill>
                <a:latin typeface="Arial"/>
                <a:ea typeface="Arial"/>
                <a:cs typeface="Arial"/>
                <a:sym typeface="Arial"/>
              </a:rPr>
              <a:t>СПОСОБИ ВВЕДЕННЯ ЛІКІВ В ОРГАНІЗМ ТВАРИНИ</a:t>
            </a:r>
            <a:endParaRPr/>
          </a:p>
        </p:txBody>
      </p:sp>
      <p:sp>
        <p:nvSpPr>
          <p:cNvPr id="177" name="Google Shape;177;p7"/>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3200" u="none">
                <a:solidFill>
                  <a:srgbClr val="0D0D0D"/>
                </a:solidFill>
                <a:latin typeface="Arial"/>
                <a:ea typeface="Arial"/>
                <a:cs typeface="Arial"/>
                <a:sym typeface="Arial"/>
              </a:rPr>
              <a:t>Зовнішні та внутрішні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rgbClr val="0D0D0D"/>
                </a:solidFill>
                <a:latin typeface="Arial"/>
                <a:ea typeface="Arial"/>
                <a:cs typeface="Arial"/>
                <a:sym typeface="Arial"/>
              </a:rPr>
              <a:t>Ентеральний : перорально або ректально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rgbClr val="0D0D0D"/>
                </a:solidFill>
                <a:latin typeface="Arial"/>
                <a:ea typeface="Arial"/>
                <a:cs typeface="Arial"/>
                <a:sym typeface="Arial"/>
              </a:rPr>
              <a:t>ПАРЕНТЕРАЛЬНИЙ:  ВНУТРІШНЬОМ’ЗОВО, ВНУТРІШНЬОВЕННО, ПІДШКІРНО..... </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2438400" y="228600"/>
            <a:ext cx="6400800" cy="1219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Зовнішнє застосування ліків</a:t>
            </a:r>
            <a:endParaRPr/>
          </a:p>
        </p:txBody>
      </p:sp>
      <p:sp>
        <p:nvSpPr>
          <p:cNvPr id="183" name="Google Shape;183;p8"/>
          <p:cNvSpPr txBox="1"/>
          <p:nvPr>
            <p:ph idx="1" type="body"/>
          </p:nvPr>
        </p:nvSpPr>
        <p:spPr>
          <a:xfrm>
            <a:off x="2438400" y="1600200"/>
            <a:ext cx="64008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Гідротерапія ( обливання, купання, обприскування, душ, ванни)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Вапоризація- застосування пару </a:t>
            </a:r>
            <a:r>
              <a:rPr b="0" i="0" lang="en-US" sz="2400" u="none">
                <a:solidFill>
                  <a:schemeClr val="dk1"/>
                </a:solidFill>
                <a:latin typeface="Arial"/>
                <a:ea typeface="Arial"/>
                <a:cs typeface="Arial"/>
                <a:sym typeface="Arial"/>
              </a:rPr>
              <a:t>( покращення обміну речовин, лімфообігу, підвищення опірності організму до дії факторів навколишнього середовища) . </a:t>
            </a:r>
            <a:endParaRPr/>
          </a:p>
          <a:p>
            <a:pPr indent="-342900" lvl="0" marL="342900" marR="0" rtl="0" algn="l">
              <a:lnSpc>
                <a:spcPct val="100000"/>
              </a:lnSpc>
              <a:spcBef>
                <a:spcPts val="640"/>
              </a:spcBef>
              <a:spcAft>
                <a:spcPts val="0"/>
              </a:spcAft>
              <a:buClr>
                <a:schemeClr val="hlink"/>
              </a:buClr>
              <a:buSzPts val="1680"/>
              <a:buFont typeface="Noto Sans Symbols"/>
              <a:buChar char="■"/>
            </a:pPr>
            <a:r>
              <a:rPr b="0" i="0" lang="en-US" sz="2400" u="none">
                <a:solidFill>
                  <a:schemeClr val="dk1"/>
                </a:solidFill>
                <a:latin typeface="Arial"/>
                <a:ea typeface="Arial"/>
                <a:cs typeface="Arial"/>
                <a:sym typeface="Arial"/>
              </a:rPr>
              <a:t>- </a:t>
            </a:r>
            <a:r>
              <a:rPr b="0" i="0" lang="en-US" sz="3200" u="none">
                <a:solidFill>
                  <a:schemeClr val="dk1"/>
                </a:solidFill>
                <a:latin typeface="Arial"/>
                <a:ea typeface="Arial"/>
                <a:cs typeface="Arial"/>
                <a:sym typeface="Arial"/>
              </a:rPr>
              <a:t>Гірчичники</a:t>
            </a:r>
            <a:r>
              <a:rPr b="0" i="0" lang="en-US" sz="2400" u="none">
                <a:solidFill>
                  <a:schemeClr val="dk1"/>
                </a:solidFill>
                <a:latin typeface="Arial"/>
                <a:ea typeface="Arial"/>
                <a:cs typeface="Arial"/>
                <a:sym typeface="Arial"/>
              </a:rPr>
              <a:t>  (відволікаюча дія)</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2438400" y="228600"/>
            <a:ext cx="6400800" cy="60801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2"/>
              </a:solidFill>
              <a:latin typeface="Arial"/>
              <a:ea typeface="Arial"/>
              <a:cs typeface="Arial"/>
              <a:sym typeface="Arial"/>
            </a:endParaRPr>
          </a:p>
        </p:txBody>
      </p:sp>
      <p:sp>
        <p:nvSpPr>
          <p:cNvPr id="189" name="Google Shape;189;p9"/>
          <p:cNvSpPr txBox="1"/>
          <p:nvPr>
            <p:ph idx="1" type="body"/>
          </p:nvPr>
        </p:nvSpPr>
        <p:spPr>
          <a:xfrm>
            <a:off x="2438400" y="1052512"/>
            <a:ext cx="6400800" cy="50434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Припарки – дія на окремі ділянки тепла вище температури тіла (50-55град.)</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Компреси ( прості і медикаментозні, холодні і зігріваючі) </a:t>
            </a:r>
            <a:endParaRPr/>
          </a:p>
          <a:p>
            <a:pPr indent="-342900" lvl="0" marL="342900" marR="0" rtl="0" algn="l">
              <a:lnSpc>
                <a:spcPct val="100000"/>
              </a:lnSpc>
              <a:spcBef>
                <a:spcPts val="640"/>
              </a:spcBef>
              <a:spcAft>
                <a:spcPts val="0"/>
              </a:spcAft>
              <a:buClr>
                <a:schemeClr val="hlink"/>
              </a:buClr>
              <a:buSzPts val="2240"/>
              <a:buFont typeface="Noto Sans Symbols"/>
              <a:buChar char="■"/>
            </a:pPr>
            <a:r>
              <a:rPr b="0" i="0" lang="en-US" sz="3200" u="none">
                <a:solidFill>
                  <a:schemeClr val="dk1"/>
                </a:solidFill>
                <a:latin typeface="Arial"/>
                <a:ea typeface="Arial"/>
                <a:cs typeface="Arial"/>
                <a:sym typeface="Arial"/>
              </a:rPr>
              <a:t>- Застосування мазей, паст, лініментів. </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1_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2010-04-08T17:27:31Z</dcterms:created>
  <dc:creator>Aleks</dc:creator>
</cp:coreProperties>
</file>

<file path=docProps/custom.xml><?xml version="1.0" encoding="utf-8"?>
<Properties xmlns="http://schemas.openxmlformats.org/officeDocument/2006/custom-properties" xmlns:vt="http://schemas.openxmlformats.org/officeDocument/2006/docPropsVTypes"/>
</file>