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1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3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4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11" r:id="rId5"/>
    <p:sldMasterId id="2147483728" r:id="rId6"/>
    <p:sldMasterId id="2147483745" r:id="rId7"/>
    <p:sldMasterId id="2147483762" r:id="rId8"/>
    <p:sldMasterId id="2147483779" r:id="rId9"/>
    <p:sldMasterId id="2147483796" r:id="rId10"/>
    <p:sldMasterId id="2147483813" r:id="rId11"/>
    <p:sldMasterId id="2147483830" r:id="rId12"/>
    <p:sldMasterId id="2147483847" r:id="rId13"/>
    <p:sldMasterId id="2147483864" r:id="rId14"/>
    <p:sldMasterId id="2147483881" r:id="rId15"/>
  </p:sldMasterIdLst>
  <p:sldIdLst>
    <p:sldId id="256" r:id="rId16"/>
    <p:sldId id="258" r:id="rId17"/>
    <p:sldId id="260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5" r:id="rId30"/>
    <p:sldId id="277" r:id="rId31"/>
    <p:sldId id="278" r:id="rId32"/>
    <p:sldId id="279" r:id="rId33"/>
    <p:sldId id="276" r:id="rId34"/>
    <p:sldId id="280" r:id="rId35"/>
    <p:sldId id="28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74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7236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872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57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188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7976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29244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9590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4922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04820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6029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39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0657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1980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281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8686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8694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6834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216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7483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44967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9957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00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9144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6095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6843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5867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67327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9895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6897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9482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418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983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88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4421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914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102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87209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736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3437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55787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1825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2787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9661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00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8635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1919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0559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2896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669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917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4282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4703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011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60064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78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579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8901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427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9923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7349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4656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1014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2414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0524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85593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9018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530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195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6421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523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709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50780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2124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95400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3089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53968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8061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6400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6898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9226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1088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9798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201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166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599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074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09531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091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885975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3374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2312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5535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8128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1257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129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66374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86937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88743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241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647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9745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5594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106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6932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6260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144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6287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65314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87036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7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3569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0936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9264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01818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47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1506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8650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45259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124334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77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36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95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7070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5905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188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4956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0360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14096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45294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5956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19664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700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56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88272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0931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836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69296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668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4840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45885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44194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9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3741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6800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73933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10966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418192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05629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53608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14396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920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91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339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832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6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310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13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0254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350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249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475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49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02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2291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737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950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776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68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397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546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0837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104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716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846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183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467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836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273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66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781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060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373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2333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762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376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725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8162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275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59749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32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214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3939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7849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8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190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682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93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912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637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05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734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733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321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799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278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498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8615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1153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265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91535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390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72140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346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8894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19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57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3071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9155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6928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37313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5789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4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042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17929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8260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0585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497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9562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283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161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3866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8592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364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3D41-CDFA-4FC9-A5DF-3CDD5E72AEEC}" type="datetimeFigureOut">
              <a:rPr lang="uk-UA" smtClean="0"/>
              <a:t>24.04.2019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7338-44B5-4053-9177-E418FFFB33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004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09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0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25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9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1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70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47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8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79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41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41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4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88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05BB-AC3A-4291-BBA7-0221C861A4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888AF-18AA-427C-9AB0-07689D9F2C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8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erega.icnet.ru/CarSaleAuto_2015_World.html#null" TargetMode="External"/><Relationship Id="rId1" Type="http://schemas.openxmlformats.org/officeDocument/2006/relationships/slideLayout" Target="../slideLayouts/slideLayout1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E%D1%91%D0%B4%D0%B0,_%D0%A1%D0%B0%D0%BA%D0%B8%D1%82%D0%B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ru.wikipedia.org/wiki/%D0%91%D0%B5%D0%BD%D0%B7%D0%B8%D0%BD%D0%BE%D0%B2%D1%8B%D0%B9_%D0%B4%D0%B2%D0%B8%D0%B3%D0%B0%D1%82%D0%B5%D0%BB%D1%8C_%D0%B2%D0%BD%D1%83%D1%82%D1%80%D0%B5%D0%BD%D0%BD%D0%B5%D0%B3%D0%BE_%D1%81%D0%B3%D0%BE%D1%80%D0%B0%D0%BD%D0%B8%D1%8F" TargetMode="External"/><Relationship Id="rId5" Type="http://schemas.openxmlformats.org/officeDocument/2006/relationships/hyperlink" Target="https://ru.wikipedia.org/wiki/%D0%A2%D0%BE%D1%91%D0%B4%D0%B0,_%D0%9A%D0%B8%D0%B8%D1%82%D0%B8%D1%80%D0%BE" TargetMode="External"/><Relationship Id="rId4" Type="http://schemas.openxmlformats.org/officeDocument/2006/relationships/hyperlink" Target="https://ru.wikipedia.org/wiki/%D0%9F%D1%80%D0%BE%D0%B8%D0%B7%D0%B2%D0%BE%D0%B4%D1%81%D1%82%D0%B2%D0%B5%D0%BD%D0%BD%D0%B0%D1%8F_%D1%81%D0%B8%D1%81%D1%82%D0%B5%D0%BC%D0%B0_%D0%A2%D0%BE%D0%B9%D0%BE%D1%82%D1%8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32558" y="326881"/>
            <a:ext cx="8431758" cy="208653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проекта рекламной кампании в примере «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TOYOTA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852078" y="5512158"/>
            <a:ext cx="3339921" cy="121108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Подготовила студентка 3 курса группы МН-16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Фурсова Регина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3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7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46" y="1"/>
            <a:ext cx="9143462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1151728">
            <a:off x="2445002" y="573945"/>
            <a:ext cx="8911687" cy="128089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TOYOTA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68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089774">
            <a:off x="518582" y="1511012"/>
            <a:ext cx="2323517" cy="64291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409332" y="148236"/>
            <a:ext cx="10062485" cy="168423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Основной миссией компании является: Оставаться крупнейшим автопроизводителем в мире. Улучшать качество своей марки. Новые перспективные партнерские отношения и слияния с другими компаниями-гигантами. Разработка новых автомобилей.</a:t>
            </a:r>
            <a:endParaRPr lang="uk-UA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7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2117">
            <a:off x="8864595" y="169906"/>
            <a:ext cx="2338839" cy="73999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Видение</a:t>
            </a:r>
            <a:endParaRPr lang="uk-UA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431033">
            <a:off x="2170771" y="594958"/>
            <a:ext cx="9452521" cy="4032565"/>
          </a:xfrm>
        </p:spPr>
        <p:txBody>
          <a:bodyPr/>
          <a:lstStyle/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Toyota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прокладывает путь в будущее мобильности, обогащая жизнь во всем мире самыми безопасными и ответственными способами перемещения людей. Вооружившись нашей приверженности к качеству, постоянными инновациями и уважением к планете, мы стремимся превзойти ожидания и примем  улыбку в качестве вознаграждения. Мы будем выполнять свои амбициозные цели путем привлечения таланта и увлеченности людей, которые считают, что всегда есть лучшее решение.»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085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689" y="594129"/>
            <a:ext cx="8911687" cy="71001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Модельный ряд автомобилей </a:t>
            </a:r>
            <a:r>
              <a:rPr lang="en-US" dirty="0">
                <a:solidFill>
                  <a:srgbClr val="C00000"/>
                </a:solidFill>
              </a:rPr>
              <a:t>Toyota</a:t>
            </a: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452610" y="1334125"/>
          <a:ext cx="8858822" cy="5201584"/>
        </p:xfrm>
        <a:graphic>
          <a:graphicData uri="http://schemas.openxmlformats.org/drawingml/2006/table">
            <a:tbl>
              <a:tblPr/>
              <a:tblGrid>
                <a:gridCol w="4429411"/>
                <a:gridCol w="4429411"/>
              </a:tblGrid>
              <a:tr h="635626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Класс автомобилей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Модель автомобилей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011727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Легковые автомобили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</a:rPr>
                        <a:t>Camry, Corolla, Prius, Auris, Verso и GT 86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11727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Внедорожники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Land Cruiser 200, Land Cruiser Prado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и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Highlander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635626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Кроссоверы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RAV4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и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Venza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35626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Пикап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Hilux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635626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Минивэн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Alphard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35626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</a:rPr>
                        <a:t>Коммерческий автомобиль</a:t>
                      </a: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Hiace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4646" marR="94646" marT="94646" marB="94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64892" y="-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56650"/>
              </p:ext>
            </p:extLst>
          </p:nvPr>
        </p:nvGraphicFramePr>
        <p:xfrm>
          <a:off x="1768840" y="615478"/>
          <a:ext cx="9173979" cy="6242522"/>
        </p:xfrm>
        <a:graphic>
          <a:graphicData uri="http://schemas.openxmlformats.org/drawingml/2006/table">
            <a:tbl>
              <a:tblPr/>
              <a:tblGrid>
                <a:gridCol w="931119"/>
                <a:gridCol w="4655598"/>
                <a:gridCol w="980125"/>
                <a:gridCol w="980125"/>
                <a:gridCol w="813506"/>
                <a:gridCol w="813506"/>
              </a:tblGrid>
              <a:tr h="686601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Место</a:t>
                      </a:r>
                      <a:b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2015 (2014)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C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Марка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C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2015 год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млн. штук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C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2014 год</a:t>
                      </a: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/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млн. штук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C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+–</a:t>
                      </a: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/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</a:br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C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Доля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2015 г.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CF9E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 (1)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Toyota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8,397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8,358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(2)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Volkswagen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6,426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6,604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(3)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Ford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6,077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5,832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 (4)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Hyundai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4,850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 (6)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Nissan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4,757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4,740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 (7)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Honda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4,472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4,264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 (5)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Chevrolet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4,362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4,746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-8,1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 (8)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3,139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 (11)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Mercedes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2,121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1,827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(9)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Renault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2,096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2,066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(10)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Peugeot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2,011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1,934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(13)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BMW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1,950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1,798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(14)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1,751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52304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(12)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Fiat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1,586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1,806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-12,2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(17)</a:t>
                      </a:r>
                    </a:p>
                  </a:txBody>
                  <a:tcPr marL="95043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Mazda</a:t>
                      </a:r>
                    </a:p>
                  </a:txBody>
                  <a:tcPr marL="10560" marR="10560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1,518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1,376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10560" marR="116164" marT="10560" marB="10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C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74228" y="152775"/>
            <a:ext cx="10563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Самые продаваемые марки новых легковых и LCV автомобилей в мире в 2015 году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117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Слоган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49600">
            <a:off x="3861216" y="3617627"/>
            <a:ext cx="8490679" cy="1613940"/>
          </a:xfr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indent="0">
              <a:buNone/>
            </a:pP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Двигайся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72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9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Конкуренты</a:t>
            </a:r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047" y="1843789"/>
            <a:ext cx="10493114" cy="4721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C000"/>
                </a:solidFill>
              </a:rPr>
              <a:t>Компания </a:t>
            </a:r>
            <a:r>
              <a:rPr lang="ru-RU" sz="2400" b="1" dirty="0" err="1">
                <a:solidFill>
                  <a:srgbClr val="FFC000"/>
                </a:solidFill>
              </a:rPr>
              <a:t>Toyota</a:t>
            </a:r>
            <a:r>
              <a:rPr lang="ru-RU" sz="2400" b="1" dirty="0">
                <a:solidFill>
                  <a:srgbClr val="FFC000"/>
                </a:solidFill>
              </a:rPr>
              <a:t> — вечный конкурент </a:t>
            </a:r>
            <a:r>
              <a:rPr lang="ru-RU" sz="2400" b="1" dirty="0" err="1" smtClean="0">
                <a:solidFill>
                  <a:srgbClr val="FFC000"/>
                </a:solidFill>
              </a:rPr>
              <a:t>Volkswagen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</a:p>
          <a:p>
            <a:pPr marL="0" indent="0" algn="ctr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uk-UA" sz="2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касается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других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конкурентов Тойота Мотор - это ее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японские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конкуренты - автопроизводители, такие как: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Honda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Nissan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Mazda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6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642" y="211309"/>
            <a:ext cx="10782924" cy="1280890"/>
          </a:xfrm>
        </p:spPr>
        <p:txBody>
          <a:bodyPr/>
          <a:lstStyle/>
          <a:p>
            <a:r>
              <a:rPr lang="ru-RU" dirty="0" smtClean="0"/>
              <a:t>Сравнение слоганов известных автокомпаний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0642" y="1492199"/>
            <a:ext cx="3992732" cy="57626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Toyota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4518" y="2371787"/>
            <a:ext cx="5156616" cy="3969051"/>
          </a:xfrm>
        </p:spPr>
        <p:txBody>
          <a:bodyPr/>
          <a:lstStyle/>
          <a:p>
            <a:r>
              <a:rPr lang="ru-RU" dirty="0"/>
              <a:t>«Двигаясь вперед</a:t>
            </a:r>
            <a:r>
              <a:rPr lang="ru-RU" dirty="0" smtClean="0"/>
              <a:t>» -2004 г.</a:t>
            </a:r>
          </a:p>
          <a:p>
            <a:r>
              <a:rPr lang="ru-RU" dirty="0" smtClean="0"/>
              <a:t> </a:t>
            </a:r>
            <a:r>
              <a:rPr lang="ru-RU" dirty="0"/>
              <a:t>в 1990 году слоганом была фраза «Мне нравится то, что ты делаешь для меня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 </a:t>
            </a:r>
            <a:r>
              <a:rPr lang="ru-RU" dirty="0"/>
              <a:t>в 1980 году компания рекламировала себя фразой «О, что за чувство</a:t>
            </a:r>
            <a:r>
              <a:rPr lang="ru-RU" dirty="0" smtClean="0"/>
              <a:t>!».</a:t>
            </a:r>
          </a:p>
          <a:p>
            <a:r>
              <a:rPr lang="ru-RU" dirty="0"/>
              <a:t>15 </a:t>
            </a:r>
            <a:r>
              <a:rPr lang="ru-RU" dirty="0" smtClean="0"/>
              <a:t>июля 2013 г. </a:t>
            </a:r>
            <a:r>
              <a:rPr lang="ru-RU" dirty="0"/>
              <a:t>компания </a:t>
            </a:r>
            <a:r>
              <a:rPr lang="ru-RU" dirty="0" err="1"/>
              <a:t>Toyota</a:t>
            </a:r>
            <a:r>
              <a:rPr lang="ru-RU" dirty="0"/>
              <a:t> сменила глобальный слоган с выражения «Управляй мечтой» на «Стремиться к лучшему»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8354" y="1492199"/>
            <a:ext cx="4046411" cy="57626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Volkswagen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5672" y="2371788"/>
            <a:ext cx="5139093" cy="3354060"/>
          </a:xfrm>
        </p:spPr>
        <p:txBody>
          <a:bodyPr/>
          <a:lstStyle/>
          <a:p>
            <a:r>
              <a:rPr lang="ru-RU" dirty="0"/>
              <a:t>Самый известный слоган компании – «</a:t>
            </a:r>
            <a:r>
              <a:rPr lang="ru-RU" dirty="0" err="1"/>
              <a:t>Das</a:t>
            </a:r>
            <a:r>
              <a:rPr lang="ru-RU" dirty="0"/>
              <a:t> </a:t>
            </a:r>
            <a:r>
              <a:rPr lang="ru-RU" dirty="0" err="1"/>
              <a:t>Auto</a:t>
            </a:r>
            <a:r>
              <a:rPr lang="ru-RU" dirty="0"/>
              <a:t>», что в переводе с немецкого значит «это машина» </a:t>
            </a:r>
            <a:endParaRPr lang="ru-RU" dirty="0" smtClean="0"/>
          </a:p>
          <a:p>
            <a:r>
              <a:rPr lang="ru-RU" dirty="0"/>
              <a:t>«</a:t>
            </a:r>
            <a:r>
              <a:rPr lang="ru-RU" dirty="0" err="1"/>
              <a:t>Volkswagen</a:t>
            </a:r>
            <a:r>
              <a:rPr lang="ru-RU" dirty="0"/>
              <a:t> </a:t>
            </a:r>
            <a:r>
              <a:rPr lang="ru-RU" dirty="0" err="1"/>
              <a:t>Polo</a:t>
            </a:r>
            <a:r>
              <a:rPr lang="ru-RU" dirty="0"/>
              <a:t> </a:t>
            </a:r>
            <a:r>
              <a:rPr lang="ru-RU" dirty="0" err="1"/>
              <a:t>BlueMotion</a:t>
            </a:r>
            <a:r>
              <a:rPr lang="ru-RU" dirty="0"/>
              <a:t> – 1 литр 31 км </a:t>
            </a:r>
            <a:r>
              <a:rPr lang="ru-RU" dirty="0" smtClean="0"/>
              <a:t>«Ваше </a:t>
            </a:r>
            <a:r>
              <a:rPr lang="ru-RU" dirty="0"/>
              <a:t>топливо никогда не длилось так долго</a:t>
            </a:r>
            <a:r>
              <a:rPr lang="ru-RU" dirty="0" smtClean="0"/>
              <a:t>»</a:t>
            </a:r>
          </a:p>
          <a:p>
            <a:r>
              <a:rPr lang="ru-RU" dirty="0"/>
              <a:t>«Обученные лошади – новый </a:t>
            </a:r>
            <a:r>
              <a:rPr lang="ru-RU" dirty="0" err="1"/>
              <a:t>Golf</a:t>
            </a:r>
            <a:r>
              <a:rPr lang="ru-RU" dirty="0"/>
              <a:t> </a:t>
            </a:r>
            <a:r>
              <a:rPr lang="ru-RU" dirty="0" err="1"/>
              <a:t>Sport</a:t>
            </a:r>
            <a:r>
              <a:rPr lang="ru-RU" dirty="0"/>
              <a:t> 2.0 TDI 170hp</a:t>
            </a:r>
            <a:r>
              <a:rPr lang="ru-RU" dirty="0" smtClean="0"/>
              <a:t>»</a:t>
            </a:r>
          </a:p>
          <a:p>
            <a:r>
              <a:rPr lang="uk-UA" dirty="0"/>
              <a:t>«Фольксваген </a:t>
            </a:r>
            <a:r>
              <a:rPr lang="uk-UA" dirty="0" err="1"/>
              <a:t>Джетта</a:t>
            </a:r>
            <a:r>
              <a:rPr lang="uk-UA" dirty="0"/>
              <a:t>. </a:t>
            </a:r>
            <a:r>
              <a:rPr lang="uk-UA" dirty="0" err="1"/>
              <a:t>Расставаться</a:t>
            </a:r>
            <a:r>
              <a:rPr lang="uk-UA" dirty="0"/>
              <a:t> </a:t>
            </a:r>
            <a:r>
              <a:rPr lang="uk-UA" dirty="0" err="1"/>
              <a:t>невозможно</a:t>
            </a:r>
            <a:r>
              <a:rPr lang="uk-UA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09860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73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5071" y="698539"/>
            <a:ext cx="3992732" cy="57626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Toyota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66957" y="698539"/>
            <a:ext cx="3999001" cy="57626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3296" y="1798965"/>
            <a:ext cx="5606322" cy="3522543"/>
          </a:xfrm>
        </p:spPr>
        <p:txBody>
          <a:bodyPr>
            <a:normAutofit/>
          </a:bodyPr>
          <a:lstStyle/>
          <a:p>
            <a:r>
              <a:rPr lang="ru-RU" dirty="0"/>
              <a:t>В 2012 году концерн представил слоган «</a:t>
            </a:r>
            <a:r>
              <a:rPr lang="ru-RU" dirty="0" err="1"/>
              <a:t>Go</a:t>
            </a:r>
            <a:r>
              <a:rPr lang="ru-RU" dirty="0"/>
              <a:t> </a:t>
            </a:r>
            <a:r>
              <a:rPr lang="ru-RU" dirty="0" err="1"/>
              <a:t>Futher</a:t>
            </a:r>
            <a:r>
              <a:rPr lang="ru-RU" dirty="0"/>
              <a:t>» («Иди дальше»), созвучный с британским «</a:t>
            </a:r>
            <a:r>
              <a:rPr lang="ru-RU" dirty="0" err="1"/>
              <a:t>Go</a:t>
            </a:r>
            <a:r>
              <a:rPr lang="ru-RU" dirty="0"/>
              <a:t> </a:t>
            </a:r>
            <a:r>
              <a:rPr lang="ru-RU" dirty="0" err="1"/>
              <a:t>Beyond</a:t>
            </a:r>
            <a:r>
              <a:rPr lang="ru-RU" dirty="0"/>
              <a:t>» («За грань обыденного»), используемым </a:t>
            </a:r>
            <a:r>
              <a:rPr lang="ru-RU" dirty="0" err="1"/>
              <a:t>Land</a:t>
            </a:r>
            <a:r>
              <a:rPr lang="ru-RU" dirty="0"/>
              <a:t> </a:t>
            </a:r>
            <a:r>
              <a:rPr lang="ru-RU" dirty="0" err="1"/>
              <a:t>Rover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Слоган </a:t>
            </a:r>
            <a:r>
              <a:rPr lang="ru-RU" dirty="0"/>
              <a:t>заменил два предыдущих, а именно «</a:t>
            </a:r>
            <a:r>
              <a:rPr lang="ru-RU" dirty="0" err="1"/>
              <a:t>Feel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difference</a:t>
            </a:r>
            <a:r>
              <a:rPr lang="ru-RU" dirty="0"/>
              <a:t>» («Почувствуй разницу»), используемый в Европе,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«</a:t>
            </a:r>
            <a:r>
              <a:rPr lang="ru-RU" dirty="0" err="1"/>
              <a:t>Drive</a:t>
            </a:r>
            <a:r>
              <a:rPr lang="ru-RU" dirty="0"/>
              <a:t> </a:t>
            </a:r>
            <a:r>
              <a:rPr lang="ru-RU" dirty="0" err="1"/>
              <a:t>One</a:t>
            </a:r>
            <a:r>
              <a:rPr lang="ru-RU" dirty="0"/>
              <a:t>» («Возьми и езжай») — в Северной Америке. </a:t>
            </a:r>
            <a:endParaRPr lang="ru-RU" dirty="0" smtClean="0"/>
          </a:p>
          <a:p>
            <a:r>
              <a:rPr lang="ru-RU" dirty="0"/>
              <a:t>«</a:t>
            </a:r>
            <a:r>
              <a:rPr lang="ru-RU" dirty="0" err="1"/>
              <a:t>Ford</a:t>
            </a:r>
            <a:r>
              <a:rPr lang="ru-RU" dirty="0"/>
              <a:t> </a:t>
            </a:r>
            <a:r>
              <a:rPr lang="ru-RU" dirty="0" err="1"/>
              <a:t>Fusion</a:t>
            </a:r>
            <a:r>
              <a:rPr lang="ru-RU" dirty="0"/>
              <a:t>. Для тех, кто не стоит на месте».</a:t>
            </a:r>
          </a:p>
          <a:p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8" name="Заголовок 1"/>
          <p:cNvSpPr>
            <a:spLocks noGrp="1"/>
          </p:cNvSpPr>
          <p:nvPr>
            <p:ph sz="half" idx="2"/>
          </p:nvPr>
        </p:nvSpPr>
        <p:spPr>
          <a:xfrm>
            <a:off x="734518" y="1800224"/>
            <a:ext cx="5606321" cy="3731145"/>
          </a:xfrm>
        </p:spPr>
        <p:txBody>
          <a:bodyPr>
            <a:normAutofit/>
          </a:bodyPr>
          <a:lstStyle/>
          <a:p>
            <a:r>
              <a:rPr lang="ru-RU" dirty="0"/>
              <a:t>«Двигаясь вперед» -2004 г.</a:t>
            </a:r>
          </a:p>
          <a:p>
            <a:r>
              <a:rPr lang="ru-RU" dirty="0"/>
              <a:t> в 1990 году слоганом была фраза «Мне нравится то, что ты делаешь для меня»</a:t>
            </a:r>
          </a:p>
          <a:p>
            <a:r>
              <a:rPr lang="ru-RU" dirty="0"/>
              <a:t>а в 1980 году компания рекламировала себя фразой «О, что за чувство!».</a:t>
            </a:r>
          </a:p>
          <a:p>
            <a:r>
              <a:rPr lang="ru-RU" dirty="0"/>
              <a:t>15 июля 2013 г. компания </a:t>
            </a:r>
            <a:r>
              <a:rPr lang="ru-RU" dirty="0" err="1"/>
              <a:t>Toyota</a:t>
            </a:r>
            <a:r>
              <a:rPr lang="ru-RU" dirty="0"/>
              <a:t> сменила глобальный слоган с выражения «Управляй мечтой» на «Стремиться к лучшему»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307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475" y="5318459"/>
            <a:ext cx="9139729" cy="1114539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</a:rPr>
              <a:t>Основание компании </a:t>
            </a:r>
            <a:r>
              <a:rPr lang="en-US" sz="2400" b="1" i="1" dirty="0" smtClean="0">
                <a:solidFill>
                  <a:srgbClr val="7030A0"/>
                </a:solidFill>
              </a:rPr>
              <a:t>TOYOTA - </a:t>
            </a:r>
            <a:r>
              <a:rPr lang="ru-RU" sz="2400" b="1" i="1" dirty="0">
                <a:solidFill>
                  <a:srgbClr val="7030A0"/>
                </a:solidFill>
              </a:rPr>
              <a:t>28 августа 1937 </a:t>
            </a:r>
            <a:r>
              <a:rPr lang="ru-RU" sz="2400" b="1" i="1" dirty="0" smtClean="0">
                <a:solidFill>
                  <a:srgbClr val="7030A0"/>
                </a:solidFill>
              </a:rPr>
              <a:t>года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>
                <a:solidFill>
                  <a:srgbClr val="7030A0"/>
                </a:solidFill>
              </a:rPr>
              <a:t/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Основатель: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Киитиро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Тоёда</a:t>
            </a:r>
            <a:r>
              <a:rPr lang="ru-RU" sz="2400" b="1" i="1" dirty="0">
                <a:solidFill>
                  <a:srgbClr val="7030A0"/>
                </a:solidFill>
              </a:rPr>
              <a:t/>
            </a:r>
            <a:br>
              <a:rPr lang="ru-RU" sz="2400" b="1" i="1" dirty="0">
                <a:solidFill>
                  <a:srgbClr val="7030A0"/>
                </a:solidFill>
              </a:rPr>
            </a:br>
            <a:endParaRPr lang="uk-UA" sz="24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0748" y="882227"/>
            <a:ext cx="5821252" cy="2929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Toyota </a:t>
            </a:r>
            <a:r>
              <a:rPr lang="en-US" sz="2000" b="1" dirty="0"/>
              <a:t>Motor </a:t>
            </a:r>
            <a:r>
              <a:rPr lang="en-US" sz="2000" b="1" dirty="0" smtClean="0"/>
              <a:t>Corporation</a:t>
            </a:r>
            <a:r>
              <a:rPr lang="ru-RU" sz="2000" b="1" dirty="0" smtClean="0"/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крупнейшая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японская автомобилестроительная корпорация, также предоставляющая финансовые услуги и имеющая несколько дополнительных направлений в бизнесе. Является крупнейшей автомобилестроительной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публичной компанией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мире,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 также крупнейшей публичной компанией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Японии.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8" y="366740"/>
            <a:ext cx="6150942" cy="47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0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2551" y="609120"/>
            <a:ext cx="8911687" cy="1280890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Воплощай свою мечту в реальность. </a:t>
            </a:r>
            <a:endParaRPr lang="uk-UA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32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70" y="1058824"/>
            <a:ext cx="9226106" cy="1834277"/>
          </a:xfrm>
          <a:noFill/>
          <a:scene3d>
            <a:camera prst="orthographicFront">
              <a:rot lat="0" lon="0" rev="600000"/>
            </a:camera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uk-UA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 компании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Toyota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</a:rPr>
              <a:t>В 1924 году </a:t>
            </a:r>
            <a:r>
              <a:rPr lang="ru-RU" sz="1800" dirty="0" err="1">
                <a:solidFill>
                  <a:schemeClr val="tx1"/>
                </a:solidFill>
                <a:hlinkClick r:id="rId3" tooltip="Тоёда, Сакити"/>
              </a:rPr>
              <a:t>Сакити</a:t>
            </a:r>
            <a:r>
              <a:rPr lang="ru-RU" sz="1800" dirty="0">
                <a:solidFill>
                  <a:schemeClr val="tx1"/>
                </a:solidFill>
                <a:hlinkClick r:id="rId3" tooltip="Тоёда, Сакити"/>
              </a:rPr>
              <a:t> </a:t>
            </a:r>
            <a:r>
              <a:rPr lang="ru-RU" sz="1800" dirty="0" err="1">
                <a:solidFill>
                  <a:schemeClr val="tx1"/>
                </a:solidFill>
                <a:hlinkClick r:id="rId3" tooltip="Тоёда, Сакити"/>
              </a:rPr>
              <a:t>Тоёда</a:t>
            </a:r>
            <a:r>
              <a:rPr lang="ru-RU" sz="1800" dirty="0">
                <a:solidFill>
                  <a:schemeClr val="tx1"/>
                </a:solidFill>
              </a:rPr>
              <a:t> изобрел автоматический ткацкий станок </a:t>
            </a:r>
            <a:r>
              <a:rPr lang="ru-RU" sz="1800" dirty="0" err="1">
                <a:solidFill>
                  <a:schemeClr val="tx1"/>
                </a:solidFill>
              </a:rPr>
              <a:t>Тойода</a:t>
            </a:r>
            <a:r>
              <a:rPr lang="ru-RU" sz="1800" dirty="0">
                <a:solidFill>
                  <a:schemeClr val="tx1"/>
                </a:solidFill>
              </a:rPr>
              <a:t> модель G. Принцип </a:t>
            </a:r>
            <a:r>
              <a:rPr lang="ru-RU" sz="1800" dirty="0" err="1">
                <a:solidFill>
                  <a:schemeClr val="tx1"/>
                </a:solidFill>
              </a:rPr>
              <a:t>дзидока</a:t>
            </a:r>
            <a:r>
              <a:rPr lang="ru-RU" sz="1800" dirty="0">
                <a:solidFill>
                  <a:schemeClr val="tx1"/>
                </a:solidFill>
              </a:rPr>
              <a:t>, означающий, что машина останавливается сама, когда возникает проблема, стал позже частью </a:t>
            </a:r>
            <a:r>
              <a:rPr lang="ru-RU" sz="1800" u="sng" dirty="0">
                <a:solidFill>
                  <a:schemeClr val="tx1"/>
                </a:solidFill>
                <a:hlinkClick r:id="rId4"/>
              </a:rPr>
              <a:t>производственной системы Тойоты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</a:rPr>
              <a:t>В 1929 году </a:t>
            </a:r>
            <a:r>
              <a:rPr lang="ru-RU" sz="1800" dirty="0" err="1">
                <a:solidFill>
                  <a:schemeClr val="tx1"/>
                </a:solidFill>
                <a:hlinkClick r:id="rId5" tooltip="Тоёда, Киитиро"/>
              </a:rPr>
              <a:t>Киитиро</a:t>
            </a:r>
            <a:r>
              <a:rPr lang="ru-RU" sz="1800" dirty="0">
                <a:solidFill>
                  <a:schemeClr val="tx1"/>
                </a:solidFill>
                <a:hlinkClick r:id="rId5" tooltip="Тоёда, Киитиро"/>
              </a:rPr>
              <a:t> </a:t>
            </a:r>
            <a:r>
              <a:rPr lang="ru-RU" sz="1800" dirty="0" err="1">
                <a:solidFill>
                  <a:schemeClr val="tx1"/>
                </a:solidFill>
                <a:hlinkClick r:id="rId5" tooltip="Тоёда, Киитиро"/>
              </a:rPr>
              <a:t>Тоёда</a:t>
            </a:r>
            <a:r>
              <a:rPr lang="ru-RU" sz="1800" dirty="0">
                <a:solidFill>
                  <a:schemeClr val="tx1"/>
                </a:solidFill>
              </a:rPr>
              <a:t>, сын </a:t>
            </a:r>
            <a:r>
              <a:rPr lang="ru-RU" sz="1800" dirty="0" err="1">
                <a:solidFill>
                  <a:schemeClr val="tx1"/>
                </a:solidFill>
              </a:rPr>
              <a:t>Сакити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Тоёды</a:t>
            </a:r>
            <a:r>
              <a:rPr lang="ru-RU" sz="1800" dirty="0">
                <a:solidFill>
                  <a:schemeClr val="tx1"/>
                </a:solidFill>
              </a:rPr>
              <a:t>, совершил поездки в Европу и США для изучения автомобильной промышленности и в 1930 году приступил к разработке автомобилей с </a:t>
            </a:r>
            <a:r>
              <a:rPr lang="ru-RU" sz="1800" dirty="0">
                <a:solidFill>
                  <a:schemeClr val="tx1"/>
                </a:solidFill>
                <a:hlinkClick r:id="rId6" tooltip="Бензиновый двигатель внутреннего сгорания"/>
              </a:rPr>
              <a:t>бензиновым двигателем</a:t>
            </a:r>
            <a:r>
              <a:rPr lang="ru-RU" sz="1800" dirty="0">
                <a:solidFill>
                  <a:schemeClr val="tx1"/>
                </a:solidFill>
              </a:rPr>
              <a:t>. 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</a:rPr>
              <a:t> В 1934 году компания произвела свой первый двигатель типа А, который был использован в первой модели легкового автомобиля А1 в мае 1935 года и в грузовике G1 в августе 1935 года. Производство пассажирского авто модели АА началось в 1936 году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9465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14" y="154545"/>
            <a:ext cx="9981578" cy="53704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7814" y="5859887"/>
            <a:ext cx="9981578" cy="476520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sz="1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Главный офис компании находится в городе </a:t>
            </a:r>
            <a:r>
              <a:rPr lang="ru-RU" sz="18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Тоёта</a:t>
            </a:r>
            <a:r>
              <a:rPr lang="ru-RU" sz="1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, префектура </a:t>
            </a:r>
            <a:r>
              <a:rPr lang="ru-RU" sz="18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Айти</a:t>
            </a:r>
            <a:r>
              <a:rPr lang="ru-RU" sz="1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(Япония).</a:t>
            </a:r>
            <a:r>
              <a:rPr lang="uk-UA" sz="1800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uk-UA" sz="1800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0860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84" y="233686"/>
            <a:ext cx="5356843" cy="32436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54" y="2734883"/>
            <a:ext cx="6256986" cy="39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7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1060" y="5166128"/>
            <a:ext cx="10058399" cy="110165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8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Лозунг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en-US" sz="28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Управляй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мечтой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«Today. Tomorrow. Toyota»</a:t>
            </a:r>
            <a:endParaRPr lang="uk-UA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56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888" y="159414"/>
            <a:ext cx="2173573" cy="79995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888" y="794479"/>
            <a:ext cx="10043409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Эмблема Тойота была создана в октябре 1989 года. Она состоит из трех овалов: два перпендикулярно овала в центре символизируют прочные взаимоотношения между клиентом и компанией Тойота. Сочетание этих овалов символизирует букву " Т "- первую букву в </a:t>
            </a:r>
            <a:r>
              <a:rPr lang="ru-RU" dirty="0" err="1">
                <a:solidFill>
                  <a:srgbClr val="7030A0"/>
                </a:solidFill>
              </a:rPr>
              <a:t>слове"Toyota</a:t>
            </a:r>
            <a:r>
              <a:rPr lang="ru-RU" dirty="0">
                <a:solidFill>
                  <a:srgbClr val="7030A0"/>
                </a:solidFill>
              </a:rPr>
              <a:t>". Пространство, которое служит фоном, воплощает идею глобального расширения технологий </a:t>
            </a:r>
            <a:r>
              <a:rPr lang="ru-RU" dirty="0" err="1">
                <a:solidFill>
                  <a:srgbClr val="7030A0"/>
                </a:solidFill>
              </a:rPr>
              <a:t>Toyota</a:t>
            </a:r>
            <a:r>
              <a:rPr lang="ru-RU" dirty="0">
                <a:solidFill>
                  <a:srgbClr val="7030A0"/>
                </a:solidFill>
              </a:rPr>
              <a:t> и ее безграничного потенциала в будущем.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99" y="2418207"/>
            <a:ext cx="7902565" cy="43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02" y="794478"/>
            <a:ext cx="10306553" cy="56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0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051"/>
          </a:xfrm>
        </p:spPr>
        <p:txBody>
          <a:bodyPr/>
          <a:lstStyle/>
          <a:p>
            <a:pPr algn="ctr"/>
            <a:r>
              <a:rPr lang="uk-UA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</a:t>
            </a:r>
            <a:r>
              <a:rPr lang="uk-U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</a:t>
            </a:r>
            <a:r>
              <a:rPr lang="uk-U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бизнеса</a:t>
            </a:r>
            <a:r>
              <a:rPr lang="uk-U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Toyota</a:t>
            </a:r>
            <a:endParaRPr lang="uk-UA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1365161"/>
            <a:ext cx="10212946" cy="52288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- </a:t>
            </a:r>
            <a:r>
              <a:rPr lang="ru-RU" sz="1600" b="1" dirty="0">
                <a:solidFill>
                  <a:srgbClr val="00B050"/>
                </a:solidFill>
              </a:rPr>
              <a:t>качество прежде всего. </a:t>
            </a:r>
            <a:r>
              <a:rPr lang="ru-RU" sz="1600" dirty="0"/>
              <a:t>Один из основных подходов к качеству продукции в </a:t>
            </a:r>
            <a:r>
              <a:rPr lang="ru-RU" sz="1600" dirty="0" err="1"/>
              <a:t>Toyota</a:t>
            </a:r>
            <a:r>
              <a:rPr lang="ru-RU" sz="1600" dirty="0"/>
              <a:t> – если что-то можно сделать лучше, чем есть сейчас, то это нужно обязательно сделать;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- </a:t>
            </a:r>
            <a:r>
              <a:rPr lang="ru-RU" sz="1600" b="1" dirty="0">
                <a:solidFill>
                  <a:srgbClr val="00B050"/>
                </a:solidFill>
              </a:rPr>
              <a:t>минимизация количества брака. </a:t>
            </a:r>
            <a:r>
              <a:rPr lang="ru-RU" sz="1600" dirty="0"/>
              <a:t>Исключить брак полностью на крупном производстве не получится, но всегда нужно предпринимать максимум усилий, чтобы уменьшить его количество. Если для этого нужно остановить производство на какое-то время, провести реорганизацию или еще что-то – это все делалось, несмотря на трудности;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- </a:t>
            </a:r>
            <a:r>
              <a:rPr lang="ru-RU" sz="1600" b="1" dirty="0">
                <a:solidFill>
                  <a:srgbClr val="00B050"/>
                </a:solidFill>
              </a:rPr>
              <a:t>соблюдение всех сроков. </a:t>
            </a:r>
            <a:r>
              <a:rPr lang="ru-RU" sz="1600" dirty="0"/>
              <a:t>Поставки материалов для изготовления продукции, выпуск автомобилей на рынок – всё это не должно было выходить на рамки заранее установленных сроков. В компании были твердо уверены, что если сорвется срок выполнения даже несущественной задачи, всё остальное может пойти по наклонной;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- </a:t>
            </a:r>
            <a:r>
              <a:rPr lang="ru-RU" sz="1600" b="1" dirty="0">
                <a:solidFill>
                  <a:srgbClr val="00B050"/>
                </a:solidFill>
              </a:rPr>
              <a:t>никакой халатности при выполнении своих обязанностей. </a:t>
            </a:r>
            <a:r>
              <a:rPr lang="ru-RU" sz="1600" dirty="0"/>
              <a:t>Небрежность, невнимательность, безответственность – это не стиль сотрудников </a:t>
            </a:r>
            <a:r>
              <a:rPr lang="ru-RU" sz="1600" dirty="0" err="1"/>
              <a:t>Toyota</a:t>
            </a:r>
            <a:r>
              <a:rPr lang="ru-RU" sz="1600" dirty="0"/>
              <a:t>. Принцип «нет халатности» распространялся не только на персонал самой компании, но и на ее партнеров и всех, кто каким-либо образом имел к ней деловое отношение.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55693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1.xml><?xml version="1.0" encoding="utf-8"?>
<a:theme xmlns:a="http://schemas.openxmlformats.org/drawingml/2006/main" name="9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2.xml><?xml version="1.0" encoding="utf-8"?>
<a:theme xmlns:a="http://schemas.openxmlformats.org/drawingml/2006/main" name="10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11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4.xml><?xml version="1.0" encoding="utf-8"?>
<a:theme xmlns:a="http://schemas.openxmlformats.org/drawingml/2006/main" name="12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5.xml><?xml version="1.0" encoding="utf-8"?>
<a:theme xmlns:a="http://schemas.openxmlformats.org/drawingml/2006/main" name="13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3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4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5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6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7_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877</Words>
  <Application>Microsoft Office PowerPoint</Application>
  <PresentationFormat>Широкоэкранный</PresentationFormat>
  <Paragraphs>176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21</vt:i4>
      </vt:variant>
    </vt:vector>
  </HeadingPairs>
  <TitlesOfParts>
    <vt:vector size="44" baseType="lpstr">
      <vt:lpstr>Arial</vt:lpstr>
      <vt:lpstr>Bradley Hand ITC</vt:lpstr>
      <vt:lpstr>Calibri</vt:lpstr>
      <vt:lpstr>Calibri Light</vt:lpstr>
      <vt:lpstr>Century Gothic</vt:lpstr>
      <vt:lpstr>Times New Roman</vt:lpstr>
      <vt:lpstr>Wingdings</vt:lpstr>
      <vt:lpstr>Wingdings 3</vt:lpstr>
      <vt:lpstr>Тема Office</vt:lpstr>
      <vt:lpstr>Легкий дым</vt:lpstr>
      <vt:lpstr>1_Легкий дым</vt:lpstr>
      <vt:lpstr>2_Легкий дым</vt:lpstr>
      <vt:lpstr>3_Легкий дым</vt:lpstr>
      <vt:lpstr>4_Легкий дым</vt:lpstr>
      <vt:lpstr>5_Легкий дым</vt:lpstr>
      <vt:lpstr>6_Легкий дым</vt:lpstr>
      <vt:lpstr>7_Легкий дым</vt:lpstr>
      <vt:lpstr>8_Легкий дым</vt:lpstr>
      <vt:lpstr>9_Легкий дым</vt:lpstr>
      <vt:lpstr>10_Легкий дым</vt:lpstr>
      <vt:lpstr>11_Легкий дым</vt:lpstr>
      <vt:lpstr>12_Легкий дым</vt:lpstr>
      <vt:lpstr>13_Легкий дым</vt:lpstr>
      <vt:lpstr>Разработка проекта рекламной кампании в примере «TOYOTA»</vt:lpstr>
      <vt:lpstr>Основание компании TOYOTA - 28 августа 1937 года  Основатель: Киитиро Тоёда </vt:lpstr>
      <vt:lpstr>История создания компании Toyota</vt:lpstr>
      <vt:lpstr>Главный офис компании находится в городе Тоёта, префектура Айти (Япония). </vt:lpstr>
      <vt:lpstr>Презентация PowerPoint</vt:lpstr>
      <vt:lpstr>Лозунг: «Управляй мечтой», «Today. Tomorrow. Toyota»</vt:lpstr>
      <vt:lpstr>Логотип</vt:lpstr>
      <vt:lpstr>Презентация PowerPoint</vt:lpstr>
      <vt:lpstr>Главные принципы бизнеса Toyota</vt:lpstr>
      <vt:lpstr>TOYOTA</vt:lpstr>
      <vt:lpstr>Миссия</vt:lpstr>
      <vt:lpstr>Видение</vt:lpstr>
      <vt:lpstr>Модельный ряд автомобилей Toyota </vt:lpstr>
      <vt:lpstr>Презентация PowerPoint</vt:lpstr>
      <vt:lpstr>Слоган</vt:lpstr>
      <vt:lpstr>Конкуренты</vt:lpstr>
      <vt:lpstr>Сравнение слоганов известных автокомпаний</vt:lpstr>
      <vt:lpstr>Презентация PowerPoint</vt:lpstr>
      <vt:lpstr>Презентация PowerPoint</vt:lpstr>
      <vt:lpstr>Воплощай свою мечту в реальность.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проекта рекламной кампании в примере «TOYOTA»</dc:title>
  <dc:creator>ASUS</dc:creator>
  <cp:lastModifiedBy>ASUS</cp:lastModifiedBy>
  <cp:revision>7</cp:revision>
  <dcterms:created xsi:type="dcterms:W3CDTF">2019-04-23T23:16:54Z</dcterms:created>
  <dcterms:modified xsi:type="dcterms:W3CDTF">2019-04-24T00:14:59Z</dcterms:modified>
</cp:coreProperties>
</file>