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6" r:id="rId2"/>
    <p:sldId id="327" r:id="rId3"/>
    <p:sldId id="328" r:id="rId4"/>
    <p:sldId id="331" r:id="rId5"/>
    <p:sldId id="337" r:id="rId6"/>
    <p:sldId id="329" r:id="rId7"/>
    <p:sldId id="347" r:id="rId8"/>
    <p:sldId id="330" r:id="rId9"/>
    <p:sldId id="357" r:id="rId10"/>
    <p:sldId id="335" r:id="rId11"/>
    <p:sldId id="334" r:id="rId12"/>
    <p:sldId id="333" r:id="rId13"/>
    <p:sldId id="352" r:id="rId14"/>
    <p:sldId id="351" r:id="rId15"/>
    <p:sldId id="355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817806" y="1674659"/>
            <a:ext cx="2254685" cy="36231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2119509" y="1674660"/>
            <a:ext cx="248434" cy="36231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367943" y="1674660"/>
            <a:ext cx="5449863" cy="3623154"/>
          </a:xfrm>
          <a:prstGeom prst="rect">
            <a:avLst/>
          </a:prstGeom>
          <a:solidFill>
            <a:srgbClr val="143163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3"/>
          <p:cNvSpPr>
            <a:spLocks noGrp="1"/>
          </p:cNvSpPr>
          <p:nvPr>
            <p:ph type="body" sz="quarter" idx="10" hasCustomPrompt="1"/>
          </p:nvPr>
        </p:nvSpPr>
        <p:spPr>
          <a:xfrm>
            <a:off x="2736568" y="2121406"/>
            <a:ext cx="5054097" cy="1096963"/>
          </a:xfr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7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文本样式</a:t>
            </a:r>
          </a:p>
        </p:txBody>
      </p:sp>
      <p:sp>
        <p:nvSpPr>
          <p:cNvPr id="15" name="文本占位符 26"/>
          <p:cNvSpPr>
            <a:spLocks noGrp="1"/>
          </p:cNvSpPr>
          <p:nvPr>
            <p:ph type="body" sz="quarter" idx="11" hasCustomPrompt="1"/>
          </p:nvPr>
        </p:nvSpPr>
        <p:spPr>
          <a:xfrm>
            <a:off x="2736568" y="3120798"/>
            <a:ext cx="4892357" cy="103816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单击此处编辑文本样式</a:t>
            </a:r>
          </a:p>
        </p:txBody>
      </p:sp>
      <p:sp>
        <p:nvSpPr>
          <p:cNvPr id="16" name="文本占位符 21"/>
          <p:cNvSpPr>
            <a:spLocks noGrp="1"/>
          </p:cNvSpPr>
          <p:nvPr>
            <p:ph type="body" sz="quarter" idx="14"/>
          </p:nvPr>
        </p:nvSpPr>
        <p:spPr>
          <a:xfrm>
            <a:off x="2736568" y="4230012"/>
            <a:ext cx="5260734" cy="821191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387350" y="273050"/>
            <a:ext cx="11417300" cy="631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1" b="780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2503184" y="1746880"/>
            <a:ext cx="7185632" cy="3364239"/>
          </a:xfrm>
          <a:prstGeom prst="rect">
            <a:avLst/>
          </a:prstGeom>
          <a:solidFill>
            <a:srgbClr val="143163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16"/>
          <p:cNvSpPr>
            <a:spLocks noGrp="1"/>
          </p:cNvSpPr>
          <p:nvPr>
            <p:ph type="body" sz="quarter" idx="15"/>
          </p:nvPr>
        </p:nvSpPr>
        <p:spPr>
          <a:xfrm>
            <a:off x="3298031" y="3754825"/>
            <a:ext cx="5595938" cy="7493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1" name="文本占位符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08350" y="2223339"/>
            <a:ext cx="5575300" cy="1573498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单击编辑文本</a:t>
            </a:r>
          </a:p>
        </p:txBody>
      </p:sp>
      <p:sp>
        <p:nvSpPr>
          <p:cNvPr id="12" name="矩形 11"/>
          <p:cNvSpPr/>
          <p:nvPr userDrawn="1"/>
        </p:nvSpPr>
        <p:spPr>
          <a:xfrm>
            <a:off x="2076450" y="1435435"/>
            <a:ext cx="8039100" cy="398712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2714625" y="0"/>
            <a:ext cx="69246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图片占位符 23"/>
          <p:cNvSpPr>
            <a:spLocks noGrp="1"/>
          </p:cNvSpPr>
          <p:nvPr>
            <p:ph type="pic" sz="quarter" idx="10"/>
          </p:nvPr>
        </p:nvSpPr>
        <p:spPr>
          <a:xfrm>
            <a:off x="1371601" y="2503013"/>
            <a:ext cx="5787928" cy="3474970"/>
          </a:xfrm>
          <a:custGeom>
            <a:avLst/>
            <a:gdLst>
              <a:gd name="connsiteX0" fmla="*/ 0 w 5787928"/>
              <a:gd name="connsiteY0" fmla="*/ 0 h 3474970"/>
              <a:gd name="connsiteX1" fmla="*/ 5787928 w 5787928"/>
              <a:gd name="connsiteY1" fmla="*/ 0 h 3474970"/>
              <a:gd name="connsiteX2" fmla="*/ 5787928 w 5787928"/>
              <a:gd name="connsiteY2" fmla="*/ 3474970 h 3474970"/>
              <a:gd name="connsiteX3" fmla="*/ 0 w 5787928"/>
              <a:gd name="connsiteY3" fmla="*/ 3474970 h 347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7928" h="3474970">
                <a:moveTo>
                  <a:pt x="0" y="0"/>
                </a:moveTo>
                <a:lnTo>
                  <a:pt x="5787928" y="0"/>
                </a:lnTo>
                <a:lnTo>
                  <a:pt x="5787928" y="3474970"/>
                </a:lnTo>
                <a:lnTo>
                  <a:pt x="0" y="34749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1" y="0"/>
            <a:ext cx="10001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图片占位符 25"/>
          <p:cNvSpPr>
            <a:spLocks noGrp="1"/>
          </p:cNvSpPr>
          <p:nvPr>
            <p:ph type="pic" sz="quarter" idx="11"/>
          </p:nvPr>
        </p:nvSpPr>
        <p:spPr>
          <a:xfrm>
            <a:off x="1371114" y="466239"/>
            <a:ext cx="1803886" cy="180388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0" name="图片占位符 25"/>
          <p:cNvSpPr>
            <a:spLocks noGrp="1"/>
          </p:cNvSpPr>
          <p:nvPr>
            <p:ph type="pic" sz="quarter" idx="12"/>
          </p:nvPr>
        </p:nvSpPr>
        <p:spPr>
          <a:xfrm>
            <a:off x="3363622" y="466239"/>
            <a:ext cx="1803886" cy="180388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1" name="图片占位符 25"/>
          <p:cNvSpPr>
            <a:spLocks noGrp="1"/>
          </p:cNvSpPr>
          <p:nvPr>
            <p:ph type="pic" sz="quarter" idx="13"/>
          </p:nvPr>
        </p:nvSpPr>
        <p:spPr>
          <a:xfrm>
            <a:off x="5355643" y="466239"/>
            <a:ext cx="1803886" cy="1803886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0" y="5372100"/>
            <a:ext cx="12192000" cy="1485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3"/>
          </p:nvPr>
        </p:nvSpPr>
        <p:spPr>
          <a:xfrm>
            <a:off x="0" y="2286000"/>
            <a:ext cx="12192000" cy="30861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1617423"/>
            <a:ext cx="248434" cy="36231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48434" y="1617423"/>
            <a:ext cx="6711166" cy="3623154"/>
          </a:xfrm>
          <a:prstGeom prst="rect">
            <a:avLst/>
          </a:prstGeom>
          <a:solidFill>
            <a:srgbClr val="143163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3"/>
          <p:cNvSpPr>
            <a:spLocks noGrp="1"/>
          </p:cNvSpPr>
          <p:nvPr>
            <p:ph type="body" sz="quarter" idx="10" hasCustomPrompt="1"/>
          </p:nvPr>
        </p:nvSpPr>
        <p:spPr>
          <a:xfrm>
            <a:off x="617059" y="2064169"/>
            <a:ext cx="5054097" cy="1096963"/>
          </a:xfr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7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文本样式</a:t>
            </a:r>
          </a:p>
        </p:txBody>
      </p:sp>
      <p:sp>
        <p:nvSpPr>
          <p:cNvPr id="15" name="文本占位符 26"/>
          <p:cNvSpPr>
            <a:spLocks noGrp="1"/>
          </p:cNvSpPr>
          <p:nvPr>
            <p:ph type="body" sz="quarter" idx="11" hasCustomPrompt="1"/>
          </p:nvPr>
        </p:nvSpPr>
        <p:spPr>
          <a:xfrm>
            <a:off x="617059" y="3063561"/>
            <a:ext cx="4892357" cy="103816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单击此处编辑文本样式</a:t>
            </a:r>
          </a:p>
        </p:txBody>
      </p:sp>
      <p:sp>
        <p:nvSpPr>
          <p:cNvPr id="16" name="文本占位符 21"/>
          <p:cNvSpPr>
            <a:spLocks noGrp="1"/>
          </p:cNvSpPr>
          <p:nvPr>
            <p:ph type="body" sz="quarter" idx="14"/>
          </p:nvPr>
        </p:nvSpPr>
        <p:spPr>
          <a:xfrm>
            <a:off x="617059" y="4172775"/>
            <a:ext cx="5260734" cy="821191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9980" y="2845435"/>
            <a:ext cx="5509260" cy="1167765"/>
          </a:xfrm>
        </p:spPr>
        <p:txBody>
          <a:bodyPr/>
          <a:lstStyle/>
          <a:p>
            <a:pPr algn="ctr"/>
            <a:r>
              <a:rPr lang="uk-UA" altLang="en-US" sz="2000">
                <a:sym typeface="+mn-lt"/>
              </a:rPr>
              <a:t>Індивідуальне </a:t>
            </a:r>
            <a:r>
              <a:rPr lang="uk-UA" altLang="en-US" sz="2000" dirty="0">
                <a:sym typeface="+mn-lt"/>
              </a:rPr>
              <a:t>творчо-аналітичне завдання з дисципліни “Податкова система” </a:t>
            </a:r>
          </a:p>
          <a:p>
            <a:pPr algn="ctr"/>
            <a:r>
              <a:rPr lang="en-US" altLang="zh-CN" sz="2000" dirty="0">
                <a:sym typeface="+mn-lt"/>
              </a:rPr>
              <a:t>Мито</a:t>
            </a:r>
            <a:r>
              <a:rPr lang="uk-UA" altLang="en-US" sz="2000" dirty="0">
                <a:sym typeface="+mn-lt"/>
              </a:rPr>
              <a:t>.</a:t>
            </a:r>
          </a:p>
        </p:txBody>
      </p:sp>
      <p:pic>
        <p:nvPicPr>
          <p:cNvPr id="100" name="Изображение 99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Изображение 100"/>
          <p:cNvPicPr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5400000">
            <a:off x="7152005" y="2409190"/>
            <a:ext cx="3616325" cy="21405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4" descr="IMG_256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l="303" t="7592" r="41714" b="49689"/>
          <a:stretch>
            <a:fillRect/>
          </a:stretch>
        </p:blipFill>
        <p:spPr>
          <a:xfrm>
            <a:off x="1060450" y="97790"/>
            <a:ext cx="10589895" cy="66624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5" descr="IMG_256"/>
          <p:cNvPicPr>
            <a:picLocks noChangeAspect="1"/>
          </p:cNvPicPr>
          <p:nvPr/>
        </p:nvPicPr>
        <p:blipFill>
          <a:blip r:embed="rId2"/>
          <a:srcRect l="57157" t="10825" r="551" b="49689"/>
          <a:stretch>
            <a:fillRect/>
          </a:stretch>
        </p:blipFill>
        <p:spPr>
          <a:xfrm>
            <a:off x="1668780" y="416560"/>
            <a:ext cx="9040495" cy="5845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6" descr="IMG_256"/>
          <p:cNvPicPr>
            <a:picLocks noChangeAspect="1"/>
          </p:cNvPicPr>
          <p:nvPr/>
        </p:nvPicPr>
        <p:blipFill>
          <a:blip r:embed="rId2"/>
          <a:srcRect l="1725" t="57019" r="2342"/>
          <a:stretch>
            <a:fillRect/>
          </a:stretch>
        </p:blipFill>
        <p:spPr>
          <a:xfrm>
            <a:off x="127000" y="0"/>
            <a:ext cx="11938635" cy="4237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Текстовое поле 13"/>
          <p:cNvSpPr txBox="1"/>
          <p:nvPr/>
        </p:nvSpPr>
        <p:spPr>
          <a:xfrm>
            <a:off x="63500" y="4237990"/>
            <a:ext cx="12065635" cy="230695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uk-UA" altLang="ru-RU" sz="1600"/>
              <a:t>З</a:t>
            </a:r>
            <a:r>
              <a:rPr lang="ru-RU" altLang="en-US" sz="1600"/>
              <a:t>а 11 місяців 2021 року митними органами перераховано до бюджету 432,3 млрд. грн., що на 29,2 млрд. грн. перевищує доведені Міністерством фінансів індикативні показники надходжень митних платежів до бюджету (403,1 млрд. грн.). </a:t>
            </a:r>
          </a:p>
          <a:p>
            <a:pPr algn="ctr"/>
            <a:r>
              <a:rPr lang="ru-RU" altLang="en-US" sz="1600"/>
              <a:t>У порівнянні з аналогічним періодом попереднього року надходження у 2021 році зросли на 35% або на 112,5 млрд. грн. </a:t>
            </a:r>
          </a:p>
          <a:p>
            <a:pPr algn="ctr"/>
            <a:r>
              <a:rPr lang="ru-RU" altLang="en-US" sz="1600"/>
              <a:t>Темпи зростання надходжень митних платежів до бюджету значно перевищують темпи зростання фізичних обсягів оподаткованого імпорту товарів. </a:t>
            </a:r>
          </a:p>
          <a:p>
            <a:pPr algn="ctr"/>
            <a:r>
              <a:rPr lang="ru-RU" altLang="en-US" sz="1600"/>
              <a:t>Так, обсяги оподаткованого імпорту «по вазі» у листопаді 2021 року, в порівнянні з листопадом 2020 року, зросли на 9%, а відповідні нараховані до сплати платежі «в доларову еквіваленті» зросли більш ніж на 41%.</a:t>
            </a:r>
          </a:p>
          <a:p>
            <a:pPr algn="ctr"/>
            <a:r>
              <a:rPr lang="ru-RU" altLang="en-US" sz="1600"/>
              <a:t>Зазначено досягнуто, перш за все, за рахунок контролю за достовірністю декларування ввезених товарів та визначенням їх бази оподаткування – митної вартості.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2090" y="145415"/>
            <a:ext cx="2665730" cy="60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</a:bodyPr>
          <a:lstStyle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r>
              <a:rPr lang="en-US" altLang="zh-CN" sz="32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sym typeface="+mn-lt"/>
              </a:rPr>
              <a:t>Висновки</a:t>
            </a:r>
            <a:r>
              <a:rPr lang="uk-UA" altLang="en-US" sz="32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sym typeface="+mn-lt"/>
              </a:rPr>
              <a:t>:</a:t>
            </a:r>
          </a:p>
        </p:txBody>
      </p:sp>
      <p:sp>
        <p:nvSpPr>
          <p:cNvPr id="5" name="Can 4"/>
          <p:cNvSpPr/>
          <p:nvPr/>
        </p:nvSpPr>
        <p:spPr>
          <a:xfrm>
            <a:off x="795897" y="2850404"/>
            <a:ext cx="1497435" cy="285226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9858302" y="2636485"/>
            <a:ext cx="1497435" cy="499145"/>
          </a:xfrm>
          <a:prstGeom prst="ca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n 6"/>
          <p:cNvSpPr/>
          <p:nvPr/>
        </p:nvSpPr>
        <p:spPr>
          <a:xfrm>
            <a:off x="3040241" y="2422566"/>
            <a:ext cx="1497435" cy="713064"/>
          </a:xfrm>
          <a:prstGeom prst="ca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n 7"/>
          <p:cNvSpPr/>
          <p:nvPr/>
        </p:nvSpPr>
        <p:spPr>
          <a:xfrm>
            <a:off x="7490797" y="2066034"/>
            <a:ext cx="1497435" cy="1069596"/>
          </a:xfrm>
          <a:prstGeom prst="ca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an 8"/>
          <p:cNvSpPr/>
          <p:nvPr/>
        </p:nvSpPr>
        <p:spPr>
          <a:xfrm>
            <a:off x="5255382" y="1709502"/>
            <a:ext cx="1497435" cy="1426128"/>
          </a:xfrm>
          <a:prstGeom prst="ca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34"/>
          <p:cNvGrpSpPr/>
          <p:nvPr/>
        </p:nvGrpSpPr>
        <p:grpSpPr>
          <a:xfrm>
            <a:off x="10402065" y="1581901"/>
            <a:ext cx="479180" cy="1150198"/>
            <a:chOff x="5686426" y="2062163"/>
            <a:chExt cx="915988" cy="21986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5686426" y="2062163"/>
              <a:ext cx="915988" cy="2198687"/>
            </a:xfrm>
            <a:custGeom>
              <a:avLst/>
              <a:gdLst/>
              <a:ahLst/>
              <a:cxnLst>
                <a:cxn ang="0">
                  <a:pos x="334" y="194"/>
                </a:cxn>
                <a:cxn ang="0">
                  <a:pos x="373" y="371"/>
                </a:cxn>
                <a:cxn ang="0">
                  <a:pos x="321" y="443"/>
                </a:cxn>
                <a:cxn ang="0">
                  <a:pos x="320" y="350"/>
                </a:cxn>
                <a:cxn ang="0">
                  <a:pos x="320" y="320"/>
                </a:cxn>
                <a:cxn ang="0">
                  <a:pos x="234" y="7"/>
                </a:cxn>
                <a:cxn ang="0">
                  <a:pos x="258" y="27"/>
                </a:cxn>
                <a:cxn ang="0">
                  <a:pos x="265" y="80"/>
                </a:cxn>
                <a:cxn ang="0">
                  <a:pos x="254" y="101"/>
                </a:cxn>
                <a:cxn ang="0">
                  <a:pos x="252" y="134"/>
                </a:cxn>
                <a:cxn ang="0">
                  <a:pos x="302" y="163"/>
                </a:cxn>
                <a:cxn ang="0">
                  <a:pos x="320" y="320"/>
                </a:cxn>
                <a:cxn ang="0">
                  <a:pos x="313" y="370"/>
                </a:cxn>
                <a:cxn ang="0">
                  <a:pos x="320" y="443"/>
                </a:cxn>
                <a:cxn ang="0">
                  <a:pos x="305" y="457"/>
                </a:cxn>
                <a:cxn ang="0">
                  <a:pos x="284" y="513"/>
                </a:cxn>
                <a:cxn ang="0">
                  <a:pos x="256" y="715"/>
                </a:cxn>
                <a:cxn ang="0">
                  <a:pos x="236" y="827"/>
                </a:cxn>
                <a:cxn ang="0">
                  <a:pos x="245" y="876"/>
                </a:cxn>
                <a:cxn ang="0">
                  <a:pos x="236" y="910"/>
                </a:cxn>
                <a:cxn ang="0">
                  <a:pos x="194" y="897"/>
                </a:cxn>
                <a:cxn ang="0">
                  <a:pos x="196" y="861"/>
                </a:cxn>
                <a:cxn ang="0">
                  <a:pos x="193" y="820"/>
                </a:cxn>
                <a:cxn ang="0">
                  <a:pos x="194" y="748"/>
                </a:cxn>
                <a:cxn ang="0">
                  <a:pos x="201" y="684"/>
                </a:cxn>
                <a:cxn ang="0">
                  <a:pos x="197" y="595"/>
                </a:cxn>
                <a:cxn ang="0">
                  <a:pos x="177" y="562"/>
                </a:cxn>
                <a:cxn ang="0">
                  <a:pos x="112" y="808"/>
                </a:cxn>
                <a:cxn ang="0">
                  <a:pos x="115" y="334"/>
                </a:cxn>
                <a:cxn ang="0">
                  <a:pos x="112" y="311"/>
                </a:cxn>
                <a:cxn ang="0">
                  <a:pos x="135" y="154"/>
                </a:cxn>
                <a:cxn ang="0">
                  <a:pos x="193" y="131"/>
                </a:cxn>
                <a:cxn ang="0">
                  <a:pos x="184" y="94"/>
                </a:cxn>
                <a:cxn ang="0">
                  <a:pos x="188" y="49"/>
                </a:cxn>
                <a:cxn ang="0">
                  <a:pos x="205" y="15"/>
                </a:cxn>
                <a:cxn ang="0">
                  <a:pos x="234" y="7"/>
                </a:cxn>
                <a:cxn ang="0">
                  <a:pos x="109" y="819"/>
                </a:cxn>
                <a:cxn ang="0">
                  <a:pos x="93" y="884"/>
                </a:cxn>
                <a:cxn ang="0">
                  <a:pos x="70" y="893"/>
                </a:cxn>
                <a:cxn ang="0">
                  <a:pos x="0" y="914"/>
                </a:cxn>
                <a:cxn ang="0">
                  <a:pos x="35" y="867"/>
                </a:cxn>
                <a:cxn ang="0">
                  <a:pos x="53" y="783"/>
                </a:cxn>
                <a:cxn ang="0">
                  <a:pos x="96" y="558"/>
                </a:cxn>
                <a:cxn ang="0">
                  <a:pos x="109" y="471"/>
                </a:cxn>
                <a:cxn ang="0">
                  <a:pos x="94" y="461"/>
                </a:cxn>
                <a:cxn ang="0">
                  <a:pos x="89" y="434"/>
                </a:cxn>
                <a:cxn ang="0">
                  <a:pos x="59" y="348"/>
                </a:cxn>
                <a:cxn ang="0">
                  <a:pos x="80" y="243"/>
                </a:cxn>
                <a:cxn ang="0">
                  <a:pos x="104" y="169"/>
                </a:cxn>
                <a:cxn ang="0">
                  <a:pos x="112" y="311"/>
                </a:cxn>
                <a:cxn ang="0">
                  <a:pos x="106" y="332"/>
                </a:cxn>
                <a:cxn ang="0">
                  <a:pos x="112" y="362"/>
                </a:cxn>
              </a:cxnLst>
              <a:rect l="0" t="0" r="r" b="b"/>
              <a:pathLst>
                <a:path w="384" h="922">
                  <a:moveTo>
                    <a:pt x="320" y="171"/>
                  </a:moveTo>
                  <a:cubicBezTo>
                    <a:pt x="327" y="175"/>
                    <a:pt x="332" y="182"/>
                    <a:pt x="334" y="194"/>
                  </a:cubicBezTo>
                  <a:cubicBezTo>
                    <a:pt x="338" y="215"/>
                    <a:pt x="360" y="287"/>
                    <a:pt x="371" y="307"/>
                  </a:cubicBezTo>
                  <a:cubicBezTo>
                    <a:pt x="382" y="327"/>
                    <a:pt x="384" y="354"/>
                    <a:pt x="373" y="371"/>
                  </a:cubicBezTo>
                  <a:cubicBezTo>
                    <a:pt x="362" y="387"/>
                    <a:pt x="336" y="428"/>
                    <a:pt x="332" y="434"/>
                  </a:cubicBezTo>
                  <a:cubicBezTo>
                    <a:pt x="328" y="440"/>
                    <a:pt x="327" y="444"/>
                    <a:pt x="321" y="443"/>
                  </a:cubicBezTo>
                  <a:cubicBezTo>
                    <a:pt x="321" y="443"/>
                    <a:pt x="321" y="443"/>
                    <a:pt x="320" y="443"/>
                  </a:cubicBezTo>
                  <a:cubicBezTo>
                    <a:pt x="320" y="350"/>
                    <a:pt x="320" y="350"/>
                    <a:pt x="320" y="350"/>
                  </a:cubicBezTo>
                  <a:cubicBezTo>
                    <a:pt x="325" y="342"/>
                    <a:pt x="331" y="335"/>
                    <a:pt x="329" y="331"/>
                  </a:cubicBezTo>
                  <a:cubicBezTo>
                    <a:pt x="325" y="325"/>
                    <a:pt x="323" y="324"/>
                    <a:pt x="320" y="320"/>
                  </a:cubicBezTo>
                  <a:lnTo>
                    <a:pt x="320" y="171"/>
                  </a:lnTo>
                  <a:close/>
                  <a:moveTo>
                    <a:pt x="234" y="7"/>
                  </a:moveTo>
                  <a:cubicBezTo>
                    <a:pt x="239" y="11"/>
                    <a:pt x="245" y="19"/>
                    <a:pt x="250" y="16"/>
                  </a:cubicBezTo>
                  <a:cubicBezTo>
                    <a:pt x="254" y="14"/>
                    <a:pt x="253" y="27"/>
                    <a:pt x="258" y="27"/>
                  </a:cubicBezTo>
                  <a:cubicBezTo>
                    <a:pt x="264" y="27"/>
                    <a:pt x="270" y="45"/>
                    <a:pt x="269" y="55"/>
                  </a:cubicBezTo>
                  <a:cubicBezTo>
                    <a:pt x="269" y="65"/>
                    <a:pt x="266" y="76"/>
                    <a:pt x="265" y="80"/>
                  </a:cubicBezTo>
                  <a:cubicBezTo>
                    <a:pt x="265" y="84"/>
                    <a:pt x="263" y="100"/>
                    <a:pt x="259" y="100"/>
                  </a:cubicBezTo>
                  <a:cubicBezTo>
                    <a:pt x="256" y="100"/>
                    <a:pt x="254" y="101"/>
                    <a:pt x="254" y="101"/>
                  </a:cubicBezTo>
                  <a:cubicBezTo>
                    <a:pt x="254" y="101"/>
                    <a:pt x="250" y="114"/>
                    <a:pt x="250" y="124"/>
                  </a:cubicBezTo>
                  <a:cubicBezTo>
                    <a:pt x="250" y="134"/>
                    <a:pt x="252" y="134"/>
                    <a:pt x="252" y="134"/>
                  </a:cubicBezTo>
                  <a:cubicBezTo>
                    <a:pt x="258" y="143"/>
                    <a:pt x="258" y="143"/>
                    <a:pt x="258" y="143"/>
                  </a:cubicBezTo>
                  <a:cubicBezTo>
                    <a:pt x="258" y="143"/>
                    <a:pt x="288" y="159"/>
                    <a:pt x="302" y="163"/>
                  </a:cubicBezTo>
                  <a:cubicBezTo>
                    <a:pt x="308" y="165"/>
                    <a:pt x="315" y="167"/>
                    <a:pt x="320" y="171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318" y="317"/>
                    <a:pt x="317" y="312"/>
                    <a:pt x="315" y="303"/>
                  </a:cubicBezTo>
                  <a:cubicBezTo>
                    <a:pt x="315" y="323"/>
                    <a:pt x="308" y="351"/>
                    <a:pt x="313" y="370"/>
                  </a:cubicBezTo>
                  <a:cubicBezTo>
                    <a:pt x="312" y="363"/>
                    <a:pt x="316" y="356"/>
                    <a:pt x="320" y="350"/>
                  </a:cubicBezTo>
                  <a:cubicBezTo>
                    <a:pt x="320" y="443"/>
                    <a:pt x="320" y="443"/>
                    <a:pt x="320" y="443"/>
                  </a:cubicBezTo>
                  <a:cubicBezTo>
                    <a:pt x="315" y="442"/>
                    <a:pt x="312" y="443"/>
                    <a:pt x="312" y="443"/>
                  </a:cubicBezTo>
                  <a:cubicBezTo>
                    <a:pt x="312" y="443"/>
                    <a:pt x="309" y="454"/>
                    <a:pt x="305" y="457"/>
                  </a:cubicBezTo>
                  <a:cubicBezTo>
                    <a:pt x="300" y="460"/>
                    <a:pt x="294" y="471"/>
                    <a:pt x="293" y="467"/>
                  </a:cubicBezTo>
                  <a:cubicBezTo>
                    <a:pt x="292" y="464"/>
                    <a:pt x="288" y="496"/>
                    <a:pt x="284" y="513"/>
                  </a:cubicBezTo>
                  <a:cubicBezTo>
                    <a:pt x="280" y="530"/>
                    <a:pt x="262" y="651"/>
                    <a:pt x="262" y="668"/>
                  </a:cubicBezTo>
                  <a:cubicBezTo>
                    <a:pt x="262" y="685"/>
                    <a:pt x="255" y="703"/>
                    <a:pt x="256" y="715"/>
                  </a:cubicBezTo>
                  <a:cubicBezTo>
                    <a:pt x="256" y="728"/>
                    <a:pt x="253" y="760"/>
                    <a:pt x="253" y="778"/>
                  </a:cubicBezTo>
                  <a:cubicBezTo>
                    <a:pt x="252" y="796"/>
                    <a:pt x="236" y="814"/>
                    <a:pt x="236" y="827"/>
                  </a:cubicBezTo>
                  <a:cubicBezTo>
                    <a:pt x="236" y="840"/>
                    <a:pt x="240" y="846"/>
                    <a:pt x="238" y="854"/>
                  </a:cubicBezTo>
                  <a:cubicBezTo>
                    <a:pt x="236" y="862"/>
                    <a:pt x="236" y="867"/>
                    <a:pt x="245" y="876"/>
                  </a:cubicBezTo>
                  <a:cubicBezTo>
                    <a:pt x="253" y="885"/>
                    <a:pt x="256" y="893"/>
                    <a:pt x="256" y="900"/>
                  </a:cubicBezTo>
                  <a:cubicBezTo>
                    <a:pt x="255" y="907"/>
                    <a:pt x="253" y="910"/>
                    <a:pt x="236" y="910"/>
                  </a:cubicBezTo>
                  <a:cubicBezTo>
                    <a:pt x="220" y="911"/>
                    <a:pt x="204" y="906"/>
                    <a:pt x="204" y="902"/>
                  </a:cubicBezTo>
                  <a:cubicBezTo>
                    <a:pt x="204" y="898"/>
                    <a:pt x="199" y="897"/>
                    <a:pt x="194" y="897"/>
                  </a:cubicBezTo>
                  <a:cubicBezTo>
                    <a:pt x="189" y="897"/>
                    <a:pt x="190" y="892"/>
                    <a:pt x="192" y="882"/>
                  </a:cubicBezTo>
                  <a:cubicBezTo>
                    <a:pt x="194" y="873"/>
                    <a:pt x="201" y="859"/>
                    <a:pt x="196" y="861"/>
                  </a:cubicBezTo>
                  <a:cubicBezTo>
                    <a:pt x="192" y="862"/>
                    <a:pt x="189" y="859"/>
                    <a:pt x="189" y="846"/>
                  </a:cubicBezTo>
                  <a:cubicBezTo>
                    <a:pt x="189" y="832"/>
                    <a:pt x="187" y="828"/>
                    <a:pt x="193" y="820"/>
                  </a:cubicBezTo>
                  <a:cubicBezTo>
                    <a:pt x="199" y="811"/>
                    <a:pt x="198" y="796"/>
                    <a:pt x="196" y="784"/>
                  </a:cubicBezTo>
                  <a:cubicBezTo>
                    <a:pt x="195" y="772"/>
                    <a:pt x="191" y="763"/>
                    <a:pt x="194" y="748"/>
                  </a:cubicBezTo>
                  <a:cubicBezTo>
                    <a:pt x="198" y="733"/>
                    <a:pt x="199" y="714"/>
                    <a:pt x="196" y="706"/>
                  </a:cubicBezTo>
                  <a:cubicBezTo>
                    <a:pt x="194" y="699"/>
                    <a:pt x="196" y="690"/>
                    <a:pt x="201" y="684"/>
                  </a:cubicBezTo>
                  <a:cubicBezTo>
                    <a:pt x="207" y="678"/>
                    <a:pt x="199" y="667"/>
                    <a:pt x="199" y="660"/>
                  </a:cubicBezTo>
                  <a:cubicBezTo>
                    <a:pt x="199" y="653"/>
                    <a:pt x="201" y="624"/>
                    <a:pt x="197" y="595"/>
                  </a:cubicBezTo>
                  <a:cubicBezTo>
                    <a:pt x="194" y="566"/>
                    <a:pt x="193" y="544"/>
                    <a:pt x="192" y="537"/>
                  </a:cubicBezTo>
                  <a:cubicBezTo>
                    <a:pt x="192" y="529"/>
                    <a:pt x="188" y="533"/>
                    <a:pt x="177" y="562"/>
                  </a:cubicBezTo>
                  <a:cubicBezTo>
                    <a:pt x="167" y="590"/>
                    <a:pt x="141" y="680"/>
                    <a:pt x="136" y="700"/>
                  </a:cubicBezTo>
                  <a:cubicBezTo>
                    <a:pt x="132" y="717"/>
                    <a:pt x="118" y="780"/>
                    <a:pt x="112" y="808"/>
                  </a:cubicBezTo>
                  <a:cubicBezTo>
                    <a:pt x="112" y="362"/>
                    <a:pt x="112" y="362"/>
                    <a:pt x="112" y="362"/>
                  </a:cubicBezTo>
                  <a:cubicBezTo>
                    <a:pt x="113" y="360"/>
                    <a:pt x="112" y="345"/>
                    <a:pt x="115" y="334"/>
                  </a:cubicBezTo>
                  <a:cubicBezTo>
                    <a:pt x="120" y="321"/>
                    <a:pt x="121" y="303"/>
                    <a:pt x="122" y="282"/>
                  </a:cubicBezTo>
                  <a:cubicBezTo>
                    <a:pt x="122" y="282"/>
                    <a:pt x="117" y="300"/>
                    <a:pt x="112" y="311"/>
                  </a:cubicBezTo>
                  <a:cubicBezTo>
                    <a:pt x="112" y="159"/>
                    <a:pt x="112" y="159"/>
                    <a:pt x="112" y="159"/>
                  </a:cubicBezTo>
                  <a:cubicBezTo>
                    <a:pt x="116" y="157"/>
                    <a:pt x="124" y="155"/>
                    <a:pt x="135" y="154"/>
                  </a:cubicBezTo>
                  <a:cubicBezTo>
                    <a:pt x="160" y="151"/>
                    <a:pt x="179" y="144"/>
                    <a:pt x="185" y="139"/>
                  </a:cubicBezTo>
                  <a:cubicBezTo>
                    <a:pt x="188" y="136"/>
                    <a:pt x="191" y="134"/>
                    <a:pt x="193" y="131"/>
                  </a:cubicBezTo>
                  <a:cubicBezTo>
                    <a:pt x="195" y="129"/>
                    <a:pt x="198" y="126"/>
                    <a:pt x="195" y="126"/>
                  </a:cubicBezTo>
                  <a:cubicBezTo>
                    <a:pt x="188" y="125"/>
                    <a:pt x="187" y="101"/>
                    <a:pt x="184" y="94"/>
                  </a:cubicBezTo>
                  <a:cubicBezTo>
                    <a:pt x="181" y="86"/>
                    <a:pt x="182" y="81"/>
                    <a:pt x="184" y="75"/>
                  </a:cubicBezTo>
                  <a:cubicBezTo>
                    <a:pt x="186" y="69"/>
                    <a:pt x="182" y="59"/>
                    <a:pt x="188" y="49"/>
                  </a:cubicBezTo>
                  <a:cubicBezTo>
                    <a:pt x="193" y="39"/>
                    <a:pt x="186" y="26"/>
                    <a:pt x="193" y="25"/>
                  </a:cubicBezTo>
                  <a:cubicBezTo>
                    <a:pt x="201" y="24"/>
                    <a:pt x="198" y="15"/>
                    <a:pt x="205" y="15"/>
                  </a:cubicBezTo>
                  <a:cubicBezTo>
                    <a:pt x="213" y="15"/>
                    <a:pt x="214" y="4"/>
                    <a:pt x="221" y="8"/>
                  </a:cubicBezTo>
                  <a:cubicBezTo>
                    <a:pt x="229" y="11"/>
                    <a:pt x="229" y="0"/>
                    <a:pt x="234" y="7"/>
                  </a:cubicBezTo>
                  <a:close/>
                  <a:moveTo>
                    <a:pt x="112" y="808"/>
                  </a:moveTo>
                  <a:cubicBezTo>
                    <a:pt x="111" y="813"/>
                    <a:pt x="110" y="817"/>
                    <a:pt x="109" y="819"/>
                  </a:cubicBezTo>
                  <a:cubicBezTo>
                    <a:pt x="106" y="836"/>
                    <a:pt x="102" y="870"/>
                    <a:pt x="97" y="870"/>
                  </a:cubicBezTo>
                  <a:cubicBezTo>
                    <a:pt x="92" y="870"/>
                    <a:pt x="94" y="874"/>
                    <a:pt x="93" y="884"/>
                  </a:cubicBezTo>
                  <a:cubicBezTo>
                    <a:pt x="92" y="893"/>
                    <a:pt x="83" y="894"/>
                    <a:pt x="77" y="897"/>
                  </a:cubicBezTo>
                  <a:cubicBezTo>
                    <a:pt x="72" y="899"/>
                    <a:pt x="70" y="893"/>
                    <a:pt x="70" y="893"/>
                  </a:cubicBezTo>
                  <a:cubicBezTo>
                    <a:pt x="70" y="893"/>
                    <a:pt x="61" y="912"/>
                    <a:pt x="45" y="914"/>
                  </a:cubicBezTo>
                  <a:cubicBezTo>
                    <a:pt x="30" y="916"/>
                    <a:pt x="0" y="922"/>
                    <a:pt x="0" y="914"/>
                  </a:cubicBezTo>
                  <a:cubicBezTo>
                    <a:pt x="0" y="907"/>
                    <a:pt x="3" y="900"/>
                    <a:pt x="13" y="894"/>
                  </a:cubicBezTo>
                  <a:cubicBezTo>
                    <a:pt x="24" y="888"/>
                    <a:pt x="31" y="871"/>
                    <a:pt x="35" y="867"/>
                  </a:cubicBezTo>
                  <a:cubicBezTo>
                    <a:pt x="39" y="863"/>
                    <a:pt x="34" y="864"/>
                    <a:pt x="37" y="856"/>
                  </a:cubicBezTo>
                  <a:cubicBezTo>
                    <a:pt x="41" y="848"/>
                    <a:pt x="51" y="799"/>
                    <a:pt x="53" y="783"/>
                  </a:cubicBezTo>
                  <a:cubicBezTo>
                    <a:pt x="55" y="768"/>
                    <a:pt x="54" y="713"/>
                    <a:pt x="61" y="688"/>
                  </a:cubicBezTo>
                  <a:cubicBezTo>
                    <a:pt x="69" y="663"/>
                    <a:pt x="92" y="581"/>
                    <a:pt x="96" y="558"/>
                  </a:cubicBezTo>
                  <a:cubicBezTo>
                    <a:pt x="99" y="536"/>
                    <a:pt x="104" y="513"/>
                    <a:pt x="104" y="501"/>
                  </a:cubicBezTo>
                  <a:cubicBezTo>
                    <a:pt x="104" y="488"/>
                    <a:pt x="105" y="480"/>
                    <a:pt x="109" y="471"/>
                  </a:cubicBezTo>
                  <a:cubicBezTo>
                    <a:pt x="112" y="462"/>
                    <a:pt x="108" y="450"/>
                    <a:pt x="108" y="450"/>
                  </a:cubicBezTo>
                  <a:cubicBezTo>
                    <a:pt x="108" y="450"/>
                    <a:pt x="99" y="457"/>
                    <a:pt x="94" y="461"/>
                  </a:cubicBezTo>
                  <a:cubicBezTo>
                    <a:pt x="88" y="466"/>
                    <a:pt x="88" y="459"/>
                    <a:pt x="91" y="448"/>
                  </a:cubicBezTo>
                  <a:cubicBezTo>
                    <a:pt x="94" y="437"/>
                    <a:pt x="91" y="431"/>
                    <a:pt x="89" y="434"/>
                  </a:cubicBezTo>
                  <a:cubicBezTo>
                    <a:pt x="86" y="437"/>
                    <a:pt x="84" y="416"/>
                    <a:pt x="77" y="403"/>
                  </a:cubicBezTo>
                  <a:cubicBezTo>
                    <a:pt x="70" y="390"/>
                    <a:pt x="55" y="363"/>
                    <a:pt x="59" y="348"/>
                  </a:cubicBezTo>
                  <a:cubicBezTo>
                    <a:pt x="62" y="333"/>
                    <a:pt x="63" y="306"/>
                    <a:pt x="67" y="293"/>
                  </a:cubicBezTo>
                  <a:cubicBezTo>
                    <a:pt x="72" y="280"/>
                    <a:pt x="76" y="257"/>
                    <a:pt x="80" y="243"/>
                  </a:cubicBezTo>
                  <a:cubicBezTo>
                    <a:pt x="85" y="228"/>
                    <a:pt x="85" y="221"/>
                    <a:pt x="91" y="207"/>
                  </a:cubicBezTo>
                  <a:cubicBezTo>
                    <a:pt x="97" y="192"/>
                    <a:pt x="104" y="176"/>
                    <a:pt x="104" y="169"/>
                  </a:cubicBezTo>
                  <a:cubicBezTo>
                    <a:pt x="104" y="165"/>
                    <a:pt x="106" y="162"/>
                    <a:pt x="112" y="159"/>
                  </a:cubicBezTo>
                  <a:cubicBezTo>
                    <a:pt x="112" y="311"/>
                    <a:pt x="112" y="311"/>
                    <a:pt x="112" y="311"/>
                  </a:cubicBezTo>
                  <a:cubicBezTo>
                    <a:pt x="110" y="316"/>
                    <a:pt x="108" y="319"/>
                    <a:pt x="106" y="319"/>
                  </a:cubicBezTo>
                  <a:cubicBezTo>
                    <a:pt x="100" y="321"/>
                    <a:pt x="100" y="328"/>
                    <a:pt x="106" y="332"/>
                  </a:cubicBezTo>
                  <a:cubicBezTo>
                    <a:pt x="112" y="335"/>
                    <a:pt x="108" y="359"/>
                    <a:pt x="111" y="362"/>
                  </a:cubicBezTo>
                  <a:cubicBezTo>
                    <a:pt x="111" y="362"/>
                    <a:pt x="111" y="362"/>
                    <a:pt x="112" y="362"/>
                  </a:cubicBezTo>
                  <a:lnTo>
                    <a:pt x="112" y="80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2" name="Freeform 7"/>
            <p:cNvSpPr/>
            <p:nvPr/>
          </p:nvSpPr>
          <p:spPr bwMode="auto">
            <a:xfrm>
              <a:off x="6022976" y="2373313"/>
              <a:ext cx="327025" cy="635000"/>
            </a:xfrm>
            <a:custGeom>
              <a:avLst/>
              <a:gdLst/>
              <a:ahLst/>
              <a:cxnLst>
                <a:cxn ang="0">
                  <a:pos x="110" y="1"/>
                </a:cxn>
                <a:cxn ang="0">
                  <a:pos x="111" y="3"/>
                </a:cxn>
                <a:cxn ang="0">
                  <a:pos x="116" y="11"/>
                </a:cxn>
                <a:cxn ang="0">
                  <a:pos x="116" y="13"/>
                </a:cxn>
                <a:cxn ang="0">
                  <a:pos x="111" y="106"/>
                </a:cxn>
                <a:cxn ang="0">
                  <a:pos x="112" y="182"/>
                </a:cxn>
                <a:cxn ang="0">
                  <a:pos x="125" y="238"/>
                </a:cxn>
                <a:cxn ang="0">
                  <a:pos x="137" y="265"/>
                </a:cxn>
                <a:cxn ang="0">
                  <a:pos x="91" y="262"/>
                </a:cxn>
                <a:cxn ang="0">
                  <a:pos x="15" y="263"/>
                </a:cxn>
                <a:cxn ang="0">
                  <a:pos x="0" y="257"/>
                </a:cxn>
                <a:cxn ang="0">
                  <a:pos x="18" y="208"/>
                </a:cxn>
                <a:cxn ang="0">
                  <a:pos x="32" y="111"/>
                </a:cxn>
                <a:cxn ang="0">
                  <a:pos x="38" y="23"/>
                </a:cxn>
                <a:cxn ang="0">
                  <a:pos x="43" y="8"/>
                </a:cxn>
                <a:cxn ang="0">
                  <a:pos x="44" y="8"/>
                </a:cxn>
                <a:cxn ang="0">
                  <a:pos x="52" y="0"/>
                </a:cxn>
                <a:cxn ang="0">
                  <a:pos x="65" y="17"/>
                </a:cxn>
                <a:cxn ang="0">
                  <a:pos x="87" y="24"/>
                </a:cxn>
                <a:cxn ang="0">
                  <a:pos x="110" y="1"/>
                </a:cxn>
              </a:cxnLst>
              <a:rect l="0" t="0" r="r" b="b"/>
              <a:pathLst>
                <a:path w="137" h="266">
                  <a:moveTo>
                    <a:pt x="110" y="1"/>
                  </a:moveTo>
                  <a:cubicBezTo>
                    <a:pt x="110" y="3"/>
                    <a:pt x="111" y="3"/>
                    <a:pt x="111" y="3"/>
                  </a:cubicBezTo>
                  <a:cubicBezTo>
                    <a:pt x="116" y="11"/>
                    <a:pt x="116" y="11"/>
                    <a:pt x="116" y="11"/>
                  </a:cubicBezTo>
                  <a:cubicBezTo>
                    <a:pt x="116" y="12"/>
                    <a:pt x="116" y="12"/>
                    <a:pt x="116" y="13"/>
                  </a:cubicBezTo>
                  <a:cubicBezTo>
                    <a:pt x="114" y="27"/>
                    <a:pt x="111" y="74"/>
                    <a:pt x="111" y="106"/>
                  </a:cubicBezTo>
                  <a:cubicBezTo>
                    <a:pt x="111" y="139"/>
                    <a:pt x="107" y="156"/>
                    <a:pt x="112" y="182"/>
                  </a:cubicBezTo>
                  <a:cubicBezTo>
                    <a:pt x="117" y="208"/>
                    <a:pt x="118" y="223"/>
                    <a:pt x="125" y="238"/>
                  </a:cubicBezTo>
                  <a:cubicBezTo>
                    <a:pt x="132" y="254"/>
                    <a:pt x="137" y="265"/>
                    <a:pt x="137" y="265"/>
                  </a:cubicBezTo>
                  <a:cubicBezTo>
                    <a:pt x="137" y="265"/>
                    <a:pt x="114" y="262"/>
                    <a:pt x="91" y="262"/>
                  </a:cubicBezTo>
                  <a:cubicBezTo>
                    <a:pt x="67" y="262"/>
                    <a:pt x="24" y="266"/>
                    <a:pt x="15" y="263"/>
                  </a:cubicBezTo>
                  <a:cubicBezTo>
                    <a:pt x="6" y="261"/>
                    <a:pt x="0" y="257"/>
                    <a:pt x="0" y="257"/>
                  </a:cubicBezTo>
                  <a:cubicBezTo>
                    <a:pt x="0" y="257"/>
                    <a:pt x="11" y="234"/>
                    <a:pt x="18" y="208"/>
                  </a:cubicBezTo>
                  <a:cubicBezTo>
                    <a:pt x="25" y="182"/>
                    <a:pt x="32" y="146"/>
                    <a:pt x="32" y="111"/>
                  </a:cubicBezTo>
                  <a:cubicBezTo>
                    <a:pt x="32" y="75"/>
                    <a:pt x="31" y="41"/>
                    <a:pt x="38" y="23"/>
                  </a:cubicBezTo>
                  <a:cubicBezTo>
                    <a:pt x="40" y="17"/>
                    <a:pt x="42" y="12"/>
                    <a:pt x="43" y="8"/>
                  </a:cubicBezTo>
                  <a:cubicBezTo>
                    <a:pt x="44" y="8"/>
                    <a:pt x="42" y="9"/>
                    <a:pt x="44" y="8"/>
                  </a:cubicBezTo>
                  <a:cubicBezTo>
                    <a:pt x="46" y="6"/>
                    <a:pt x="50" y="3"/>
                    <a:pt x="52" y="0"/>
                  </a:cubicBezTo>
                  <a:cubicBezTo>
                    <a:pt x="56" y="5"/>
                    <a:pt x="58" y="8"/>
                    <a:pt x="65" y="17"/>
                  </a:cubicBezTo>
                  <a:cubicBezTo>
                    <a:pt x="73" y="26"/>
                    <a:pt x="74" y="33"/>
                    <a:pt x="87" y="24"/>
                  </a:cubicBezTo>
                  <a:cubicBezTo>
                    <a:pt x="96" y="18"/>
                    <a:pt x="103" y="9"/>
                    <a:pt x="110" y="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3" name="Freeform 8"/>
            <p:cNvSpPr/>
            <p:nvPr/>
          </p:nvSpPr>
          <p:spPr bwMode="auto">
            <a:xfrm>
              <a:off x="6075363" y="2447925"/>
              <a:ext cx="157163" cy="627062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2" y="13"/>
                </a:cxn>
                <a:cxn ang="0">
                  <a:pos x="46" y="21"/>
                </a:cxn>
                <a:cxn ang="0">
                  <a:pos x="26" y="99"/>
                </a:cxn>
                <a:cxn ang="0">
                  <a:pos x="3" y="224"/>
                </a:cxn>
                <a:cxn ang="0">
                  <a:pos x="10" y="252"/>
                </a:cxn>
                <a:cxn ang="0">
                  <a:pos x="25" y="253"/>
                </a:cxn>
                <a:cxn ang="0">
                  <a:pos x="42" y="221"/>
                </a:cxn>
                <a:cxn ang="0">
                  <a:pos x="57" y="119"/>
                </a:cxn>
                <a:cxn ang="0">
                  <a:pos x="62" y="41"/>
                </a:cxn>
                <a:cxn ang="0">
                  <a:pos x="58" y="21"/>
                </a:cxn>
                <a:cxn ang="0">
                  <a:pos x="66" y="12"/>
                </a:cxn>
                <a:cxn ang="0">
                  <a:pos x="55" y="0"/>
                </a:cxn>
              </a:cxnLst>
              <a:rect l="0" t="0" r="r" b="b"/>
              <a:pathLst>
                <a:path w="66" h="263">
                  <a:moveTo>
                    <a:pt x="55" y="0"/>
                  </a:moveTo>
                  <a:cubicBezTo>
                    <a:pt x="42" y="13"/>
                    <a:pt x="42" y="13"/>
                    <a:pt x="42" y="13"/>
                  </a:cubicBezTo>
                  <a:cubicBezTo>
                    <a:pt x="42" y="13"/>
                    <a:pt x="49" y="15"/>
                    <a:pt x="46" y="21"/>
                  </a:cubicBezTo>
                  <a:cubicBezTo>
                    <a:pt x="44" y="26"/>
                    <a:pt x="35" y="58"/>
                    <a:pt x="26" y="99"/>
                  </a:cubicBezTo>
                  <a:cubicBezTo>
                    <a:pt x="17" y="141"/>
                    <a:pt x="5" y="214"/>
                    <a:pt x="3" y="224"/>
                  </a:cubicBezTo>
                  <a:cubicBezTo>
                    <a:pt x="0" y="234"/>
                    <a:pt x="3" y="242"/>
                    <a:pt x="10" y="252"/>
                  </a:cubicBezTo>
                  <a:cubicBezTo>
                    <a:pt x="17" y="263"/>
                    <a:pt x="18" y="263"/>
                    <a:pt x="25" y="253"/>
                  </a:cubicBezTo>
                  <a:cubicBezTo>
                    <a:pt x="32" y="244"/>
                    <a:pt x="37" y="248"/>
                    <a:pt x="42" y="221"/>
                  </a:cubicBezTo>
                  <a:cubicBezTo>
                    <a:pt x="46" y="195"/>
                    <a:pt x="53" y="143"/>
                    <a:pt x="57" y="119"/>
                  </a:cubicBezTo>
                  <a:cubicBezTo>
                    <a:pt x="61" y="96"/>
                    <a:pt x="65" y="51"/>
                    <a:pt x="62" y="41"/>
                  </a:cubicBezTo>
                  <a:cubicBezTo>
                    <a:pt x="59" y="31"/>
                    <a:pt x="57" y="25"/>
                    <a:pt x="58" y="21"/>
                  </a:cubicBezTo>
                  <a:cubicBezTo>
                    <a:pt x="59" y="16"/>
                    <a:pt x="66" y="12"/>
                    <a:pt x="66" y="12"/>
                  </a:cubicBezTo>
                  <a:cubicBezTo>
                    <a:pt x="66" y="12"/>
                    <a:pt x="61" y="3"/>
                    <a:pt x="5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  <p:grpSp>
        <p:nvGrpSpPr>
          <p:cNvPr id="14" name="Group 32"/>
          <p:cNvGrpSpPr/>
          <p:nvPr/>
        </p:nvGrpSpPr>
        <p:grpSpPr>
          <a:xfrm>
            <a:off x="5836825" y="530097"/>
            <a:ext cx="377048" cy="1530700"/>
            <a:chOff x="4129088" y="2282825"/>
            <a:chExt cx="531813" cy="2159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29088" y="2282825"/>
              <a:ext cx="531813" cy="2159000"/>
            </a:xfrm>
            <a:custGeom>
              <a:avLst/>
              <a:gdLst/>
              <a:ahLst/>
              <a:cxnLst>
                <a:cxn ang="0">
                  <a:pos x="107" y="1"/>
                </a:cxn>
                <a:cxn ang="0">
                  <a:pos x="147" y="36"/>
                </a:cxn>
                <a:cxn ang="0">
                  <a:pos x="154" y="62"/>
                </a:cxn>
                <a:cxn ang="0">
                  <a:pos x="160" y="98"/>
                </a:cxn>
                <a:cxn ang="0">
                  <a:pos x="171" y="133"/>
                </a:cxn>
                <a:cxn ang="0">
                  <a:pos x="178" y="151"/>
                </a:cxn>
                <a:cxn ang="0">
                  <a:pos x="210" y="170"/>
                </a:cxn>
                <a:cxn ang="0">
                  <a:pos x="221" y="238"/>
                </a:cxn>
                <a:cxn ang="0">
                  <a:pos x="214" y="296"/>
                </a:cxn>
                <a:cxn ang="0">
                  <a:pos x="191" y="313"/>
                </a:cxn>
                <a:cxn ang="0">
                  <a:pos x="198" y="371"/>
                </a:cxn>
                <a:cxn ang="0">
                  <a:pos x="206" y="414"/>
                </a:cxn>
                <a:cxn ang="0">
                  <a:pos x="194" y="416"/>
                </a:cxn>
                <a:cxn ang="0">
                  <a:pos x="189" y="474"/>
                </a:cxn>
                <a:cxn ang="0">
                  <a:pos x="172" y="570"/>
                </a:cxn>
                <a:cxn ang="0">
                  <a:pos x="165" y="582"/>
                </a:cxn>
                <a:cxn ang="0">
                  <a:pos x="157" y="582"/>
                </a:cxn>
                <a:cxn ang="0">
                  <a:pos x="155" y="611"/>
                </a:cxn>
                <a:cxn ang="0">
                  <a:pos x="149" y="670"/>
                </a:cxn>
                <a:cxn ang="0">
                  <a:pos x="123" y="764"/>
                </a:cxn>
                <a:cxn ang="0">
                  <a:pos x="141" y="817"/>
                </a:cxn>
                <a:cxn ang="0">
                  <a:pos x="156" y="852"/>
                </a:cxn>
                <a:cxn ang="0">
                  <a:pos x="133" y="854"/>
                </a:cxn>
                <a:cxn ang="0">
                  <a:pos x="122" y="846"/>
                </a:cxn>
                <a:cxn ang="0">
                  <a:pos x="125" y="864"/>
                </a:cxn>
                <a:cxn ang="0">
                  <a:pos x="112" y="905"/>
                </a:cxn>
                <a:cxn ang="0">
                  <a:pos x="107" y="905"/>
                </a:cxn>
                <a:cxn ang="0">
                  <a:pos x="107" y="636"/>
                </a:cxn>
                <a:cxn ang="0">
                  <a:pos x="109" y="621"/>
                </a:cxn>
                <a:cxn ang="0">
                  <a:pos x="109" y="580"/>
                </a:cxn>
                <a:cxn ang="0">
                  <a:pos x="107" y="596"/>
                </a:cxn>
                <a:cxn ang="0">
                  <a:pos x="107" y="1"/>
                </a:cxn>
                <a:cxn ang="0">
                  <a:pos x="106" y="1"/>
                </a:cxn>
                <a:cxn ang="0">
                  <a:pos x="107" y="1"/>
                </a:cxn>
                <a:cxn ang="0">
                  <a:pos x="107" y="596"/>
                </a:cxn>
                <a:cxn ang="0">
                  <a:pos x="104" y="611"/>
                </a:cxn>
                <a:cxn ang="0">
                  <a:pos x="105" y="632"/>
                </a:cxn>
                <a:cxn ang="0">
                  <a:pos x="106" y="645"/>
                </a:cxn>
                <a:cxn ang="0">
                  <a:pos x="107" y="636"/>
                </a:cxn>
                <a:cxn ang="0">
                  <a:pos x="107" y="905"/>
                </a:cxn>
                <a:cxn ang="0">
                  <a:pos x="89" y="869"/>
                </a:cxn>
                <a:cxn ang="0">
                  <a:pos x="88" y="831"/>
                </a:cxn>
                <a:cxn ang="0">
                  <a:pos x="81" y="789"/>
                </a:cxn>
                <a:cxn ang="0">
                  <a:pos x="52" y="662"/>
                </a:cxn>
                <a:cxn ang="0">
                  <a:pos x="53" y="606"/>
                </a:cxn>
                <a:cxn ang="0">
                  <a:pos x="50" y="579"/>
                </a:cxn>
                <a:cxn ang="0">
                  <a:pos x="34" y="565"/>
                </a:cxn>
                <a:cxn ang="0">
                  <a:pos x="29" y="465"/>
                </a:cxn>
                <a:cxn ang="0">
                  <a:pos x="31" y="410"/>
                </a:cxn>
                <a:cxn ang="0">
                  <a:pos x="11" y="407"/>
                </a:cxn>
                <a:cxn ang="0">
                  <a:pos x="27" y="360"/>
                </a:cxn>
                <a:cxn ang="0">
                  <a:pos x="30" y="326"/>
                </a:cxn>
                <a:cxn ang="0">
                  <a:pos x="2" y="302"/>
                </a:cxn>
                <a:cxn ang="0">
                  <a:pos x="2" y="234"/>
                </a:cxn>
                <a:cxn ang="0">
                  <a:pos x="7" y="204"/>
                </a:cxn>
                <a:cxn ang="0">
                  <a:pos x="27" y="154"/>
                </a:cxn>
                <a:cxn ang="0">
                  <a:pos x="48" y="145"/>
                </a:cxn>
                <a:cxn ang="0">
                  <a:pos x="50" y="126"/>
                </a:cxn>
                <a:cxn ang="0">
                  <a:pos x="63" y="101"/>
                </a:cxn>
                <a:cxn ang="0">
                  <a:pos x="64" y="64"/>
                </a:cxn>
                <a:cxn ang="0">
                  <a:pos x="106" y="1"/>
                </a:cxn>
              </a:cxnLst>
              <a:rect l="0" t="0" r="r" b="b"/>
              <a:pathLst>
                <a:path w="223" h="905">
                  <a:moveTo>
                    <a:pt x="107" y="1"/>
                  </a:moveTo>
                  <a:cubicBezTo>
                    <a:pt x="127" y="0"/>
                    <a:pt x="143" y="19"/>
                    <a:pt x="147" y="36"/>
                  </a:cubicBezTo>
                  <a:cubicBezTo>
                    <a:pt x="151" y="54"/>
                    <a:pt x="154" y="53"/>
                    <a:pt x="154" y="62"/>
                  </a:cubicBezTo>
                  <a:cubicBezTo>
                    <a:pt x="154" y="72"/>
                    <a:pt x="158" y="83"/>
                    <a:pt x="160" y="98"/>
                  </a:cubicBezTo>
                  <a:cubicBezTo>
                    <a:pt x="162" y="114"/>
                    <a:pt x="163" y="124"/>
                    <a:pt x="171" y="133"/>
                  </a:cubicBezTo>
                  <a:cubicBezTo>
                    <a:pt x="179" y="142"/>
                    <a:pt x="178" y="151"/>
                    <a:pt x="178" y="151"/>
                  </a:cubicBezTo>
                  <a:cubicBezTo>
                    <a:pt x="178" y="151"/>
                    <a:pt x="204" y="153"/>
                    <a:pt x="210" y="170"/>
                  </a:cubicBezTo>
                  <a:cubicBezTo>
                    <a:pt x="217" y="188"/>
                    <a:pt x="218" y="218"/>
                    <a:pt x="221" y="238"/>
                  </a:cubicBezTo>
                  <a:cubicBezTo>
                    <a:pt x="223" y="258"/>
                    <a:pt x="221" y="281"/>
                    <a:pt x="214" y="296"/>
                  </a:cubicBezTo>
                  <a:cubicBezTo>
                    <a:pt x="207" y="311"/>
                    <a:pt x="191" y="313"/>
                    <a:pt x="191" y="313"/>
                  </a:cubicBezTo>
                  <a:cubicBezTo>
                    <a:pt x="191" y="313"/>
                    <a:pt x="189" y="344"/>
                    <a:pt x="198" y="371"/>
                  </a:cubicBezTo>
                  <a:cubicBezTo>
                    <a:pt x="207" y="399"/>
                    <a:pt x="213" y="413"/>
                    <a:pt x="206" y="414"/>
                  </a:cubicBezTo>
                  <a:cubicBezTo>
                    <a:pt x="198" y="416"/>
                    <a:pt x="194" y="416"/>
                    <a:pt x="194" y="416"/>
                  </a:cubicBezTo>
                  <a:cubicBezTo>
                    <a:pt x="194" y="416"/>
                    <a:pt x="194" y="451"/>
                    <a:pt x="189" y="474"/>
                  </a:cubicBezTo>
                  <a:cubicBezTo>
                    <a:pt x="184" y="497"/>
                    <a:pt x="172" y="555"/>
                    <a:pt x="172" y="570"/>
                  </a:cubicBezTo>
                  <a:cubicBezTo>
                    <a:pt x="172" y="584"/>
                    <a:pt x="171" y="582"/>
                    <a:pt x="165" y="582"/>
                  </a:cubicBezTo>
                  <a:cubicBezTo>
                    <a:pt x="160" y="582"/>
                    <a:pt x="157" y="582"/>
                    <a:pt x="157" y="582"/>
                  </a:cubicBezTo>
                  <a:cubicBezTo>
                    <a:pt x="157" y="582"/>
                    <a:pt x="158" y="605"/>
                    <a:pt x="155" y="611"/>
                  </a:cubicBezTo>
                  <a:cubicBezTo>
                    <a:pt x="152" y="616"/>
                    <a:pt x="157" y="642"/>
                    <a:pt x="149" y="670"/>
                  </a:cubicBezTo>
                  <a:cubicBezTo>
                    <a:pt x="140" y="697"/>
                    <a:pt x="123" y="744"/>
                    <a:pt x="123" y="764"/>
                  </a:cubicBezTo>
                  <a:cubicBezTo>
                    <a:pt x="123" y="783"/>
                    <a:pt x="132" y="807"/>
                    <a:pt x="141" y="817"/>
                  </a:cubicBezTo>
                  <a:cubicBezTo>
                    <a:pt x="150" y="827"/>
                    <a:pt x="163" y="847"/>
                    <a:pt x="156" y="852"/>
                  </a:cubicBezTo>
                  <a:cubicBezTo>
                    <a:pt x="149" y="857"/>
                    <a:pt x="139" y="856"/>
                    <a:pt x="133" y="854"/>
                  </a:cubicBezTo>
                  <a:cubicBezTo>
                    <a:pt x="127" y="852"/>
                    <a:pt x="122" y="846"/>
                    <a:pt x="122" y="846"/>
                  </a:cubicBezTo>
                  <a:cubicBezTo>
                    <a:pt x="122" y="846"/>
                    <a:pt x="122" y="856"/>
                    <a:pt x="125" y="864"/>
                  </a:cubicBezTo>
                  <a:cubicBezTo>
                    <a:pt x="128" y="871"/>
                    <a:pt x="125" y="905"/>
                    <a:pt x="112" y="905"/>
                  </a:cubicBezTo>
                  <a:cubicBezTo>
                    <a:pt x="110" y="905"/>
                    <a:pt x="108" y="905"/>
                    <a:pt x="107" y="905"/>
                  </a:cubicBezTo>
                  <a:cubicBezTo>
                    <a:pt x="107" y="636"/>
                    <a:pt x="107" y="636"/>
                    <a:pt x="107" y="636"/>
                  </a:cubicBezTo>
                  <a:cubicBezTo>
                    <a:pt x="107" y="631"/>
                    <a:pt x="108" y="624"/>
                    <a:pt x="109" y="621"/>
                  </a:cubicBezTo>
                  <a:cubicBezTo>
                    <a:pt x="112" y="614"/>
                    <a:pt x="110" y="600"/>
                    <a:pt x="109" y="580"/>
                  </a:cubicBezTo>
                  <a:cubicBezTo>
                    <a:pt x="109" y="580"/>
                    <a:pt x="108" y="588"/>
                    <a:pt x="107" y="596"/>
                  </a:cubicBezTo>
                  <a:lnTo>
                    <a:pt x="107" y="1"/>
                  </a:lnTo>
                  <a:close/>
                  <a:moveTo>
                    <a:pt x="106" y="1"/>
                  </a:moveTo>
                  <a:cubicBezTo>
                    <a:pt x="107" y="1"/>
                    <a:pt x="107" y="1"/>
                    <a:pt x="107" y="1"/>
                  </a:cubicBezTo>
                  <a:cubicBezTo>
                    <a:pt x="107" y="596"/>
                    <a:pt x="107" y="596"/>
                    <a:pt x="107" y="596"/>
                  </a:cubicBezTo>
                  <a:cubicBezTo>
                    <a:pt x="106" y="602"/>
                    <a:pt x="105" y="608"/>
                    <a:pt x="104" y="611"/>
                  </a:cubicBezTo>
                  <a:cubicBezTo>
                    <a:pt x="102" y="620"/>
                    <a:pt x="105" y="626"/>
                    <a:pt x="105" y="632"/>
                  </a:cubicBezTo>
                  <a:cubicBezTo>
                    <a:pt x="105" y="637"/>
                    <a:pt x="106" y="645"/>
                    <a:pt x="106" y="645"/>
                  </a:cubicBezTo>
                  <a:cubicBezTo>
                    <a:pt x="106" y="645"/>
                    <a:pt x="106" y="641"/>
                    <a:pt x="107" y="636"/>
                  </a:cubicBezTo>
                  <a:cubicBezTo>
                    <a:pt x="107" y="905"/>
                    <a:pt x="107" y="905"/>
                    <a:pt x="107" y="905"/>
                  </a:cubicBezTo>
                  <a:cubicBezTo>
                    <a:pt x="96" y="901"/>
                    <a:pt x="88" y="888"/>
                    <a:pt x="89" y="869"/>
                  </a:cubicBezTo>
                  <a:cubicBezTo>
                    <a:pt x="89" y="847"/>
                    <a:pt x="84" y="843"/>
                    <a:pt x="88" y="831"/>
                  </a:cubicBezTo>
                  <a:cubicBezTo>
                    <a:pt x="91" y="818"/>
                    <a:pt x="87" y="809"/>
                    <a:pt x="81" y="789"/>
                  </a:cubicBezTo>
                  <a:cubicBezTo>
                    <a:pt x="75" y="769"/>
                    <a:pt x="51" y="684"/>
                    <a:pt x="52" y="662"/>
                  </a:cubicBezTo>
                  <a:cubicBezTo>
                    <a:pt x="53" y="640"/>
                    <a:pt x="56" y="621"/>
                    <a:pt x="53" y="606"/>
                  </a:cubicBezTo>
                  <a:cubicBezTo>
                    <a:pt x="51" y="592"/>
                    <a:pt x="50" y="579"/>
                    <a:pt x="50" y="579"/>
                  </a:cubicBezTo>
                  <a:cubicBezTo>
                    <a:pt x="50" y="579"/>
                    <a:pt x="34" y="586"/>
                    <a:pt x="34" y="565"/>
                  </a:cubicBezTo>
                  <a:cubicBezTo>
                    <a:pt x="34" y="544"/>
                    <a:pt x="31" y="483"/>
                    <a:pt x="29" y="465"/>
                  </a:cubicBezTo>
                  <a:cubicBezTo>
                    <a:pt x="28" y="446"/>
                    <a:pt x="31" y="410"/>
                    <a:pt x="31" y="410"/>
                  </a:cubicBezTo>
                  <a:cubicBezTo>
                    <a:pt x="31" y="410"/>
                    <a:pt x="16" y="409"/>
                    <a:pt x="11" y="407"/>
                  </a:cubicBezTo>
                  <a:cubicBezTo>
                    <a:pt x="6" y="405"/>
                    <a:pt x="24" y="373"/>
                    <a:pt x="27" y="360"/>
                  </a:cubicBezTo>
                  <a:cubicBezTo>
                    <a:pt x="31" y="348"/>
                    <a:pt x="30" y="326"/>
                    <a:pt x="30" y="326"/>
                  </a:cubicBezTo>
                  <a:cubicBezTo>
                    <a:pt x="30" y="326"/>
                    <a:pt x="3" y="325"/>
                    <a:pt x="2" y="302"/>
                  </a:cubicBezTo>
                  <a:cubicBezTo>
                    <a:pt x="1" y="279"/>
                    <a:pt x="0" y="247"/>
                    <a:pt x="2" y="234"/>
                  </a:cubicBezTo>
                  <a:cubicBezTo>
                    <a:pt x="4" y="220"/>
                    <a:pt x="5" y="222"/>
                    <a:pt x="7" y="204"/>
                  </a:cubicBezTo>
                  <a:cubicBezTo>
                    <a:pt x="9" y="186"/>
                    <a:pt x="18" y="155"/>
                    <a:pt x="27" y="154"/>
                  </a:cubicBezTo>
                  <a:cubicBezTo>
                    <a:pt x="36" y="153"/>
                    <a:pt x="48" y="145"/>
                    <a:pt x="48" y="145"/>
                  </a:cubicBezTo>
                  <a:cubicBezTo>
                    <a:pt x="48" y="145"/>
                    <a:pt x="39" y="135"/>
                    <a:pt x="50" y="126"/>
                  </a:cubicBezTo>
                  <a:cubicBezTo>
                    <a:pt x="61" y="117"/>
                    <a:pt x="68" y="113"/>
                    <a:pt x="63" y="101"/>
                  </a:cubicBezTo>
                  <a:cubicBezTo>
                    <a:pt x="58" y="89"/>
                    <a:pt x="61" y="80"/>
                    <a:pt x="64" y="64"/>
                  </a:cubicBezTo>
                  <a:cubicBezTo>
                    <a:pt x="67" y="49"/>
                    <a:pt x="75" y="1"/>
                    <a:pt x="106" y="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4343401" y="2589213"/>
              <a:ext cx="127000" cy="244475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5" y="24"/>
                </a:cxn>
                <a:cxn ang="0">
                  <a:pos x="24" y="72"/>
                </a:cxn>
                <a:cxn ang="0">
                  <a:pos x="33" y="52"/>
                </a:cxn>
                <a:cxn ang="0">
                  <a:pos x="37" y="28"/>
                </a:cxn>
                <a:cxn ang="0">
                  <a:pos x="52" y="0"/>
                </a:cxn>
                <a:cxn ang="0">
                  <a:pos x="53" y="19"/>
                </a:cxn>
                <a:cxn ang="0">
                  <a:pos x="38" y="65"/>
                </a:cxn>
                <a:cxn ang="0">
                  <a:pos x="25" y="97"/>
                </a:cxn>
                <a:cxn ang="0">
                  <a:pos x="13" y="67"/>
                </a:cxn>
                <a:cxn ang="0">
                  <a:pos x="1" y="3"/>
                </a:cxn>
              </a:cxnLst>
              <a:rect l="0" t="0" r="r" b="b"/>
              <a:pathLst>
                <a:path w="53" h="103">
                  <a:moveTo>
                    <a:pt x="1" y="3"/>
                  </a:moveTo>
                  <a:cubicBezTo>
                    <a:pt x="1" y="3"/>
                    <a:pt x="15" y="15"/>
                    <a:pt x="15" y="24"/>
                  </a:cubicBezTo>
                  <a:cubicBezTo>
                    <a:pt x="15" y="33"/>
                    <a:pt x="21" y="63"/>
                    <a:pt x="24" y="72"/>
                  </a:cubicBezTo>
                  <a:cubicBezTo>
                    <a:pt x="27" y="82"/>
                    <a:pt x="28" y="61"/>
                    <a:pt x="33" y="52"/>
                  </a:cubicBezTo>
                  <a:cubicBezTo>
                    <a:pt x="38" y="43"/>
                    <a:pt x="40" y="35"/>
                    <a:pt x="37" y="28"/>
                  </a:cubicBezTo>
                  <a:cubicBezTo>
                    <a:pt x="35" y="21"/>
                    <a:pt x="45" y="18"/>
                    <a:pt x="52" y="0"/>
                  </a:cubicBezTo>
                  <a:cubicBezTo>
                    <a:pt x="53" y="7"/>
                    <a:pt x="53" y="12"/>
                    <a:pt x="53" y="19"/>
                  </a:cubicBezTo>
                  <a:cubicBezTo>
                    <a:pt x="52" y="26"/>
                    <a:pt x="41" y="58"/>
                    <a:pt x="38" y="65"/>
                  </a:cubicBezTo>
                  <a:cubicBezTo>
                    <a:pt x="35" y="71"/>
                    <a:pt x="26" y="91"/>
                    <a:pt x="25" y="97"/>
                  </a:cubicBezTo>
                  <a:cubicBezTo>
                    <a:pt x="25" y="103"/>
                    <a:pt x="17" y="86"/>
                    <a:pt x="13" y="67"/>
                  </a:cubicBezTo>
                  <a:cubicBezTo>
                    <a:pt x="8" y="48"/>
                    <a:pt x="0" y="21"/>
                    <a:pt x="1" y="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4279901" y="2927350"/>
              <a:ext cx="23813" cy="52387"/>
            </a:xfrm>
            <a:custGeom>
              <a:avLst/>
              <a:gdLst/>
              <a:ahLst/>
              <a:cxnLst>
                <a:cxn ang="0">
                  <a:pos x="7" y="22"/>
                </a:cxn>
                <a:cxn ang="0">
                  <a:pos x="9" y="9"/>
                </a:cxn>
                <a:cxn ang="0">
                  <a:pos x="9" y="0"/>
                </a:cxn>
                <a:cxn ang="0">
                  <a:pos x="2" y="1"/>
                </a:cxn>
                <a:cxn ang="0">
                  <a:pos x="0" y="19"/>
                </a:cxn>
                <a:cxn ang="0">
                  <a:pos x="7" y="22"/>
                </a:cxn>
              </a:cxnLst>
              <a:rect l="0" t="0" r="r" b="b"/>
              <a:pathLst>
                <a:path w="10" h="22">
                  <a:moveTo>
                    <a:pt x="7" y="22"/>
                  </a:moveTo>
                  <a:cubicBezTo>
                    <a:pt x="7" y="22"/>
                    <a:pt x="9" y="16"/>
                    <a:pt x="9" y="9"/>
                  </a:cubicBezTo>
                  <a:cubicBezTo>
                    <a:pt x="10" y="2"/>
                    <a:pt x="9" y="0"/>
                    <a:pt x="9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5"/>
                    <a:pt x="0" y="19"/>
                  </a:cubicBezTo>
                  <a:cubicBezTo>
                    <a:pt x="3" y="22"/>
                    <a:pt x="7" y="22"/>
                    <a:pt x="7" y="2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4456113" y="3035300"/>
              <a:ext cx="26988" cy="539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18"/>
                </a:cxn>
                <a:cxn ang="0">
                  <a:pos x="11" y="18"/>
                </a:cxn>
                <a:cxn ang="0">
                  <a:pos x="11" y="0"/>
                </a:cxn>
                <a:cxn ang="0">
                  <a:pos x="3" y="0"/>
                </a:cxn>
              </a:cxnLst>
              <a:rect l="0" t="0" r="r" b="b"/>
              <a:pathLst>
                <a:path w="11" h="23">
                  <a:moveTo>
                    <a:pt x="3" y="0"/>
                  </a:moveTo>
                  <a:cubicBezTo>
                    <a:pt x="3" y="0"/>
                    <a:pt x="1" y="14"/>
                    <a:pt x="1" y="18"/>
                  </a:cubicBezTo>
                  <a:cubicBezTo>
                    <a:pt x="0" y="23"/>
                    <a:pt x="11" y="18"/>
                    <a:pt x="11" y="1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  <p:grpSp>
        <p:nvGrpSpPr>
          <p:cNvPr id="19" name="Group 33"/>
          <p:cNvGrpSpPr/>
          <p:nvPr/>
        </p:nvGrpSpPr>
        <p:grpSpPr>
          <a:xfrm>
            <a:off x="7981827" y="755951"/>
            <a:ext cx="437168" cy="1501058"/>
            <a:chOff x="4948238" y="2751138"/>
            <a:chExt cx="585788" cy="201136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Freeform 13"/>
            <p:cNvSpPr/>
            <p:nvPr/>
          </p:nvSpPr>
          <p:spPr bwMode="auto">
            <a:xfrm>
              <a:off x="4948238" y="2751138"/>
              <a:ext cx="585788" cy="2011362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44" y="41"/>
                </a:cxn>
                <a:cxn ang="0">
                  <a:pos x="140" y="85"/>
                </a:cxn>
                <a:cxn ang="0">
                  <a:pos x="136" y="92"/>
                </a:cxn>
                <a:cxn ang="0">
                  <a:pos x="131" y="113"/>
                </a:cxn>
                <a:cxn ang="0">
                  <a:pos x="124" y="124"/>
                </a:cxn>
                <a:cxn ang="0">
                  <a:pos x="132" y="139"/>
                </a:cxn>
                <a:cxn ang="0">
                  <a:pos x="168" y="154"/>
                </a:cxn>
                <a:cxn ang="0">
                  <a:pos x="194" y="179"/>
                </a:cxn>
                <a:cxn ang="0">
                  <a:pos x="220" y="221"/>
                </a:cxn>
                <a:cxn ang="0">
                  <a:pos x="242" y="268"/>
                </a:cxn>
                <a:cxn ang="0">
                  <a:pos x="200" y="292"/>
                </a:cxn>
                <a:cxn ang="0">
                  <a:pos x="181" y="284"/>
                </a:cxn>
                <a:cxn ang="0">
                  <a:pos x="194" y="361"/>
                </a:cxn>
                <a:cxn ang="0">
                  <a:pos x="203" y="440"/>
                </a:cxn>
                <a:cxn ang="0">
                  <a:pos x="188" y="448"/>
                </a:cxn>
                <a:cxn ang="0">
                  <a:pos x="176" y="549"/>
                </a:cxn>
                <a:cxn ang="0">
                  <a:pos x="162" y="646"/>
                </a:cxn>
                <a:cxn ang="0">
                  <a:pos x="160" y="707"/>
                </a:cxn>
                <a:cxn ang="0">
                  <a:pos x="188" y="746"/>
                </a:cxn>
                <a:cxn ang="0">
                  <a:pos x="221" y="753"/>
                </a:cxn>
                <a:cxn ang="0">
                  <a:pos x="217" y="768"/>
                </a:cxn>
                <a:cxn ang="0">
                  <a:pos x="165" y="763"/>
                </a:cxn>
                <a:cxn ang="0">
                  <a:pos x="146" y="755"/>
                </a:cxn>
                <a:cxn ang="0">
                  <a:pos x="132" y="765"/>
                </a:cxn>
                <a:cxn ang="0">
                  <a:pos x="112" y="753"/>
                </a:cxn>
                <a:cxn ang="0">
                  <a:pos x="109" y="720"/>
                </a:cxn>
                <a:cxn ang="0">
                  <a:pos x="113" y="683"/>
                </a:cxn>
                <a:cxn ang="0">
                  <a:pos x="106" y="629"/>
                </a:cxn>
                <a:cxn ang="0">
                  <a:pos x="106" y="585"/>
                </a:cxn>
                <a:cxn ang="0">
                  <a:pos x="111" y="544"/>
                </a:cxn>
                <a:cxn ang="0">
                  <a:pos x="110" y="516"/>
                </a:cxn>
                <a:cxn ang="0">
                  <a:pos x="95" y="594"/>
                </a:cxn>
                <a:cxn ang="0">
                  <a:pos x="87" y="685"/>
                </a:cxn>
                <a:cxn ang="0">
                  <a:pos x="73" y="742"/>
                </a:cxn>
                <a:cxn ang="0">
                  <a:pos x="68" y="767"/>
                </a:cxn>
                <a:cxn ang="0">
                  <a:pos x="75" y="798"/>
                </a:cxn>
                <a:cxn ang="0">
                  <a:pos x="69" y="843"/>
                </a:cxn>
                <a:cxn ang="0">
                  <a:pos x="30" y="816"/>
                </a:cxn>
                <a:cxn ang="0">
                  <a:pos x="27" y="772"/>
                </a:cxn>
                <a:cxn ang="0">
                  <a:pos x="22" y="738"/>
                </a:cxn>
                <a:cxn ang="0">
                  <a:pos x="22" y="690"/>
                </a:cxn>
                <a:cxn ang="0">
                  <a:pos x="29" y="607"/>
                </a:cxn>
                <a:cxn ang="0">
                  <a:pos x="38" y="506"/>
                </a:cxn>
                <a:cxn ang="0">
                  <a:pos x="39" y="453"/>
                </a:cxn>
                <a:cxn ang="0">
                  <a:pos x="13" y="442"/>
                </a:cxn>
                <a:cxn ang="0">
                  <a:pos x="23" y="379"/>
                </a:cxn>
                <a:cxn ang="0">
                  <a:pos x="37" y="314"/>
                </a:cxn>
                <a:cxn ang="0">
                  <a:pos x="33" y="270"/>
                </a:cxn>
                <a:cxn ang="0">
                  <a:pos x="10" y="214"/>
                </a:cxn>
                <a:cxn ang="0">
                  <a:pos x="9" y="152"/>
                </a:cxn>
                <a:cxn ang="0">
                  <a:pos x="47" y="139"/>
                </a:cxn>
                <a:cxn ang="0">
                  <a:pos x="67" y="116"/>
                </a:cxn>
                <a:cxn ang="0">
                  <a:pos x="74" y="107"/>
                </a:cxn>
                <a:cxn ang="0">
                  <a:pos x="72" y="93"/>
                </a:cxn>
                <a:cxn ang="0">
                  <a:pos x="61" y="79"/>
                </a:cxn>
                <a:cxn ang="0">
                  <a:pos x="60" y="33"/>
                </a:cxn>
                <a:cxn ang="0">
                  <a:pos x="102" y="0"/>
                </a:cxn>
              </a:cxnLst>
              <a:rect l="0" t="0" r="r" b="b"/>
              <a:pathLst>
                <a:path w="246" h="843">
                  <a:moveTo>
                    <a:pt x="102" y="0"/>
                  </a:moveTo>
                  <a:cubicBezTo>
                    <a:pt x="118" y="0"/>
                    <a:pt x="144" y="16"/>
                    <a:pt x="144" y="41"/>
                  </a:cubicBezTo>
                  <a:cubicBezTo>
                    <a:pt x="144" y="66"/>
                    <a:pt x="142" y="77"/>
                    <a:pt x="140" y="85"/>
                  </a:cubicBezTo>
                  <a:cubicBezTo>
                    <a:pt x="138" y="93"/>
                    <a:pt x="136" y="92"/>
                    <a:pt x="136" y="92"/>
                  </a:cubicBezTo>
                  <a:cubicBezTo>
                    <a:pt x="136" y="92"/>
                    <a:pt x="136" y="109"/>
                    <a:pt x="131" y="113"/>
                  </a:cubicBezTo>
                  <a:cubicBezTo>
                    <a:pt x="125" y="117"/>
                    <a:pt x="124" y="119"/>
                    <a:pt x="124" y="124"/>
                  </a:cubicBezTo>
                  <a:cubicBezTo>
                    <a:pt x="124" y="129"/>
                    <a:pt x="127" y="133"/>
                    <a:pt x="132" y="139"/>
                  </a:cubicBezTo>
                  <a:cubicBezTo>
                    <a:pt x="137" y="144"/>
                    <a:pt x="157" y="150"/>
                    <a:pt x="168" y="154"/>
                  </a:cubicBezTo>
                  <a:cubicBezTo>
                    <a:pt x="179" y="158"/>
                    <a:pt x="188" y="165"/>
                    <a:pt x="194" y="179"/>
                  </a:cubicBezTo>
                  <a:cubicBezTo>
                    <a:pt x="200" y="192"/>
                    <a:pt x="209" y="209"/>
                    <a:pt x="220" y="221"/>
                  </a:cubicBezTo>
                  <a:cubicBezTo>
                    <a:pt x="232" y="232"/>
                    <a:pt x="246" y="251"/>
                    <a:pt x="242" y="268"/>
                  </a:cubicBezTo>
                  <a:cubicBezTo>
                    <a:pt x="238" y="286"/>
                    <a:pt x="213" y="299"/>
                    <a:pt x="200" y="292"/>
                  </a:cubicBezTo>
                  <a:cubicBezTo>
                    <a:pt x="186" y="284"/>
                    <a:pt x="181" y="284"/>
                    <a:pt x="181" y="284"/>
                  </a:cubicBezTo>
                  <a:cubicBezTo>
                    <a:pt x="181" y="284"/>
                    <a:pt x="190" y="322"/>
                    <a:pt x="194" y="361"/>
                  </a:cubicBezTo>
                  <a:cubicBezTo>
                    <a:pt x="198" y="400"/>
                    <a:pt x="209" y="437"/>
                    <a:pt x="203" y="440"/>
                  </a:cubicBezTo>
                  <a:cubicBezTo>
                    <a:pt x="197" y="444"/>
                    <a:pt x="188" y="448"/>
                    <a:pt x="188" y="448"/>
                  </a:cubicBezTo>
                  <a:cubicBezTo>
                    <a:pt x="188" y="448"/>
                    <a:pt x="186" y="502"/>
                    <a:pt x="176" y="549"/>
                  </a:cubicBezTo>
                  <a:cubicBezTo>
                    <a:pt x="167" y="597"/>
                    <a:pt x="163" y="618"/>
                    <a:pt x="162" y="646"/>
                  </a:cubicBezTo>
                  <a:cubicBezTo>
                    <a:pt x="160" y="674"/>
                    <a:pt x="157" y="695"/>
                    <a:pt x="160" y="707"/>
                  </a:cubicBezTo>
                  <a:cubicBezTo>
                    <a:pt x="162" y="718"/>
                    <a:pt x="179" y="742"/>
                    <a:pt x="188" y="746"/>
                  </a:cubicBezTo>
                  <a:cubicBezTo>
                    <a:pt x="197" y="750"/>
                    <a:pt x="214" y="750"/>
                    <a:pt x="221" y="753"/>
                  </a:cubicBezTo>
                  <a:cubicBezTo>
                    <a:pt x="228" y="756"/>
                    <a:pt x="233" y="765"/>
                    <a:pt x="217" y="768"/>
                  </a:cubicBezTo>
                  <a:cubicBezTo>
                    <a:pt x="202" y="770"/>
                    <a:pt x="172" y="766"/>
                    <a:pt x="165" y="763"/>
                  </a:cubicBezTo>
                  <a:cubicBezTo>
                    <a:pt x="157" y="761"/>
                    <a:pt x="146" y="755"/>
                    <a:pt x="146" y="755"/>
                  </a:cubicBezTo>
                  <a:cubicBezTo>
                    <a:pt x="146" y="755"/>
                    <a:pt x="149" y="765"/>
                    <a:pt x="132" y="765"/>
                  </a:cubicBezTo>
                  <a:cubicBezTo>
                    <a:pt x="116" y="765"/>
                    <a:pt x="112" y="763"/>
                    <a:pt x="112" y="753"/>
                  </a:cubicBezTo>
                  <a:cubicBezTo>
                    <a:pt x="111" y="742"/>
                    <a:pt x="112" y="728"/>
                    <a:pt x="109" y="720"/>
                  </a:cubicBezTo>
                  <a:cubicBezTo>
                    <a:pt x="107" y="713"/>
                    <a:pt x="119" y="693"/>
                    <a:pt x="113" y="683"/>
                  </a:cubicBezTo>
                  <a:cubicBezTo>
                    <a:pt x="107" y="672"/>
                    <a:pt x="101" y="645"/>
                    <a:pt x="106" y="629"/>
                  </a:cubicBezTo>
                  <a:cubicBezTo>
                    <a:pt x="112" y="612"/>
                    <a:pt x="104" y="596"/>
                    <a:pt x="106" y="585"/>
                  </a:cubicBezTo>
                  <a:cubicBezTo>
                    <a:pt x="108" y="575"/>
                    <a:pt x="111" y="561"/>
                    <a:pt x="111" y="544"/>
                  </a:cubicBezTo>
                  <a:cubicBezTo>
                    <a:pt x="111" y="528"/>
                    <a:pt x="110" y="516"/>
                    <a:pt x="110" y="516"/>
                  </a:cubicBezTo>
                  <a:cubicBezTo>
                    <a:pt x="110" y="516"/>
                    <a:pt x="98" y="577"/>
                    <a:pt x="95" y="594"/>
                  </a:cubicBezTo>
                  <a:cubicBezTo>
                    <a:pt x="92" y="610"/>
                    <a:pt x="87" y="668"/>
                    <a:pt x="87" y="685"/>
                  </a:cubicBezTo>
                  <a:cubicBezTo>
                    <a:pt x="87" y="703"/>
                    <a:pt x="74" y="727"/>
                    <a:pt x="73" y="742"/>
                  </a:cubicBezTo>
                  <a:cubicBezTo>
                    <a:pt x="73" y="758"/>
                    <a:pt x="72" y="767"/>
                    <a:pt x="68" y="767"/>
                  </a:cubicBezTo>
                  <a:cubicBezTo>
                    <a:pt x="63" y="767"/>
                    <a:pt x="72" y="785"/>
                    <a:pt x="75" y="798"/>
                  </a:cubicBezTo>
                  <a:cubicBezTo>
                    <a:pt x="78" y="812"/>
                    <a:pt x="87" y="843"/>
                    <a:pt x="69" y="843"/>
                  </a:cubicBezTo>
                  <a:cubicBezTo>
                    <a:pt x="51" y="843"/>
                    <a:pt x="31" y="835"/>
                    <a:pt x="30" y="816"/>
                  </a:cubicBezTo>
                  <a:cubicBezTo>
                    <a:pt x="29" y="796"/>
                    <a:pt x="32" y="780"/>
                    <a:pt x="27" y="772"/>
                  </a:cubicBezTo>
                  <a:cubicBezTo>
                    <a:pt x="22" y="765"/>
                    <a:pt x="21" y="748"/>
                    <a:pt x="22" y="738"/>
                  </a:cubicBezTo>
                  <a:cubicBezTo>
                    <a:pt x="23" y="728"/>
                    <a:pt x="19" y="712"/>
                    <a:pt x="22" y="690"/>
                  </a:cubicBezTo>
                  <a:cubicBezTo>
                    <a:pt x="24" y="669"/>
                    <a:pt x="24" y="634"/>
                    <a:pt x="29" y="607"/>
                  </a:cubicBezTo>
                  <a:cubicBezTo>
                    <a:pt x="34" y="580"/>
                    <a:pt x="36" y="539"/>
                    <a:pt x="38" y="506"/>
                  </a:cubicBezTo>
                  <a:cubicBezTo>
                    <a:pt x="41" y="474"/>
                    <a:pt x="43" y="458"/>
                    <a:pt x="39" y="453"/>
                  </a:cubicBezTo>
                  <a:cubicBezTo>
                    <a:pt x="36" y="448"/>
                    <a:pt x="18" y="443"/>
                    <a:pt x="13" y="442"/>
                  </a:cubicBezTo>
                  <a:cubicBezTo>
                    <a:pt x="8" y="441"/>
                    <a:pt x="19" y="407"/>
                    <a:pt x="23" y="379"/>
                  </a:cubicBezTo>
                  <a:cubicBezTo>
                    <a:pt x="26" y="351"/>
                    <a:pt x="33" y="334"/>
                    <a:pt x="37" y="314"/>
                  </a:cubicBezTo>
                  <a:cubicBezTo>
                    <a:pt x="41" y="294"/>
                    <a:pt x="41" y="285"/>
                    <a:pt x="33" y="270"/>
                  </a:cubicBezTo>
                  <a:cubicBezTo>
                    <a:pt x="24" y="256"/>
                    <a:pt x="14" y="247"/>
                    <a:pt x="10" y="214"/>
                  </a:cubicBezTo>
                  <a:cubicBezTo>
                    <a:pt x="6" y="182"/>
                    <a:pt x="0" y="160"/>
                    <a:pt x="9" y="152"/>
                  </a:cubicBezTo>
                  <a:cubicBezTo>
                    <a:pt x="18" y="144"/>
                    <a:pt x="34" y="149"/>
                    <a:pt x="47" y="139"/>
                  </a:cubicBezTo>
                  <a:cubicBezTo>
                    <a:pt x="59" y="129"/>
                    <a:pt x="61" y="117"/>
                    <a:pt x="67" y="116"/>
                  </a:cubicBezTo>
                  <a:cubicBezTo>
                    <a:pt x="73" y="115"/>
                    <a:pt x="74" y="114"/>
                    <a:pt x="74" y="107"/>
                  </a:cubicBezTo>
                  <a:cubicBezTo>
                    <a:pt x="74" y="100"/>
                    <a:pt x="72" y="93"/>
                    <a:pt x="72" y="93"/>
                  </a:cubicBezTo>
                  <a:cubicBezTo>
                    <a:pt x="72" y="93"/>
                    <a:pt x="63" y="87"/>
                    <a:pt x="61" y="79"/>
                  </a:cubicBezTo>
                  <a:cubicBezTo>
                    <a:pt x="59" y="70"/>
                    <a:pt x="58" y="48"/>
                    <a:pt x="60" y="33"/>
                  </a:cubicBezTo>
                  <a:cubicBezTo>
                    <a:pt x="63" y="18"/>
                    <a:pt x="76" y="0"/>
                    <a:pt x="102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5111751" y="3011488"/>
              <a:ext cx="146050" cy="111125"/>
            </a:xfrm>
            <a:custGeom>
              <a:avLst/>
              <a:gdLst/>
              <a:ahLst/>
              <a:cxnLst>
                <a:cxn ang="0">
                  <a:pos x="57" y="21"/>
                </a:cxn>
                <a:cxn ang="0">
                  <a:pos x="61" y="27"/>
                </a:cxn>
                <a:cxn ang="0">
                  <a:pos x="58" y="47"/>
                </a:cxn>
                <a:cxn ang="0">
                  <a:pos x="45" y="27"/>
                </a:cxn>
                <a:cxn ang="0">
                  <a:pos x="35" y="35"/>
                </a:cxn>
                <a:cxn ang="0">
                  <a:pos x="33" y="44"/>
                </a:cxn>
                <a:cxn ang="0">
                  <a:pos x="0" y="7"/>
                </a:cxn>
                <a:cxn ang="0">
                  <a:pos x="5" y="0"/>
                </a:cxn>
                <a:cxn ang="0">
                  <a:pos x="44" y="26"/>
                </a:cxn>
                <a:cxn ang="0">
                  <a:pos x="57" y="21"/>
                </a:cxn>
              </a:cxnLst>
              <a:rect l="0" t="0" r="r" b="b"/>
              <a:pathLst>
                <a:path w="61" h="47">
                  <a:moveTo>
                    <a:pt x="57" y="21"/>
                  </a:moveTo>
                  <a:cubicBezTo>
                    <a:pt x="58" y="23"/>
                    <a:pt x="59" y="25"/>
                    <a:pt x="61" y="27"/>
                  </a:cubicBezTo>
                  <a:cubicBezTo>
                    <a:pt x="59" y="34"/>
                    <a:pt x="58" y="41"/>
                    <a:pt x="58" y="47"/>
                  </a:cubicBezTo>
                  <a:cubicBezTo>
                    <a:pt x="49" y="41"/>
                    <a:pt x="53" y="28"/>
                    <a:pt x="45" y="27"/>
                  </a:cubicBezTo>
                  <a:cubicBezTo>
                    <a:pt x="37" y="26"/>
                    <a:pt x="36" y="30"/>
                    <a:pt x="35" y="35"/>
                  </a:cubicBezTo>
                  <a:cubicBezTo>
                    <a:pt x="34" y="40"/>
                    <a:pt x="33" y="44"/>
                    <a:pt x="33" y="44"/>
                  </a:cubicBezTo>
                  <a:cubicBezTo>
                    <a:pt x="33" y="44"/>
                    <a:pt x="7" y="17"/>
                    <a:pt x="0" y="7"/>
                  </a:cubicBezTo>
                  <a:cubicBezTo>
                    <a:pt x="3" y="6"/>
                    <a:pt x="4" y="4"/>
                    <a:pt x="5" y="0"/>
                  </a:cubicBezTo>
                  <a:cubicBezTo>
                    <a:pt x="13" y="9"/>
                    <a:pt x="34" y="26"/>
                    <a:pt x="44" y="26"/>
                  </a:cubicBezTo>
                  <a:cubicBezTo>
                    <a:pt x="49" y="26"/>
                    <a:pt x="53" y="24"/>
                    <a:pt x="57" y="2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22" name="Freeform 15"/>
            <p:cNvSpPr/>
            <p:nvPr/>
          </p:nvSpPr>
          <p:spPr bwMode="auto">
            <a:xfrm>
              <a:off x="5262563" y="3311525"/>
              <a:ext cx="66675" cy="84137"/>
            </a:xfrm>
            <a:custGeom>
              <a:avLst/>
              <a:gdLst/>
              <a:ahLst/>
              <a:cxnLst>
                <a:cxn ang="0">
                  <a:pos x="15" y="1"/>
                </a:cxn>
                <a:cxn ang="0">
                  <a:pos x="0" y="0"/>
                </a:cxn>
                <a:cxn ang="0">
                  <a:pos x="13" y="19"/>
                </a:cxn>
                <a:cxn ang="0">
                  <a:pos x="13" y="33"/>
                </a:cxn>
                <a:cxn ang="0">
                  <a:pos x="24" y="35"/>
                </a:cxn>
                <a:cxn ang="0">
                  <a:pos x="25" y="16"/>
                </a:cxn>
                <a:cxn ang="0">
                  <a:pos x="15" y="1"/>
                </a:cxn>
              </a:cxnLst>
              <a:rect l="0" t="0" r="r" b="b"/>
              <a:pathLst>
                <a:path w="28" h="35">
                  <a:moveTo>
                    <a:pt x="1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3" y="9"/>
                    <a:pt x="13" y="19"/>
                  </a:cubicBezTo>
                  <a:cubicBezTo>
                    <a:pt x="13" y="28"/>
                    <a:pt x="13" y="33"/>
                    <a:pt x="13" y="33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8" y="26"/>
                    <a:pt x="25" y="16"/>
                  </a:cubicBezTo>
                  <a:cubicBezTo>
                    <a:pt x="21" y="7"/>
                    <a:pt x="18" y="4"/>
                    <a:pt x="15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23" name="Freeform 16"/>
            <p:cNvSpPr/>
            <p:nvPr/>
          </p:nvSpPr>
          <p:spPr bwMode="auto">
            <a:xfrm>
              <a:off x="5300663" y="3514725"/>
              <a:ext cx="25400" cy="7302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3"/>
                </a:cxn>
                <a:cxn ang="0">
                  <a:pos x="0" y="31"/>
                </a:cxn>
                <a:cxn ang="0">
                  <a:pos x="11" y="29"/>
                </a:cxn>
                <a:cxn ang="0">
                  <a:pos x="3" y="0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3" y="0"/>
                    <a:pt x="1" y="18"/>
                    <a:pt x="0" y="23"/>
                  </a:cubicBezTo>
                  <a:cubicBezTo>
                    <a:pt x="0" y="29"/>
                    <a:pt x="0" y="31"/>
                    <a:pt x="0" y="3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8" y="15"/>
                    <a:pt x="3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  <p:grpSp>
        <p:nvGrpSpPr>
          <p:cNvPr id="24" name="Group 30"/>
          <p:cNvGrpSpPr/>
          <p:nvPr/>
        </p:nvGrpSpPr>
        <p:grpSpPr>
          <a:xfrm>
            <a:off x="3576211" y="1180599"/>
            <a:ext cx="386348" cy="1348740"/>
            <a:chOff x="2551112" y="1944688"/>
            <a:chExt cx="617538" cy="21558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Freeform 17"/>
            <p:cNvSpPr/>
            <p:nvPr/>
          </p:nvSpPr>
          <p:spPr bwMode="auto">
            <a:xfrm>
              <a:off x="2784476" y="2181225"/>
              <a:ext cx="171450" cy="254000"/>
            </a:xfrm>
            <a:custGeom>
              <a:avLst/>
              <a:gdLst/>
              <a:ahLst/>
              <a:cxnLst>
                <a:cxn ang="0">
                  <a:pos x="4" y="29"/>
                </a:cxn>
                <a:cxn ang="0">
                  <a:pos x="8" y="60"/>
                </a:cxn>
                <a:cxn ang="0">
                  <a:pos x="4" y="92"/>
                </a:cxn>
                <a:cxn ang="0">
                  <a:pos x="56" y="104"/>
                </a:cxn>
                <a:cxn ang="0">
                  <a:pos x="4" y="29"/>
                </a:cxn>
              </a:cxnLst>
              <a:rect l="0" t="0" r="r" b="b"/>
              <a:pathLst>
                <a:path w="72" h="107">
                  <a:moveTo>
                    <a:pt x="4" y="29"/>
                  </a:moveTo>
                  <a:cubicBezTo>
                    <a:pt x="25" y="38"/>
                    <a:pt x="1" y="49"/>
                    <a:pt x="8" y="60"/>
                  </a:cubicBezTo>
                  <a:cubicBezTo>
                    <a:pt x="15" y="70"/>
                    <a:pt x="0" y="78"/>
                    <a:pt x="4" y="92"/>
                  </a:cubicBezTo>
                  <a:cubicBezTo>
                    <a:pt x="8" y="107"/>
                    <a:pt x="40" y="106"/>
                    <a:pt x="56" y="104"/>
                  </a:cubicBezTo>
                  <a:cubicBezTo>
                    <a:pt x="72" y="103"/>
                    <a:pt x="49" y="0"/>
                    <a:pt x="4" y="2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26" name="Freeform 18"/>
            <p:cNvSpPr/>
            <p:nvPr/>
          </p:nvSpPr>
          <p:spPr bwMode="auto">
            <a:xfrm>
              <a:off x="2708276" y="1944688"/>
              <a:ext cx="357188" cy="496887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05" y="61"/>
                </a:cxn>
                <a:cxn ang="0">
                  <a:pos x="124" y="101"/>
                </a:cxn>
                <a:cxn ang="0">
                  <a:pos x="132" y="141"/>
                </a:cxn>
                <a:cxn ang="0">
                  <a:pos x="121" y="186"/>
                </a:cxn>
                <a:cxn ang="0">
                  <a:pos x="74" y="202"/>
                </a:cxn>
                <a:cxn ang="0">
                  <a:pos x="30" y="87"/>
                </a:cxn>
                <a:cxn ang="0">
                  <a:pos x="12" y="36"/>
                </a:cxn>
              </a:cxnLst>
              <a:rect l="0" t="0" r="r" b="b"/>
              <a:pathLst>
                <a:path w="150" h="208">
                  <a:moveTo>
                    <a:pt x="12" y="36"/>
                  </a:moveTo>
                  <a:cubicBezTo>
                    <a:pt x="38" y="0"/>
                    <a:pt x="106" y="15"/>
                    <a:pt x="105" y="61"/>
                  </a:cubicBezTo>
                  <a:cubicBezTo>
                    <a:pt x="105" y="107"/>
                    <a:pt x="134" y="78"/>
                    <a:pt x="124" y="101"/>
                  </a:cubicBezTo>
                  <a:cubicBezTo>
                    <a:pt x="115" y="124"/>
                    <a:pt x="145" y="122"/>
                    <a:pt x="132" y="141"/>
                  </a:cubicBezTo>
                  <a:cubicBezTo>
                    <a:pt x="120" y="160"/>
                    <a:pt x="150" y="164"/>
                    <a:pt x="121" y="186"/>
                  </a:cubicBezTo>
                  <a:cubicBezTo>
                    <a:pt x="91" y="208"/>
                    <a:pt x="74" y="202"/>
                    <a:pt x="74" y="202"/>
                  </a:cubicBezTo>
                  <a:cubicBezTo>
                    <a:pt x="74" y="202"/>
                    <a:pt x="83" y="72"/>
                    <a:pt x="30" y="87"/>
                  </a:cubicBezTo>
                  <a:cubicBezTo>
                    <a:pt x="13" y="92"/>
                    <a:pt x="0" y="53"/>
                    <a:pt x="12" y="3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27" name="Freeform 19"/>
            <p:cNvSpPr/>
            <p:nvPr/>
          </p:nvSpPr>
          <p:spPr bwMode="auto">
            <a:xfrm>
              <a:off x="2551112" y="1982787"/>
              <a:ext cx="617538" cy="2117726"/>
            </a:xfrm>
            <a:custGeom>
              <a:avLst/>
              <a:gdLst/>
              <a:ahLst/>
              <a:cxnLst>
                <a:cxn ang="0">
                  <a:pos x="160" y="29"/>
                </a:cxn>
                <a:cxn ang="0">
                  <a:pos x="177" y="130"/>
                </a:cxn>
                <a:cxn ang="0">
                  <a:pos x="198" y="189"/>
                </a:cxn>
                <a:cxn ang="0">
                  <a:pos x="203" y="316"/>
                </a:cxn>
                <a:cxn ang="0">
                  <a:pos x="191" y="377"/>
                </a:cxn>
                <a:cxn ang="0">
                  <a:pos x="188" y="442"/>
                </a:cxn>
                <a:cxn ang="0">
                  <a:pos x="179" y="567"/>
                </a:cxn>
                <a:cxn ang="0">
                  <a:pos x="179" y="609"/>
                </a:cxn>
                <a:cxn ang="0">
                  <a:pos x="235" y="775"/>
                </a:cxn>
                <a:cxn ang="0">
                  <a:pos x="256" y="844"/>
                </a:cxn>
                <a:cxn ang="0">
                  <a:pos x="251" y="865"/>
                </a:cxn>
                <a:cxn ang="0">
                  <a:pos x="239" y="824"/>
                </a:cxn>
                <a:cxn ang="0">
                  <a:pos x="181" y="871"/>
                </a:cxn>
                <a:cxn ang="0">
                  <a:pos x="191" y="839"/>
                </a:cxn>
                <a:cxn ang="0">
                  <a:pos x="167" y="702"/>
                </a:cxn>
                <a:cxn ang="0">
                  <a:pos x="147" y="705"/>
                </a:cxn>
                <a:cxn ang="0">
                  <a:pos x="126" y="804"/>
                </a:cxn>
                <a:cxn ang="0">
                  <a:pos x="118" y="864"/>
                </a:cxn>
                <a:cxn ang="0">
                  <a:pos x="110" y="882"/>
                </a:cxn>
                <a:cxn ang="0">
                  <a:pos x="110" y="838"/>
                </a:cxn>
                <a:cxn ang="0">
                  <a:pos x="51" y="882"/>
                </a:cxn>
                <a:cxn ang="0">
                  <a:pos x="43" y="852"/>
                </a:cxn>
                <a:cxn ang="0">
                  <a:pos x="92" y="707"/>
                </a:cxn>
                <a:cxn ang="0">
                  <a:pos x="99" y="631"/>
                </a:cxn>
                <a:cxn ang="0">
                  <a:pos x="87" y="570"/>
                </a:cxn>
                <a:cxn ang="0">
                  <a:pos x="76" y="504"/>
                </a:cxn>
                <a:cxn ang="0">
                  <a:pos x="68" y="505"/>
                </a:cxn>
                <a:cxn ang="0">
                  <a:pos x="52" y="500"/>
                </a:cxn>
                <a:cxn ang="0">
                  <a:pos x="57" y="452"/>
                </a:cxn>
                <a:cxn ang="0">
                  <a:pos x="8" y="334"/>
                </a:cxn>
                <a:cxn ang="0">
                  <a:pos x="64" y="280"/>
                </a:cxn>
                <a:cxn ang="0">
                  <a:pos x="111" y="171"/>
                </a:cxn>
                <a:cxn ang="0">
                  <a:pos x="110" y="122"/>
                </a:cxn>
                <a:cxn ang="0">
                  <a:pos x="80" y="75"/>
                </a:cxn>
                <a:cxn ang="0">
                  <a:pos x="81" y="32"/>
                </a:cxn>
              </a:cxnLst>
              <a:rect l="0" t="0" r="r" b="b"/>
              <a:pathLst>
                <a:path w="259" h="888">
                  <a:moveTo>
                    <a:pt x="117" y="0"/>
                  </a:moveTo>
                  <a:cubicBezTo>
                    <a:pt x="135" y="0"/>
                    <a:pt x="152" y="9"/>
                    <a:pt x="160" y="29"/>
                  </a:cubicBezTo>
                  <a:cubicBezTo>
                    <a:pt x="168" y="48"/>
                    <a:pt x="169" y="71"/>
                    <a:pt x="167" y="82"/>
                  </a:cubicBezTo>
                  <a:cubicBezTo>
                    <a:pt x="164" y="92"/>
                    <a:pt x="173" y="121"/>
                    <a:pt x="177" y="130"/>
                  </a:cubicBezTo>
                  <a:cubicBezTo>
                    <a:pt x="182" y="143"/>
                    <a:pt x="190" y="159"/>
                    <a:pt x="190" y="159"/>
                  </a:cubicBezTo>
                  <a:cubicBezTo>
                    <a:pt x="190" y="159"/>
                    <a:pt x="198" y="172"/>
                    <a:pt x="198" y="189"/>
                  </a:cubicBezTo>
                  <a:cubicBezTo>
                    <a:pt x="198" y="206"/>
                    <a:pt x="197" y="230"/>
                    <a:pt x="203" y="262"/>
                  </a:cubicBezTo>
                  <a:cubicBezTo>
                    <a:pt x="209" y="293"/>
                    <a:pt x="209" y="300"/>
                    <a:pt x="203" y="316"/>
                  </a:cubicBezTo>
                  <a:cubicBezTo>
                    <a:pt x="198" y="331"/>
                    <a:pt x="180" y="361"/>
                    <a:pt x="180" y="361"/>
                  </a:cubicBezTo>
                  <a:cubicBezTo>
                    <a:pt x="180" y="361"/>
                    <a:pt x="197" y="369"/>
                    <a:pt x="191" y="377"/>
                  </a:cubicBezTo>
                  <a:cubicBezTo>
                    <a:pt x="185" y="384"/>
                    <a:pt x="179" y="387"/>
                    <a:pt x="179" y="387"/>
                  </a:cubicBezTo>
                  <a:cubicBezTo>
                    <a:pt x="179" y="387"/>
                    <a:pt x="198" y="414"/>
                    <a:pt x="188" y="442"/>
                  </a:cubicBezTo>
                  <a:cubicBezTo>
                    <a:pt x="179" y="471"/>
                    <a:pt x="177" y="492"/>
                    <a:pt x="178" y="518"/>
                  </a:cubicBezTo>
                  <a:cubicBezTo>
                    <a:pt x="179" y="544"/>
                    <a:pt x="179" y="567"/>
                    <a:pt x="179" y="567"/>
                  </a:cubicBezTo>
                  <a:cubicBezTo>
                    <a:pt x="168" y="569"/>
                    <a:pt x="168" y="569"/>
                    <a:pt x="168" y="569"/>
                  </a:cubicBezTo>
                  <a:cubicBezTo>
                    <a:pt x="168" y="569"/>
                    <a:pt x="168" y="594"/>
                    <a:pt x="179" y="609"/>
                  </a:cubicBezTo>
                  <a:cubicBezTo>
                    <a:pt x="190" y="624"/>
                    <a:pt x="208" y="649"/>
                    <a:pt x="211" y="690"/>
                  </a:cubicBezTo>
                  <a:cubicBezTo>
                    <a:pt x="214" y="730"/>
                    <a:pt x="223" y="765"/>
                    <a:pt x="235" y="775"/>
                  </a:cubicBezTo>
                  <a:cubicBezTo>
                    <a:pt x="247" y="785"/>
                    <a:pt x="259" y="784"/>
                    <a:pt x="259" y="800"/>
                  </a:cubicBezTo>
                  <a:cubicBezTo>
                    <a:pt x="259" y="817"/>
                    <a:pt x="256" y="836"/>
                    <a:pt x="256" y="844"/>
                  </a:cubicBezTo>
                  <a:cubicBezTo>
                    <a:pt x="256" y="852"/>
                    <a:pt x="256" y="864"/>
                    <a:pt x="256" y="864"/>
                  </a:cubicBezTo>
                  <a:cubicBezTo>
                    <a:pt x="251" y="865"/>
                    <a:pt x="251" y="865"/>
                    <a:pt x="251" y="865"/>
                  </a:cubicBezTo>
                  <a:cubicBezTo>
                    <a:pt x="251" y="865"/>
                    <a:pt x="252" y="856"/>
                    <a:pt x="251" y="845"/>
                  </a:cubicBezTo>
                  <a:cubicBezTo>
                    <a:pt x="250" y="834"/>
                    <a:pt x="246" y="819"/>
                    <a:pt x="239" y="824"/>
                  </a:cubicBezTo>
                  <a:cubicBezTo>
                    <a:pt x="232" y="828"/>
                    <a:pt x="222" y="849"/>
                    <a:pt x="217" y="858"/>
                  </a:cubicBezTo>
                  <a:cubicBezTo>
                    <a:pt x="211" y="868"/>
                    <a:pt x="201" y="877"/>
                    <a:pt x="181" y="871"/>
                  </a:cubicBezTo>
                  <a:cubicBezTo>
                    <a:pt x="161" y="865"/>
                    <a:pt x="154" y="852"/>
                    <a:pt x="164" y="849"/>
                  </a:cubicBezTo>
                  <a:cubicBezTo>
                    <a:pt x="175" y="845"/>
                    <a:pt x="189" y="850"/>
                    <a:pt x="191" y="839"/>
                  </a:cubicBezTo>
                  <a:cubicBezTo>
                    <a:pt x="194" y="828"/>
                    <a:pt x="198" y="798"/>
                    <a:pt x="194" y="783"/>
                  </a:cubicBezTo>
                  <a:cubicBezTo>
                    <a:pt x="189" y="768"/>
                    <a:pt x="173" y="720"/>
                    <a:pt x="167" y="702"/>
                  </a:cubicBezTo>
                  <a:cubicBezTo>
                    <a:pt x="161" y="684"/>
                    <a:pt x="152" y="663"/>
                    <a:pt x="152" y="663"/>
                  </a:cubicBezTo>
                  <a:cubicBezTo>
                    <a:pt x="152" y="663"/>
                    <a:pt x="152" y="691"/>
                    <a:pt x="147" y="705"/>
                  </a:cubicBezTo>
                  <a:cubicBezTo>
                    <a:pt x="141" y="718"/>
                    <a:pt x="121" y="770"/>
                    <a:pt x="117" y="780"/>
                  </a:cubicBezTo>
                  <a:cubicBezTo>
                    <a:pt x="113" y="791"/>
                    <a:pt x="120" y="798"/>
                    <a:pt x="126" y="804"/>
                  </a:cubicBezTo>
                  <a:cubicBezTo>
                    <a:pt x="132" y="810"/>
                    <a:pt x="129" y="824"/>
                    <a:pt x="124" y="835"/>
                  </a:cubicBezTo>
                  <a:cubicBezTo>
                    <a:pt x="120" y="845"/>
                    <a:pt x="118" y="859"/>
                    <a:pt x="118" y="864"/>
                  </a:cubicBezTo>
                  <a:cubicBezTo>
                    <a:pt x="118" y="870"/>
                    <a:pt x="118" y="882"/>
                    <a:pt x="118" y="882"/>
                  </a:cubicBezTo>
                  <a:cubicBezTo>
                    <a:pt x="110" y="882"/>
                    <a:pt x="110" y="882"/>
                    <a:pt x="110" y="882"/>
                  </a:cubicBezTo>
                  <a:cubicBezTo>
                    <a:pt x="110" y="882"/>
                    <a:pt x="112" y="869"/>
                    <a:pt x="112" y="858"/>
                  </a:cubicBezTo>
                  <a:cubicBezTo>
                    <a:pt x="112" y="847"/>
                    <a:pt x="114" y="840"/>
                    <a:pt x="110" y="838"/>
                  </a:cubicBezTo>
                  <a:cubicBezTo>
                    <a:pt x="106" y="836"/>
                    <a:pt x="89" y="851"/>
                    <a:pt x="82" y="862"/>
                  </a:cubicBezTo>
                  <a:cubicBezTo>
                    <a:pt x="75" y="873"/>
                    <a:pt x="74" y="888"/>
                    <a:pt x="51" y="882"/>
                  </a:cubicBezTo>
                  <a:cubicBezTo>
                    <a:pt x="28" y="877"/>
                    <a:pt x="13" y="864"/>
                    <a:pt x="19" y="857"/>
                  </a:cubicBezTo>
                  <a:cubicBezTo>
                    <a:pt x="24" y="850"/>
                    <a:pt x="36" y="856"/>
                    <a:pt x="43" y="852"/>
                  </a:cubicBezTo>
                  <a:cubicBezTo>
                    <a:pt x="50" y="849"/>
                    <a:pt x="63" y="815"/>
                    <a:pt x="71" y="794"/>
                  </a:cubicBezTo>
                  <a:cubicBezTo>
                    <a:pt x="80" y="774"/>
                    <a:pt x="89" y="732"/>
                    <a:pt x="92" y="707"/>
                  </a:cubicBezTo>
                  <a:cubicBezTo>
                    <a:pt x="94" y="682"/>
                    <a:pt x="98" y="663"/>
                    <a:pt x="99" y="655"/>
                  </a:cubicBezTo>
                  <a:cubicBezTo>
                    <a:pt x="99" y="647"/>
                    <a:pt x="99" y="631"/>
                    <a:pt x="99" y="631"/>
                  </a:cubicBezTo>
                  <a:cubicBezTo>
                    <a:pt x="99" y="631"/>
                    <a:pt x="92" y="603"/>
                    <a:pt x="89" y="591"/>
                  </a:cubicBezTo>
                  <a:cubicBezTo>
                    <a:pt x="87" y="579"/>
                    <a:pt x="87" y="570"/>
                    <a:pt x="87" y="570"/>
                  </a:cubicBezTo>
                  <a:cubicBezTo>
                    <a:pt x="87" y="570"/>
                    <a:pt x="73" y="572"/>
                    <a:pt x="73" y="564"/>
                  </a:cubicBezTo>
                  <a:cubicBezTo>
                    <a:pt x="73" y="556"/>
                    <a:pt x="78" y="521"/>
                    <a:pt x="76" y="504"/>
                  </a:cubicBezTo>
                  <a:cubicBezTo>
                    <a:pt x="75" y="488"/>
                    <a:pt x="69" y="489"/>
                    <a:pt x="69" y="489"/>
                  </a:cubicBezTo>
                  <a:cubicBezTo>
                    <a:pt x="69" y="489"/>
                    <a:pt x="68" y="498"/>
                    <a:pt x="68" y="505"/>
                  </a:cubicBezTo>
                  <a:cubicBezTo>
                    <a:pt x="68" y="512"/>
                    <a:pt x="63" y="510"/>
                    <a:pt x="61" y="505"/>
                  </a:cubicBezTo>
                  <a:cubicBezTo>
                    <a:pt x="59" y="500"/>
                    <a:pt x="52" y="505"/>
                    <a:pt x="52" y="500"/>
                  </a:cubicBezTo>
                  <a:cubicBezTo>
                    <a:pt x="52" y="495"/>
                    <a:pt x="49" y="484"/>
                    <a:pt x="50" y="475"/>
                  </a:cubicBezTo>
                  <a:cubicBezTo>
                    <a:pt x="52" y="467"/>
                    <a:pt x="57" y="452"/>
                    <a:pt x="57" y="452"/>
                  </a:cubicBezTo>
                  <a:cubicBezTo>
                    <a:pt x="0" y="450"/>
                    <a:pt x="0" y="450"/>
                    <a:pt x="0" y="450"/>
                  </a:cubicBezTo>
                  <a:cubicBezTo>
                    <a:pt x="8" y="334"/>
                    <a:pt x="8" y="334"/>
                    <a:pt x="8" y="334"/>
                  </a:cubicBezTo>
                  <a:cubicBezTo>
                    <a:pt x="61" y="334"/>
                    <a:pt x="61" y="334"/>
                    <a:pt x="61" y="334"/>
                  </a:cubicBezTo>
                  <a:cubicBezTo>
                    <a:pt x="61" y="334"/>
                    <a:pt x="64" y="298"/>
                    <a:pt x="64" y="280"/>
                  </a:cubicBezTo>
                  <a:cubicBezTo>
                    <a:pt x="64" y="263"/>
                    <a:pt x="62" y="239"/>
                    <a:pt x="74" y="220"/>
                  </a:cubicBezTo>
                  <a:cubicBezTo>
                    <a:pt x="86" y="200"/>
                    <a:pt x="101" y="184"/>
                    <a:pt x="111" y="171"/>
                  </a:cubicBezTo>
                  <a:cubicBezTo>
                    <a:pt x="121" y="159"/>
                    <a:pt x="122" y="158"/>
                    <a:pt x="120" y="147"/>
                  </a:cubicBezTo>
                  <a:cubicBezTo>
                    <a:pt x="117" y="135"/>
                    <a:pt x="117" y="121"/>
                    <a:pt x="110" y="122"/>
                  </a:cubicBezTo>
                  <a:cubicBezTo>
                    <a:pt x="103" y="123"/>
                    <a:pt x="96" y="122"/>
                    <a:pt x="93" y="113"/>
                  </a:cubicBezTo>
                  <a:cubicBezTo>
                    <a:pt x="89" y="104"/>
                    <a:pt x="81" y="87"/>
                    <a:pt x="80" y="75"/>
                  </a:cubicBezTo>
                  <a:cubicBezTo>
                    <a:pt x="79" y="63"/>
                    <a:pt x="82" y="61"/>
                    <a:pt x="80" y="57"/>
                  </a:cubicBezTo>
                  <a:cubicBezTo>
                    <a:pt x="79" y="54"/>
                    <a:pt x="81" y="42"/>
                    <a:pt x="81" y="32"/>
                  </a:cubicBezTo>
                  <a:cubicBezTo>
                    <a:pt x="82" y="23"/>
                    <a:pt x="94" y="0"/>
                    <a:pt x="117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28" name="Freeform 20"/>
            <p:cNvSpPr/>
            <p:nvPr/>
          </p:nvSpPr>
          <p:spPr bwMode="auto">
            <a:xfrm>
              <a:off x="2836863" y="2252663"/>
              <a:ext cx="128588" cy="106362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4" y="10"/>
                </a:cxn>
                <a:cxn ang="0">
                  <a:pos x="0" y="45"/>
                </a:cxn>
                <a:cxn ang="0">
                  <a:pos x="4" y="22"/>
                </a:cxn>
                <a:cxn ang="0">
                  <a:pos x="29" y="5"/>
                </a:cxn>
                <a:cxn ang="0">
                  <a:pos x="51" y="0"/>
                </a:cxn>
              </a:cxnLst>
              <a:rect l="0" t="0" r="r" b="b"/>
              <a:pathLst>
                <a:path w="54" h="45">
                  <a:moveTo>
                    <a:pt x="51" y="0"/>
                  </a:moveTo>
                  <a:cubicBezTo>
                    <a:pt x="52" y="4"/>
                    <a:pt x="53" y="7"/>
                    <a:pt x="54" y="10"/>
                  </a:cubicBezTo>
                  <a:cubicBezTo>
                    <a:pt x="27" y="8"/>
                    <a:pt x="12" y="29"/>
                    <a:pt x="0" y="45"/>
                  </a:cubicBezTo>
                  <a:cubicBezTo>
                    <a:pt x="5" y="38"/>
                    <a:pt x="4" y="27"/>
                    <a:pt x="4" y="22"/>
                  </a:cubicBezTo>
                  <a:cubicBezTo>
                    <a:pt x="10" y="15"/>
                    <a:pt x="20" y="9"/>
                    <a:pt x="29" y="5"/>
                  </a:cubicBezTo>
                  <a:cubicBezTo>
                    <a:pt x="37" y="2"/>
                    <a:pt x="46" y="1"/>
                    <a:pt x="51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  <p:grpSp>
        <p:nvGrpSpPr>
          <p:cNvPr id="29" name="Group 31"/>
          <p:cNvGrpSpPr/>
          <p:nvPr/>
        </p:nvGrpSpPr>
        <p:grpSpPr>
          <a:xfrm>
            <a:off x="1367843" y="1808839"/>
            <a:ext cx="353542" cy="1105890"/>
            <a:chOff x="3276601" y="2190750"/>
            <a:chExt cx="719138" cy="22494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" name="Freeform 21"/>
            <p:cNvSpPr>
              <a:spLocks noEditPoints="1"/>
            </p:cNvSpPr>
            <p:nvPr/>
          </p:nvSpPr>
          <p:spPr bwMode="auto">
            <a:xfrm>
              <a:off x="3276601" y="2190750"/>
              <a:ext cx="719138" cy="2249487"/>
            </a:xfrm>
            <a:custGeom>
              <a:avLst/>
              <a:gdLst/>
              <a:ahLst/>
              <a:cxnLst>
                <a:cxn ang="0">
                  <a:pos x="251" y="190"/>
                </a:cxn>
                <a:cxn ang="0">
                  <a:pos x="270" y="402"/>
                </a:cxn>
                <a:cxn ang="0">
                  <a:pos x="269" y="482"/>
                </a:cxn>
                <a:cxn ang="0">
                  <a:pos x="265" y="515"/>
                </a:cxn>
                <a:cxn ang="0">
                  <a:pos x="299" y="661"/>
                </a:cxn>
                <a:cxn ang="0">
                  <a:pos x="224" y="700"/>
                </a:cxn>
                <a:cxn ang="0">
                  <a:pos x="231" y="519"/>
                </a:cxn>
                <a:cxn ang="0">
                  <a:pos x="231" y="481"/>
                </a:cxn>
                <a:cxn ang="0">
                  <a:pos x="224" y="161"/>
                </a:cxn>
                <a:cxn ang="0">
                  <a:pos x="179" y="29"/>
                </a:cxn>
                <a:cxn ang="0">
                  <a:pos x="182" y="91"/>
                </a:cxn>
                <a:cxn ang="0">
                  <a:pos x="163" y="120"/>
                </a:cxn>
                <a:cxn ang="0">
                  <a:pos x="218" y="159"/>
                </a:cxn>
                <a:cxn ang="0">
                  <a:pos x="224" y="489"/>
                </a:cxn>
                <a:cxn ang="0">
                  <a:pos x="215" y="490"/>
                </a:cxn>
                <a:cxn ang="0">
                  <a:pos x="217" y="521"/>
                </a:cxn>
                <a:cxn ang="0">
                  <a:pos x="224" y="700"/>
                </a:cxn>
                <a:cxn ang="0">
                  <a:pos x="210" y="700"/>
                </a:cxn>
                <a:cxn ang="0">
                  <a:pos x="203" y="819"/>
                </a:cxn>
                <a:cxn ang="0">
                  <a:pos x="210" y="898"/>
                </a:cxn>
                <a:cxn ang="0">
                  <a:pos x="161" y="903"/>
                </a:cxn>
                <a:cxn ang="0">
                  <a:pos x="150" y="845"/>
                </a:cxn>
                <a:cxn ang="0">
                  <a:pos x="152" y="754"/>
                </a:cxn>
                <a:cxn ang="0">
                  <a:pos x="129" y="554"/>
                </a:cxn>
                <a:cxn ang="0">
                  <a:pos x="105" y="597"/>
                </a:cxn>
                <a:cxn ang="0">
                  <a:pos x="80" y="798"/>
                </a:cxn>
                <a:cxn ang="0">
                  <a:pos x="85" y="832"/>
                </a:cxn>
                <a:cxn ang="0">
                  <a:pos x="70" y="893"/>
                </a:cxn>
                <a:cxn ang="0">
                  <a:pos x="25" y="938"/>
                </a:cxn>
                <a:cxn ang="0">
                  <a:pos x="31" y="861"/>
                </a:cxn>
                <a:cxn ang="0">
                  <a:pos x="28" y="815"/>
                </a:cxn>
                <a:cxn ang="0">
                  <a:pos x="24" y="645"/>
                </a:cxn>
                <a:cxn ang="0">
                  <a:pos x="25" y="469"/>
                </a:cxn>
                <a:cxn ang="0">
                  <a:pos x="16" y="440"/>
                </a:cxn>
                <a:cxn ang="0">
                  <a:pos x="6" y="361"/>
                </a:cxn>
                <a:cxn ang="0">
                  <a:pos x="18" y="208"/>
                </a:cxn>
                <a:cxn ang="0">
                  <a:pos x="101" y="142"/>
                </a:cxn>
                <a:cxn ang="0">
                  <a:pos x="104" y="96"/>
                </a:cxn>
                <a:cxn ang="0">
                  <a:pos x="92" y="65"/>
                </a:cxn>
                <a:cxn ang="0">
                  <a:pos x="97" y="29"/>
                </a:cxn>
              </a:cxnLst>
              <a:rect l="0" t="0" r="r" b="b"/>
              <a:pathLst>
                <a:path w="302" h="943">
                  <a:moveTo>
                    <a:pt x="224" y="161"/>
                  </a:moveTo>
                  <a:cubicBezTo>
                    <a:pt x="239" y="166"/>
                    <a:pt x="251" y="170"/>
                    <a:pt x="251" y="190"/>
                  </a:cubicBezTo>
                  <a:cubicBezTo>
                    <a:pt x="252" y="213"/>
                    <a:pt x="254" y="258"/>
                    <a:pt x="257" y="288"/>
                  </a:cubicBezTo>
                  <a:cubicBezTo>
                    <a:pt x="260" y="318"/>
                    <a:pt x="269" y="382"/>
                    <a:pt x="270" y="402"/>
                  </a:cubicBezTo>
                  <a:cubicBezTo>
                    <a:pt x="270" y="422"/>
                    <a:pt x="273" y="465"/>
                    <a:pt x="272" y="470"/>
                  </a:cubicBezTo>
                  <a:cubicBezTo>
                    <a:pt x="272" y="475"/>
                    <a:pt x="268" y="474"/>
                    <a:pt x="269" y="482"/>
                  </a:cubicBezTo>
                  <a:cubicBezTo>
                    <a:pt x="271" y="490"/>
                    <a:pt x="271" y="498"/>
                    <a:pt x="267" y="503"/>
                  </a:cubicBezTo>
                  <a:cubicBezTo>
                    <a:pt x="262" y="509"/>
                    <a:pt x="265" y="515"/>
                    <a:pt x="265" y="515"/>
                  </a:cubicBezTo>
                  <a:cubicBezTo>
                    <a:pt x="302" y="514"/>
                    <a:pt x="302" y="514"/>
                    <a:pt x="302" y="514"/>
                  </a:cubicBezTo>
                  <a:cubicBezTo>
                    <a:pt x="299" y="661"/>
                    <a:pt x="299" y="661"/>
                    <a:pt x="299" y="661"/>
                  </a:cubicBezTo>
                  <a:cubicBezTo>
                    <a:pt x="241" y="707"/>
                    <a:pt x="241" y="707"/>
                    <a:pt x="241" y="707"/>
                  </a:cubicBezTo>
                  <a:cubicBezTo>
                    <a:pt x="241" y="707"/>
                    <a:pt x="232" y="701"/>
                    <a:pt x="224" y="700"/>
                  </a:cubicBezTo>
                  <a:cubicBezTo>
                    <a:pt x="224" y="520"/>
                    <a:pt x="224" y="520"/>
                    <a:pt x="224" y="520"/>
                  </a:cubicBezTo>
                  <a:cubicBezTo>
                    <a:pt x="231" y="519"/>
                    <a:pt x="231" y="519"/>
                    <a:pt x="231" y="519"/>
                  </a:cubicBezTo>
                  <a:cubicBezTo>
                    <a:pt x="231" y="519"/>
                    <a:pt x="229" y="509"/>
                    <a:pt x="231" y="502"/>
                  </a:cubicBezTo>
                  <a:cubicBezTo>
                    <a:pt x="234" y="495"/>
                    <a:pt x="233" y="488"/>
                    <a:pt x="231" y="481"/>
                  </a:cubicBezTo>
                  <a:cubicBezTo>
                    <a:pt x="231" y="481"/>
                    <a:pt x="229" y="488"/>
                    <a:pt x="224" y="489"/>
                  </a:cubicBezTo>
                  <a:lnTo>
                    <a:pt x="224" y="161"/>
                  </a:lnTo>
                  <a:close/>
                  <a:moveTo>
                    <a:pt x="142" y="0"/>
                  </a:moveTo>
                  <a:cubicBezTo>
                    <a:pt x="158" y="0"/>
                    <a:pt x="177" y="12"/>
                    <a:pt x="179" y="29"/>
                  </a:cubicBezTo>
                  <a:cubicBezTo>
                    <a:pt x="182" y="46"/>
                    <a:pt x="180" y="70"/>
                    <a:pt x="180" y="70"/>
                  </a:cubicBezTo>
                  <a:cubicBezTo>
                    <a:pt x="180" y="70"/>
                    <a:pt x="186" y="82"/>
                    <a:pt x="182" y="91"/>
                  </a:cubicBezTo>
                  <a:cubicBezTo>
                    <a:pt x="177" y="100"/>
                    <a:pt x="166" y="98"/>
                    <a:pt x="166" y="98"/>
                  </a:cubicBezTo>
                  <a:cubicBezTo>
                    <a:pt x="166" y="98"/>
                    <a:pt x="163" y="112"/>
                    <a:pt x="163" y="120"/>
                  </a:cubicBezTo>
                  <a:cubicBezTo>
                    <a:pt x="163" y="128"/>
                    <a:pt x="164" y="134"/>
                    <a:pt x="170" y="139"/>
                  </a:cubicBezTo>
                  <a:cubicBezTo>
                    <a:pt x="176" y="144"/>
                    <a:pt x="200" y="154"/>
                    <a:pt x="218" y="159"/>
                  </a:cubicBezTo>
                  <a:cubicBezTo>
                    <a:pt x="220" y="160"/>
                    <a:pt x="222" y="160"/>
                    <a:pt x="224" y="161"/>
                  </a:cubicBezTo>
                  <a:cubicBezTo>
                    <a:pt x="224" y="489"/>
                    <a:pt x="224" y="489"/>
                    <a:pt x="224" y="489"/>
                  </a:cubicBezTo>
                  <a:cubicBezTo>
                    <a:pt x="224" y="489"/>
                    <a:pt x="223" y="489"/>
                    <a:pt x="223" y="489"/>
                  </a:cubicBezTo>
                  <a:cubicBezTo>
                    <a:pt x="218" y="489"/>
                    <a:pt x="215" y="490"/>
                    <a:pt x="215" y="490"/>
                  </a:cubicBezTo>
                  <a:cubicBezTo>
                    <a:pt x="215" y="490"/>
                    <a:pt x="218" y="498"/>
                    <a:pt x="218" y="506"/>
                  </a:cubicBezTo>
                  <a:cubicBezTo>
                    <a:pt x="218" y="513"/>
                    <a:pt x="217" y="521"/>
                    <a:pt x="217" y="521"/>
                  </a:cubicBezTo>
                  <a:cubicBezTo>
                    <a:pt x="224" y="520"/>
                    <a:pt x="224" y="520"/>
                    <a:pt x="224" y="520"/>
                  </a:cubicBezTo>
                  <a:cubicBezTo>
                    <a:pt x="224" y="700"/>
                    <a:pt x="224" y="700"/>
                    <a:pt x="224" y="700"/>
                  </a:cubicBezTo>
                  <a:cubicBezTo>
                    <a:pt x="224" y="700"/>
                    <a:pt x="223" y="700"/>
                    <a:pt x="222" y="700"/>
                  </a:cubicBezTo>
                  <a:cubicBezTo>
                    <a:pt x="214" y="700"/>
                    <a:pt x="210" y="700"/>
                    <a:pt x="210" y="700"/>
                  </a:cubicBezTo>
                  <a:cubicBezTo>
                    <a:pt x="210" y="700"/>
                    <a:pt x="212" y="744"/>
                    <a:pt x="212" y="761"/>
                  </a:cubicBezTo>
                  <a:cubicBezTo>
                    <a:pt x="212" y="779"/>
                    <a:pt x="211" y="806"/>
                    <a:pt x="203" y="819"/>
                  </a:cubicBezTo>
                  <a:cubicBezTo>
                    <a:pt x="195" y="832"/>
                    <a:pt x="194" y="836"/>
                    <a:pt x="194" y="847"/>
                  </a:cubicBezTo>
                  <a:cubicBezTo>
                    <a:pt x="194" y="858"/>
                    <a:pt x="211" y="888"/>
                    <a:pt x="210" y="898"/>
                  </a:cubicBezTo>
                  <a:cubicBezTo>
                    <a:pt x="209" y="908"/>
                    <a:pt x="207" y="924"/>
                    <a:pt x="190" y="924"/>
                  </a:cubicBezTo>
                  <a:cubicBezTo>
                    <a:pt x="173" y="923"/>
                    <a:pt x="161" y="917"/>
                    <a:pt x="161" y="903"/>
                  </a:cubicBezTo>
                  <a:cubicBezTo>
                    <a:pt x="161" y="889"/>
                    <a:pt x="163" y="880"/>
                    <a:pt x="157" y="875"/>
                  </a:cubicBezTo>
                  <a:cubicBezTo>
                    <a:pt x="151" y="870"/>
                    <a:pt x="160" y="858"/>
                    <a:pt x="150" y="845"/>
                  </a:cubicBezTo>
                  <a:cubicBezTo>
                    <a:pt x="141" y="832"/>
                    <a:pt x="151" y="830"/>
                    <a:pt x="149" y="818"/>
                  </a:cubicBezTo>
                  <a:cubicBezTo>
                    <a:pt x="146" y="806"/>
                    <a:pt x="151" y="769"/>
                    <a:pt x="152" y="754"/>
                  </a:cubicBezTo>
                  <a:cubicBezTo>
                    <a:pt x="153" y="739"/>
                    <a:pt x="150" y="722"/>
                    <a:pt x="143" y="659"/>
                  </a:cubicBezTo>
                  <a:cubicBezTo>
                    <a:pt x="135" y="596"/>
                    <a:pt x="131" y="568"/>
                    <a:pt x="129" y="554"/>
                  </a:cubicBezTo>
                  <a:cubicBezTo>
                    <a:pt x="127" y="541"/>
                    <a:pt x="123" y="523"/>
                    <a:pt x="123" y="523"/>
                  </a:cubicBezTo>
                  <a:cubicBezTo>
                    <a:pt x="123" y="523"/>
                    <a:pt x="113" y="582"/>
                    <a:pt x="105" y="597"/>
                  </a:cubicBezTo>
                  <a:cubicBezTo>
                    <a:pt x="97" y="612"/>
                    <a:pt x="88" y="685"/>
                    <a:pt x="86" y="706"/>
                  </a:cubicBezTo>
                  <a:cubicBezTo>
                    <a:pt x="83" y="728"/>
                    <a:pt x="85" y="791"/>
                    <a:pt x="80" y="798"/>
                  </a:cubicBezTo>
                  <a:cubicBezTo>
                    <a:pt x="75" y="804"/>
                    <a:pt x="72" y="813"/>
                    <a:pt x="72" y="813"/>
                  </a:cubicBezTo>
                  <a:cubicBezTo>
                    <a:pt x="72" y="813"/>
                    <a:pt x="85" y="821"/>
                    <a:pt x="85" y="832"/>
                  </a:cubicBezTo>
                  <a:cubicBezTo>
                    <a:pt x="85" y="842"/>
                    <a:pt x="76" y="851"/>
                    <a:pt x="76" y="865"/>
                  </a:cubicBezTo>
                  <a:cubicBezTo>
                    <a:pt x="77" y="878"/>
                    <a:pt x="75" y="890"/>
                    <a:pt x="70" y="893"/>
                  </a:cubicBezTo>
                  <a:cubicBezTo>
                    <a:pt x="64" y="896"/>
                    <a:pt x="65" y="920"/>
                    <a:pt x="58" y="928"/>
                  </a:cubicBezTo>
                  <a:cubicBezTo>
                    <a:pt x="51" y="936"/>
                    <a:pt x="39" y="943"/>
                    <a:pt x="25" y="938"/>
                  </a:cubicBezTo>
                  <a:cubicBezTo>
                    <a:pt x="11" y="934"/>
                    <a:pt x="11" y="916"/>
                    <a:pt x="18" y="898"/>
                  </a:cubicBezTo>
                  <a:cubicBezTo>
                    <a:pt x="25" y="880"/>
                    <a:pt x="33" y="868"/>
                    <a:pt x="31" y="861"/>
                  </a:cubicBezTo>
                  <a:cubicBezTo>
                    <a:pt x="28" y="854"/>
                    <a:pt x="26" y="843"/>
                    <a:pt x="33" y="836"/>
                  </a:cubicBezTo>
                  <a:cubicBezTo>
                    <a:pt x="40" y="829"/>
                    <a:pt x="32" y="821"/>
                    <a:pt x="28" y="815"/>
                  </a:cubicBezTo>
                  <a:cubicBezTo>
                    <a:pt x="23" y="809"/>
                    <a:pt x="24" y="780"/>
                    <a:pt x="24" y="765"/>
                  </a:cubicBezTo>
                  <a:cubicBezTo>
                    <a:pt x="23" y="750"/>
                    <a:pt x="25" y="673"/>
                    <a:pt x="24" y="645"/>
                  </a:cubicBezTo>
                  <a:cubicBezTo>
                    <a:pt x="23" y="617"/>
                    <a:pt x="21" y="533"/>
                    <a:pt x="25" y="510"/>
                  </a:cubicBezTo>
                  <a:cubicBezTo>
                    <a:pt x="29" y="487"/>
                    <a:pt x="25" y="469"/>
                    <a:pt x="25" y="469"/>
                  </a:cubicBezTo>
                  <a:cubicBezTo>
                    <a:pt x="25" y="469"/>
                    <a:pt x="16" y="474"/>
                    <a:pt x="16" y="465"/>
                  </a:cubicBezTo>
                  <a:cubicBezTo>
                    <a:pt x="16" y="457"/>
                    <a:pt x="20" y="455"/>
                    <a:pt x="16" y="440"/>
                  </a:cubicBezTo>
                  <a:cubicBezTo>
                    <a:pt x="12" y="425"/>
                    <a:pt x="11" y="410"/>
                    <a:pt x="6" y="399"/>
                  </a:cubicBezTo>
                  <a:cubicBezTo>
                    <a:pt x="1" y="387"/>
                    <a:pt x="0" y="367"/>
                    <a:pt x="6" y="361"/>
                  </a:cubicBezTo>
                  <a:cubicBezTo>
                    <a:pt x="12" y="355"/>
                    <a:pt x="3" y="321"/>
                    <a:pt x="9" y="296"/>
                  </a:cubicBezTo>
                  <a:cubicBezTo>
                    <a:pt x="14" y="270"/>
                    <a:pt x="17" y="230"/>
                    <a:pt x="18" y="208"/>
                  </a:cubicBezTo>
                  <a:cubicBezTo>
                    <a:pt x="18" y="186"/>
                    <a:pt x="19" y="170"/>
                    <a:pt x="48" y="163"/>
                  </a:cubicBezTo>
                  <a:cubicBezTo>
                    <a:pt x="76" y="156"/>
                    <a:pt x="97" y="148"/>
                    <a:pt x="101" y="142"/>
                  </a:cubicBezTo>
                  <a:cubicBezTo>
                    <a:pt x="105" y="136"/>
                    <a:pt x="107" y="120"/>
                    <a:pt x="106" y="113"/>
                  </a:cubicBezTo>
                  <a:cubicBezTo>
                    <a:pt x="105" y="106"/>
                    <a:pt x="104" y="100"/>
                    <a:pt x="104" y="96"/>
                  </a:cubicBezTo>
                  <a:cubicBezTo>
                    <a:pt x="104" y="92"/>
                    <a:pt x="96" y="98"/>
                    <a:pt x="94" y="90"/>
                  </a:cubicBezTo>
                  <a:cubicBezTo>
                    <a:pt x="92" y="83"/>
                    <a:pt x="91" y="66"/>
                    <a:pt x="92" y="65"/>
                  </a:cubicBezTo>
                  <a:cubicBezTo>
                    <a:pt x="94" y="63"/>
                    <a:pt x="95" y="64"/>
                    <a:pt x="97" y="64"/>
                  </a:cubicBezTo>
                  <a:cubicBezTo>
                    <a:pt x="96" y="61"/>
                    <a:pt x="95" y="46"/>
                    <a:pt x="97" y="29"/>
                  </a:cubicBezTo>
                  <a:cubicBezTo>
                    <a:pt x="98" y="14"/>
                    <a:pt x="113" y="1"/>
                    <a:pt x="142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1" name="Freeform 22"/>
            <p:cNvSpPr/>
            <p:nvPr/>
          </p:nvSpPr>
          <p:spPr bwMode="auto">
            <a:xfrm>
              <a:off x="3309938" y="3201988"/>
              <a:ext cx="76200" cy="76200"/>
            </a:xfrm>
            <a:custGeom>
              <a:avLst/>
              <a:gdLst/>
              <a:ahLst/>
              <a:cxnLst>
                <a:cxn ang="0">
                  <a:pos x="7" y="32"/>
                </a:cxn>
                <a:cxn ang="0">
                  <a:pos x="7" y="10"/>
                </a:cxn>
                <a:cxn ang="0">
                  <a:pos x="32" y="8"/>
                </a:cxn>
                <a:cxn ang="0">
                  <a:pos x="13" y="13"/>
                </a:cxn>
                <a:cxn ang="0">
                  <a:pos x="7" y="32"/>
                </a:cxn>
              </a:cxnLst>
              <a:rect l="0" t="0" r="r" b="b"/>
              <a:pathLst>
                <a:path w="32" h="32">
                  <a:moveTo>
                    <a:pt x="7" y="32"/>
                  </a:moveTo>
                  <a:cubicBezTo>
                    <a:pt x="7" y="32"/>
                    <a:pt x="0" y="20"/>
                    <a:pt x="7" y="10"/>
                  </a:cubicBezTo>
                  <a:cubicBezTo>
                    <a:pt x="15" y="0"/>
                    <a:pt x="32" y="8"/>
                    <a:pt x="32" y="8"/>
                  </a:cubicBezTo>
                  <a:cubicBezTo>
                    <a:pt x="32" y="8"/>
                    <a:pt x="20" y="8"/>
                    <a:pt x="13" y="13"/>
                  </a:cubicBezTo>
                  <a:cubicBezTo>
                    <a:pt x="7" y="18"/>
                    <a:pt x="9" y="22"/>
                    <a:pt x="7" y="3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2" name="Freeform 23"/>
            <p:cNvSpPr/>
            <p:nvPr/>
          </p:nvSpPr>
          <p:spPr bwMode="auto">
            <a:xfrm>
              <a:off x="3827463" y="3302000"/>
              <a:ext cx="90488" cy="30162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8" y="0"/>
                </a:cxn>
                <a:cxn ang="0">
                  <a:pos x="38" y="13"/>
                </a:cxn>
                <a:cxn ang="0">
                  <a:pos x="17" y="6"/>
                </a:cxn>
                <a:cxn ang="0">
                  <a:pos x="0" y="12"/>
                </a:cxn>
              </a:cxnLst>
              <a:rect l="0" t="0" r="r" b="b"/>
              <a:pathLst>
                <a:path w="38" h="13">
                  <a:moveTo>
                    <a:pt x="0" y="12"/>
                  </a:moveTo>
                  <a:cubicBezTo>
                    <a:pt x="0" y="12"/>
                    <a:pt x="0" y="0"/>
                    <a:pt x="18" y="0"/>
                  </a:cubicBezTo>
                  <a:cubicBezTo>
                    <a:pt x="35" y="0"/>
                    <a:pt x="38" y="13"/>
                    <a:pt x="38" y="13"/>
                  </a:cubicBezTo>
                  <a:cubicBezTo>
                    <a:pt x="38" y="13"/>
                    <a:pt x="29" y="6"/>
                    <a:pt x="17" y="6"/>
                  </a:cubicBezTo>
                  <a:cubicBezTo>
                    <a:pt x="6" y="7"/>
                    <a:pt x="6" y="7"/>
                    <a:pt x="0" y="1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3" name="Freeform 24"/>
            <p:cNvSpPr/>
            <p:nvPr/>
          </p:nvSpPr>
          <p:spPr bwMode="auto">
            <a:xfrm>
              <a:off x="3435351" y="2500313"/>
              <a:ext cx="241300" cy="627062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101" y="7"/>
                </a:cxn>
                <a:cxn ang="0">
                  <a:pos x="87" y="123"/>
                </a:cxn>
                <a:cxn ang="0">
                  <a:pos x="92" y="262"/>
                </a:cxn>
                <a:cxn ang="0">
                  <a:pos x="64" y="263"/>
                </a:cxn>
                <a:cxn ang="0">
                  <a:pos x="0" y="250"/>
                </a:cxn>
                <a:cxn ang="0">
                  <a:pos x="13" y="220"/>
                </a:cxn>
                <a:cxn ang="0">
                  <a:pos x="32" y="69"/>
                </a:cxn>
                <a:cxn ang="0">
                  <a:pos x="32" y="14"/>
                </a:cxn>
                <a:cxn ang="0">
                  <a:pos x="34" y="12"/>
                </a:cxn>
                <a:cxn ang="0">
                  <a:pos x="37" y="3"/>
                </a:cxn>
                <a:cxn ang="0">
                  <a:pos x="69" y="29"/>
                </a:cxn>
                <a:cxn ang="0">
                  <a:pos x="97" y="0"/>
                </a:cxn>
              </a:cxnLst>
              <a:rect l="0" t="0" r="r" b="b"/>
              <a:pathLst>
                <a:path w="101" h="263">
                  <a:moveTo>
                    <a:pt x="97" y="0"/>
                  </a:moveTo>
                  <a:cubicBezTo>
                    <a:pt x="98" y="2"/>
                    <a:pt x="99" y="4"/>
                    <a:pt x="101" y="7"/>
                  </a:cubicBezTo>
                  <a:cubicBezTo>
                    <a:pt x="98" y="26"/>
                    <a:pt x="90" y="82"/>
                    <a:pt x="87" y="123"/>
                  </a:cubicBezTo>
                  <a:cubicBezTo>
                    <a:pt x="83" y="171"/>
                    <a:pt x="92" y="262"/>
                    <a:pt x="92" y="262"/>
                  </a:cubicBezTo>
                  <a:cubicBezTo>
                    <a:pt x="92" y="262"/>
                    <a:pt x="85" y="263"/>
                    <a:pt x="64" y="263"/>
                  </a:cubicBezTo>
                  <a:cubicBezTo>
                    <a:pt x="43" y="263"/>
                    <a:pt x="0" y="250"/>
                    <a:pt x="0" y="250"/>
                  </a:cubicBezTo>
                  <a:cubicBezTo>
                    <a:pt x="0" y="250"/>
                    <a:pt x="7" y="237"/>
                    <a:pt x="13" y="220"/>
                  </a:cubicBezTo>
                  <a:cubicBezTo>
                    <a:pt x="19" y="204"/>
                    <a:pt x="29" y="131"/>
                    <a:pt x="32" y="69"/>
                  </a:cubicBezTo>
                  <a:cubicBezTo>
                    <a:pt x="34" y="38"/>
                    <a:pt x="34" y="23"/>
                    <a:pt x="32" y="14"/>
                  </a:cubicBezTo>
                  <a:cubicBezTo>
                    <a:pt x="33" y="13"/>
                    <a:pt x="34" y="12"/>
                    <a:pt x="34" y="12"/>
                  </a:cubicBezTo>
                  <a:cubicBezTo>
                    <a:pt x="35" y="10"/>
                    <a:pt x="37" y="7"/>
                    <a:pt x="37" y="3"/>
                  </a:cubicBezTo>
                  <a:cubicBezTo>
                    <a:pt x="44" y="16"/>
                    <a:pt x="60" y="29"/>
                    <a:pt x="69" y="29"/>
                  </a:cubicBezTo>
                  <a:cubicBezTo>
                    <a:pt x="79" y="29"/>
                    <a:pt x="91" y="10"/>
                    <a:pt x="97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4" name="Freeform 25"/>
            <p:cNvSpPr/>
            <p:nvPr/>
          </p:nvSpPr>
          <p:spPr bwMode="auto">
            <a:xfrm>
              <a:off x="3548063" y="2576513"/>
              <a:ext cx="96838" cy="617537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0" y="0"/>
                </a:cxn>
                <a:cxn ang="0">
                  <a:pos x="41" y="11"/>
                </a:cxn>
                <a:cxn ang="0">
                  <a:pos x="27" y="18"/>
                </a:cxn>
                <a:cxn ang="0">
                  <a:pos x="33" y="107"/>
                </a:cxn>
                <a:cxn ang="0">
                  <a:pos x="32" y="238"/>
                </a:cxn>
                <a:cxn ang="0">
                  <a:pos x="15" y="239"/>
                </a:cxn>
                <a:cxn ang="0">
                  <a:pos x="14" y="89"/>
                </a:cxn>
                <a:cxn ang="0">
                  <a:pos x="15" y="18"/>
                </a:cxn>
                <a:cxn ang="0">
                  <a:pos x="0" y="11"/>
                </a:cxn>
              </a:cxnLst>
              <a:rect l="0" t="0" r="r" b="b"/>
              <a:pathLst>
                <a:path w="41" h="259">
                  <a:moveTo>
                    <a:pt x="0" y="11"/>
                  </a:moveTo>
                  <a:cubicBezTo>
                    <a:pt x="0" y="11"/>
                    <a:pt x="7" y="0"/>
                    <a:pt x="20" y="0"/>
                  </a:cubicBezTo>
                  <a:cubicBezTo>
                    <a:pt x="33" y="0"/>
                    <a:pt x="41" y="11"/>
                    <a:pt x="41" y="11"/>
                  </a:cubicBezTo>
                  <a:cubicBezTo>
                    <a:pt x="41" y="11"/>
                    <a:pt x="27" y="8"/>
                    <a:pt x="27" y="18"/>
                  </a:cubicBezTo>
                  <a:cubicBezTo>
                    <a:pt x="28" y="27"/>
                    <a:pt x="33" y="76"/>
                    <a:pt x="33" y="107"/>
                  </a:cubicBezTo>
                  <a:cubicBezTo>
                    <a:pt x="33" y="139"/>
                    <a:pt x="35" y="222"/>
                    <a:pt x="32" y="238"/>
                  </a:cubicBezTo>
                  <a:cubicBezTo>
                    <a:pt x="28" y="253"/>
                    <a:pt x="17" y="259"/>
                    <a:pt x="15" y="239"/>
                  </a:cubicBezTo>
                  <a:cubicBezTo>
                    <a:pt x="12" y="219"/>
                    <a:pt x="13" y="110"/>
                    <a:pt x="14" y="89"/>
                  </a:cubicBezTo>
                  <a:cubicBezTo>
                    <a:pt x="14" y="68"/>
                    <a:pt x="18" y="24"/>
                    <a:pt x="15" y="18"/>
                  </a:cubicBezTo>
                  <a:cubicBezTo>
                    <a:pt x="13" y="12"/>
                    <a:pt x="7" y="8"/>
                    <a:pt x="0" y="1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  <p:sp>
        <p:nvSpPr>
          <p:cNvPr id="37" name="文本框 36"/>
          <p:cNvSpPr txBox="1"/>
          <p:nvPr>
            <p:custDataLst>
              <p:tags r:id="rId2"/>
            </p:custDataLst>
          </p:nvPr>
        </p:nvSpPr>
        <p:spPr>
          <a:xfrm>
            <a:off x="108585" y="3375025"/>
            <a:ext cx="2408555" cy="184975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algn="ctr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Зовнішньоекономічні відносини держави, зокрема України, є надзвичайно важливим економічним сектором діяльності, що сприяє досягненню нею головних, стратегічних цілей.</a:t>
            </a:r>
          </a:p>
        </p:txBody>
      </p:sp>
      <p:sp>
        <p:nvSpPr>
          <p:cNvPr id="40" name="文本框 39"/>
          <p:cNvSpPr txBox="1"/>
          <p:nvPr>
            <p:custDataLst>
              <p:tags r:id="rId3"/>
            </p:custDataLst>
          </p:nvPr>
        </p:nvSpPr>
        <p:spPr>
          <a:xfrm>
            <a:off x="2617470" y="3382010"/>
            <a:ext cx="2040255" cy="15608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 Імпортний митний тариф (ввізне мито) – головний інструмент зовнішньоекономічної діяльності у сфері імпортних надходжень.</a:t>
            </a:r>
          </a:p>
        </p:txBody>
      </p:sp>
      <p:sp>
        <p:nvSpPr>
          <p:cNvPr id="43" name="文本框 42"/>
          <p:cNvSpPr txBox="1"/>
          <p:nvPr>
            <p:custDataLst>
              <p:tags r:id="rId4"/>
            </p:custDataLst>
          </p:nvPr>
        </p:nvSpPr>
        <p:spPr>
          <a:xfrm>
            <a:off x="4850765" y="3239770"/>
            <a:ext cx="2219325" cy="9632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Основні види ввізного та вивізного мита – адвалерне, специфічне та комбіноване.</a:t>
            </a:r>
          </a:p>
        </p:txBody>
      </p:sp>
      <p:sp>
        <p:nvSpPr>
          <p:cNvPr id="46" name="文本框 45"/>
          <p:cNvSpPr txBox="1"/>
          <p:nvPr>
            <p:custDataLst>
              <p:tags r:id="rId5"/>
            </p:custDataLst>
          </p:nvPr>
        </p:nvSpPr>
        <p:spPr>
          <a:xfrm>
            <a:off x="7176770" y="3382010"/>
            <a:ext cx="2052320" cy="22167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 Ввізне мито впливає на життєвий рівень у державі, особливо на споживачів імпортної продукції, а також на державний бюджет. Виробників, та на світову економіку в цілому.</a:t>
            </a:r>
          </a:p>
        </p:txBody>
      </p:sp>
      <p:sp>
        <p:nvSpPr>
          <p:cNvPr id="49" name="文本框 48"/>
          <p:cNvSpPr txBox="1"/>
          <p:nvPr>
            <p:custDataLst>
              <p:tags r:id="rId6"/>
            </p:custDataLst>
          </p:nvPr>
        </p:nvSpPr>
        <p:spPr>
          <a:xfrm>
            <a:off x="9335770" y="3382010"/>
            <a:ext cx="2778760" cy="29578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Загалом застосування ввізного мита знижується життєвий рівень споживачів і за їх рахунок частину збитків перерозподіляє на користь вітчизняних виробників аналогічної до імпортованої продукції. Решту збитків споживачів отримує бюджет держави і певна частина економічних втрат споживачів вистачається для суспільства безповоротно.</a:t>
            </a:r>
          </a:p>
        </p:txBody>
      </p:sp>
      <p:sp>
        <p:nvSpPr>
          <p:cNvPr id="50" name="Текстовое поле 49"/>
          <p:cNvSpPr txBox="1"/>
          <p:nvPr/>
        </p:nvSpPr>
        <p:spPr>
          <a:xfrm>
            <a:off x="4850765" y="4307205"/>
            <a:ext cx="2219325" cy="21075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Overflow="overflow" horzOverflow="overflow" vert="horz" wrap="square" lIns="90000" tIns="46800" rIns="90000" bIns="468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Вступ будь-якої держави до митного союзу змінює механізм застосування нею ввізного і вивізного мита і впливає на величину митних надходжень до державної казки.</a:t>
            </a:r>
          </a:p>
        </p:txBody>
      </p:sp>
      <p:sp>
        <p:nvSpPr>
          <p:cNvPr id="51" name="Текстовое поле 50"/>
          <p:cNvSpPr txBox="1"/>
          <p:nvPr/>
        </p:nvSpPr>
        <p:spPr>
          <a:xfrm>
            <a:off x="137795" y="5337175"/>
            <a:ext cx="2374900" cy="12122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lIns="90000" tIns="46800" rIns="90000" bIns="468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Застосування ввізного мита веде до зниження ціни на внутрішньому ринку для споживачів виробників даного товару.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占位符 2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2" b="32472"/>
          <a:stretch>
            <a:fillRect/>
          </a:stretch>
        </p:blipFill>
        <p:spPr>
          <a:xfrm>
            <a:off x="0" y="3431540"/>
            <a:ext cx="12192000" cy="2414270"/>
          </a:xfrm>
        </p:spPr>
      </p:pic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448583" y="6063596"/>
            <a:ext cx="283070" cy="296877"/>
            <a:chOff x="1772" y="251"/>
            <a:chExt cx="205" cy="215"/>
          </a:xfrm>
          <a:solidFill>
            <a:schemeClr val="bg1"/>
          </a:solidFill>
        </p:grpSpPr>
        <p:sp>
          <p:nvSpPr>
            <p:cNvPr id="4" name="Freeform 6"/>
            <p:cNvSpPr/>
            <p:nvPr/>
          </p:nvSpPr>
          <p:spPr bwMode="auto">
            <a:xfrm>
              <a:off x="1772" y="403"/>
              <a:ext cx="49" cy="63"/>
            </a:xfrm>
            <a:custGeom>
              <a:avLst/>
              <a:gdLst>
                <a:gd name="T0" fmla="*/ 146 w 733"/>
                <a:gd name="T1" fmla="*/ 0 h 954"/>
                <a:gd name="T2" fmla="*/ 586 w 733"/>
                <a:gd name="T3" fmla="*/ 0 h 954"/>
                <a:gd name="T4" fmla="*/ 617 w 733"/>
                <a:gd name="T5" fmla="*/ 3 h 954"/>
                <a:gd name="T6" fmla="*/ 644 w 733"/>
                <a:gd name="T7" fmla="*/ 12 h 954"/>
                <a:gd name="T8" fmla="*/ 669 w 733"/>
                <a:gd name="T9" fmla="*/ 25 h 954"/>
                <a:gd name="T10" fmla="*/ 691 w 733"/>
                <a:gd name="T11" fmla="*/ 44 h 954"/>
                <a:gd name="T12" fmla="*/ 708 w 733"/>
                <a:gd name="T13" fmla="*/ 65 h 954"/>
                <a:gd name="T14" fmla="*/ 722 w 733"/>
                <a:gd name="T15" fmla="*/ 90 h 954"/>
                <a:gd name="T16" fmla="*/ 730 w 733"/>
                <a:gd name="T17" fmla="*/ 118 h 954"/>
                <a:gd name="T18" fmla="*/ 733 w 733"/>
                <a:gd name="T19" fmla="*/ 147 h 954"/>
                <a:gd name="T20" fmla="*/ 733 w 733"/>
                <a:gd name="T21" fmla="*/ 807 h 954"/>
                <a:gd name="T22" fmla="*/ 730 w 733"/>
                <a:gd name="T23" fmla="*/ 836 h 954"/>
                <a:gd name="T24" fmla="*/ 722 w 733"/>
                <a:gd name="T25" fmla="*/ 864 h 954"/>
                <a:gd name="T26" fmla="*/ 708 w 733"/>
                <a:gd name="T27" fmla="*/ 889 h 954"/>
                <a:gd name="T28" fmla="*/ 691 w 733"/>
                <a:gd name="T29" fmla="*/ 910 h 954"/>
                <a:gd name="T30" fmla="*/ 669 w 733"/>
                <a:gd name="T31" fmla="*/ 929 h 954"/>
                <a:gd name="T32" fmla="*/ 644 w 733"/>
                <a:gd name="T33" fmla="*/ 942 h 954"/>
                <a:gd name="T34" fmla="*/ 617 w 733"/>
                <a:gd name="T35" fmla="*/ 951 h 954"/>
                <a:gd name="T36" fmla="*/ 586 w 733"/>
                <a:gd name="T37" fmla="*/ 954 h 954"/>
                <a:gd name="T38" fmla="*/ 146 w 733"/>
                <a:gd name="T39" fmla="*/ 954 h 954"/>
                <a:gd name="T40" fmla="*/ 117 w 733"/>
                <a:gd name="T41" fmla="*/ 951 h 954"/>
                <a:gd name="T42" fmla="*/ 89 w 733"/>
                <a:gd name="T43" fmla="*/ 942 h 954"/>
                <a:gd name="T44" fmla="*/ 65 w 733"/>
                <a:gd name="T45" fmla="*/ 929 h 954"/>
                <a:gd name="T46" fmla="*/ 43 w 733"/>
                <a:gd name="T47" fmla="*/ 910 h 954"/>
                <a:gd name="T48" fmla="*/ 25 w 733"/>
                <a:gd name="T49" fmla="*/ 889 h 954"/>
                <a:gd name="T50" fmla="*/ 11 w 733"/>
                <a:gd name="T51" fmla="*/ 864 h 954"/>
                <a:gd name="T52" fmla="*/ 3 w 733"/>
                <a:gd name="T53" fmla="*/ 836 h 954"/>
                <a:gd name="T54" fmla="*/ 0 w 733"/>
                <a:gd name="T55" fmla="*/ 807 h 954"/>
                <a:gd name="T56" fmla="*/ 0 w 733"/>
                <a:gd name="T57" fmla="*/ 147 h 954"/>
                <a:gd name="T58" fmla="*/ 3 w 733"/>
                <a:gd name="T59" fmla="*/ 118 h 954"/>
                <a:gd name="T60" fmla="*/ 11 w 733"/>
                <a:gd name="T61" fmla="*/ 90 h 954"/>
                <a:gd name="T62" fmla="*/ 25 w 733"/>
                <a:gd name="T63" fmla="*/ 65 h 954"/>
                <a:gd name="T64" fmla="*/ 43 w 733"/>
                <a:gd name="T65" fmla="*/ 44 h 954"/>
                <a:gd name="T66" fmla="*/ 65 w 733"/>
                <a:gd name="T67" fmla="*/ 25 h 954"/>
                <a:gd name="T68" fmla="*/ 89 w 733"/>
                <a:gd name="T69" fmla="*/ 12 h 954"/>
                <a:gd name="T70" fmla="*/ 117 w 733"/>
                <a:gd name="T71" fmla="*/ 3 h 954"/>
                <a:gd name="T72" fmla="*/ 146 w 733"/>
                <a:gd name="T73" fmla="*/ 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3" h="954">
                  <a:moveTo>
                    <a:pt x="146" y="0"/>
                  </a:moveTo>
                  <a:lnTo>
                    <a:pt x="586" y="0"/>
                  </a:lnTo>
                  <a:lnTo>
                    <a:pt x="617" y="3"/>
                  </a:lnTo>
                  <a:lnTo>
                    <a:pt x="644" y="12"/>
                  </a:lnTo>
                  <a:lnTo>
                    <a:pt x="669" y="25"/>
                  </a:lnTo>
                  <a:lnTo>
                    <a:pt x="691" y="44"/>
                  </a:lnTo>
                  <a:lnTo>
                    <a:pt x="708" y="65"/>
                  </a:lnTo>
                  <a:lnTo>
                    <a:pt x="722" y="90"/>
                  </a:lnTo>
                  <a:lnTo>
                    <a:pt x="730" y="118"/>
                  </a:lnTo>
                  <a:lnTo>
                    <a:pt x="733" y="147"/>
                  </a:lnTo>
                  <a:lnTo>
                    <a:pt x="733" y="807"/>
                  </a:lnTo>
                  <a:lnTo>
                    <a:pt x="730" y="836"/>
                  </a:lnTo>
                  <a:lnTo>
                    <a:pt x="722" y="864"/>
                  </a:lnTo>
                  <a:lnTo>
                    <a:pt x="708" y="889"/>
                  </a:lnTo>
                  <a:lnTo>
                    <a:pt x="691" y="910"/>
                  </a:lnTo>
                  <a:lnTo>
                    <a:pt x="669" y="929"/>
                  </a:lnTo>
                  <a:lnTo>
                    <a:pt x="644" y="942"/>
                  </a:lnTo>
                  <a:lnTo>
                    <a:pt x="617" y="951"/>
                  </a:lnTo>
                  <a:lnTo>
                    <a:pt x="586" y="954"/>
                  </a:lnTo>
                  <a:lnTo>
                    <a:pt x="146" y="954"/>
                  </a:lnTo>
                  <a:lnTo>
                    <a:pt x="117" y="951"/>
                  </a:lnTo>
                  <a:lnTo>
                    <a:pt x="89" y="942"/>
                  </a:lnTo>
                  <a:lnTo>
                    <a:pt x="65" y="929"/>
                  </a:lnTo>
                  <a:lnTo>
                    <a:pt x="43" y="910"/>
                  </a:lnTo>
                  <a:lnTo>
                    <a:pt x="25" y="889"/>
                  </a:lnTo>
                  <a:lnTo>
                    <a:pt x="11" y="864"/>
                  </a:lnTo>
                  <a:lnTo>
                    <a:pt x="3" y="836"/>
                  </a:lnTo>
                  <a:lnTo>
                    <a:pt x="0" y="807"/>
                  </a:lnTo>
                  <a:lnTo>
                    <a:pt x="0" y="147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5"/>
                  </a:lnTo>
                  <a:lnTo>
                    <a:pt x="43" y="44"/>
                  </a:lnTo>
                  <a:lnTo>
                    <a:pt x="65" y="25"/>
                  </a:lnTo>
                  <a:lnTo>
                    <a:pt x="89" y="12"/>
                  </a:lnTo>
                  <a:lnTo>
                    <a:pt x="117" y="3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1848" y="369"/>
              <a:ext cx="49" cy="97"/>
            </a:xfrm>
            <a:custGeom>
              <a:avLst/>
              <a:gdLst>
                <a:gd name="T0" fmla="*/ 147 w 734"/>
                <a:gd name="T1" fmla="*/ 0 h 1467"/>
                <a:gd name="T2" fmla="*/ 588 w 734"/>
                <a:gd name="T3" fmla="*/ 0 h 1467"/>
                <a:gd name="T4" fmla="*/ 617 w 734"/>
                <a:gd name="T5" fmla="*/ 3 h 1467"/>
                <a:gd name="T6" fmla="*/ 644 w 734"/>
                <a:gd name="T7" fmla="*/ 12 h 1467"/>
                <a:gd name="T8" fmla="*/ 670 w 734"/>
                <a:gd name="T9" fmla="*/ 25 h 1467"/>
                <a:gd name="T10" fmla="*/ 691 w 734"/>
                <a:gd name="T11" fmla="*/ 44 h 1467"/>
                <a:gd name="T12" fmla="*/ 709 w 734"/>
                <a:gd name="T13" fmla="*/ 65 h 1467"/>
                <a:gd name="T14" fmla="*/ 722 w 734"/>
                <a:gd name="T15" fmla="*/ 90 h 1467"/>
                <a:gd name="T16" fmla="*/ 731 w 734"/>
                <a:gd name="T17" fmla="*/ 118 h 1467"/>
                <a:gd name="T18" fmla="*/ 734 w 734"/>
                <a:gd name="T19" fmla="*/ 147 h 1467"/>
                <a:gd name="T20" fmla="*/ 734 w 734"/>
                <a:gd name="T21" fmla="*/ 1320 h 1467"/>
                <a:gd name="T22" fmla="*/ 731 w 734"/>
                <a:gd name="T23" fmla="*/ 1349 h 1467"/>
                <a:gd name="T24" fmla="*/ 722 w 734"/>
                <a:gd name="T25" fmla="*/ 1377 h 1467"/>
                <a:gd name="T26" fmla="*/ 709 w 734"/>
                <a:gd name="T27" fmla="*/ 1402 h 1467"/>
                <a:gd name="T28" fmla="*/ 691 w 734"/>
                <a:gd name="T29" fmla="*/ 1423 h 1467"/>
                <a:gd name="T30" fmla="*/ 670 w 734"/>
                <a:gd name="T31" fmla="*/ 1442 h 1467"/>
                <a:gd name="T32" fmla="*/ 644 w 734"/>
                <a:gd name="T33" fmla="*/ 1455 h 1467"/>
                <a:gd name="T34" fmla="*/ 617 w 734"/>
                <a:gd name="T35" fmla="*/ 1464 h 1467"/>
                <a:gd name="T36" fmla="*/ 588 w 734"/>
                <a:gd name="T37" fmla="*/ 1467 h 1467"/>
                <a:gd name="T38" fmla="*/ 147 w 734"/>
                <a:gd name="T39" fmla="*/ 1467 h 1467"/>
                <a:gd name="T40" fmla="*/ 118 w 734"/>
                <a:gd name="T41" fmla="*/ 1464 h 1467"/>
                <a:gd name="T42" fmla="*/ 90 w 734"/>
                <a:gd name="T43" fmla="*/ 1455 h 1467"/>
                <a:gd name="T44" fmla="*/ 65 w 734"/>
                <a:gd name="T45" fmla="*/ 1442 h 1467"/>
                <a:gd name="T46" fmla="*/ 44 w 734"/>
                <a:gd name="T47" fmla="*/ 1423 h 1467"/>
                <a:gd name="T48" fmla="*/ 26 w 734"/>
                <a:gd name="T49" fmla="*/ 1402 h 1467"/>
                <a:gd name="T50" fmla="*/ 12 w 734"/>
                <a:gd name="T51" fmla="*/ 1377 h 1467"/>
                <a:gd name="T52" fmla="*/ 3 w 734"/>
                <a:gd name="T53" fmla="*/ 1349 h 1467"/>
                <a:gd name="T54" fmla="*/ 0 w 734"/>
                <a:gd name="T55" fmla="*/ 1320 h 1467"/>
                <a:gd name="T56" fmla="*/ 0 w 734"/>
                <a:gd name="T57" fmla="*/ 147 h 1467"/>
                <a:gd name="T58" fmla="*/ 3 w 734"/>
                <a:gd name="T59" fmla="*/ 118 h 1467"/>
                <a:gd name="T60" fmla="*/ 12 w 734"/>
                <a:gd name="T61" fmla="*/ 90 h 1467"/>
                <a:gd name="T62" fmla="*/ 26 w 734"/>
                <a:gd name="T63" fmla="*/ 65 h 1467"/>
                <a:gd name="T64" fmla="*/ 44 w 734"/>
                <a:gd name="T65" fmla="*/ 44 h 1467"/>
                <a:gd name="T66" fmla="*/ 65 w 734"/>
                <a:gd name="T67" fmla="*/ 25 h 1467"/>
                <a:gd name="T68" fmla="*/ 90 w 734"/>
                <a:gd name="T69" fmla="*/ 12 h 1467"/>
                <a:gd name="T70" fmla="*/ 118 w 734"/>
                <a:gd name="T71" fmla="*/ 3 h 1467"/>
                <a:gd name="T72" fmla="*/ 147 w 734"/>
                <a:gd name="T73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4" h="1467">
                  <a:moveTo>
                    <a:pt x="147" y="0"/>
                  </a:moveTo>
                  <a:lnTo>
                    <a:pt x="588" y="0"/>
                  </a:lnTo>
                  <a:lnTo>
                    <a:pt x="617" y="3"/>
                  </a:lnTo>
                  <a:lnTo>
                    <a:pt x="644" y="12"/>
                  </a:lnTo>
                  <a:lnTo>
                    <a:pt x="670" y="25"/>
                  </a:lnTo>
                  <a:lnTo>
                    <a:pt x="691" y="44"/>
                  </a:lnTo>
                  <a:lnTo>
                    <a:pt x="709" y="65"/>
                  </a:lnTo>
                  <a:lnTo>
                    <a:pt x="722" y="90"/>
                  </a:lnTo>
                  <a:lnTo>
                    <a:pt x="731" y="118"/>
                  </a:lnTo>
                  <a:lnTo>
                    <a:pt x="734" y="147"/>
                  </a:lnTo>
                  <a:lnTo>
                    <a:pt x="734" y="1320"/>
                  </a:lnTo>
                  <a:lnTo>
                    <a:pt x="731" y="1349"/>
                  </a:lnTo>
                  <a:lnTo>
                    <a:pt x="722" y="1377"/>
                  </a:lnTo>
                  <a:lnTo>
                    <a:pt x="709" y="1402"/>
                  </a:lnTo>
                  <a:lnTo>
                    <a:pt x="691" y="1423"/>
                  </a:lnTo>
                  <a:lnTo>
                    <a:pt x="670" y="1442"/>
                  </a:lnTo>
                  <a:lnTo>
                    <a:pt x="644" y="1455"/>
                  </a:lnTo>
                  <a:lnTo>
                    <a:pt x="617" y="1464"/>
                  </a:lnTo>
                  <a:lnTo>
                    <a:pt x="588" y="1467"/>
                  </a:lnTo>
                  <a:lnTo>
                    <a:pt x="147" y="1467"/>
                  </a:lnTo>
                  <a:lnTo>
                    <a:pt x="118" y="1464"/>
                  </a:lnTo>
                  <a:lnTo>
                    <a:pt x="90" y="1455"/>
                  </a:lnTo>
                  <a:lnTo>
                    <a:pt x="65" y="1442"/>
                  </a:lnTo>
                  <a:lnTo>
                    <a:pt x="44" y="1423"/>
                  </a:lnTo>
                  <a:lnTo>
                    <a:pt x="26" y="1402"/>
                  </a:lnTo>
                  <a:lnTo>
                    <a:pt x="12" y="1377"/>
                  </a:lnTo>
                  <a:lnTo>
                    <a:pt x="3" y="1349"/>
                  </a:lnTo>
                  <a:lnTo>
                    <a:pt x="0" y="1320"/>
                  </a:lnTo>
                  <a:lnTo>
                    <a:pt x="0" y="147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5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0" y="12"/>
                  </a:lnTo>
                  <a:lnTo>
                    <a:pt x="118" y="3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924" y="329"/>
              <a:ext cx="49" cy="137"/>
            </a:xfrm>
            <a:custGeom>
              <a:avLst/>
              <a:gdLst>
                <a:gd name="T0" fmla="*/ 146 w 734"/>
                <a:gd name="T1" fmla="*/ 0 h 2053"/>
                <a:gd name="T2" fmla="*/ 587 w 734"/>
                <a:gd name="T3" fmla="*/ 0 h 2053"/>
                <a:gd name="T4" fmla="*/ 616 w 734"/>
                <a:gd name="T5" fmla="*/ 3 h 2053"/>
                <a:gd name="T6" fmla="*/ 644 w 734"/>
                <a:gd name="T7" fmla="*/ 11 h 2053"/>
                <a:gd name="T8" fmla="*/ 669 w 734"/>
                <a:gd name="T9" fmla="*/ 25 h 2053"/>
                <a:gd name="T10" fmla="*/ 690 w 734"/>
                <a:gd name="T11" fmla="*/ 43 h 2053"/>
                <a:gd name="T12" fmla="*/ 708 w 734"/>
                <a:gd name="T13" fmla="*/ 65 h 2053"/>
                <a:gd name="T14" fmla="*/ 722 w 734"/>
                <a:gd name="T15" fmla="*/ 89 h 2053"/>
                <a:gd name="T16" fmla="*/ 731 w 734"/>
                <a:gd name="T17" fmla="*/ 117 h 2053"/>
                <a:gd name="T18" fmla="*/ 734 w 734"/>
                <a:gd name="T19" fmla="*/ 146 h 2053"/>
                <a:gd name="T20" fmla="*/ 734 w 734"/>
                <a:gd name="T21" fmla="*/ 1906 h 2053"/>
                <a:gd name="T22" fmla="*/ 731 w 734"/>
                <a:gd name="T23" fmla="*/ 1935 h 2053"/>
                <a:gd name="T24" fmla="*/ 722 w 734"/>
                <a:gd name="T25" fmla="*/ 1963 h 2053"/>
                <a:gd name="T26" fmla="*/ 708 w 734"/>
                <a:gd name="T27" fmla="*/ 1988 h 2053"/>
                <a:gd name="T28" fmla="*/ 690 w 734"/>
                <a:gd name="T29" fmla="*/ 2009 h 2053"/>
                <a:gd name="T30" fmla="*/ 669 w 734"/>
                <a:gd name="T31" fmla="*/ 2028 h 2053"/>
                <a:gd name="T32" fmla="*/ 644 w 734"/>
                <a:gd name="T33" fmla="*/ 2041 h 2053"/>
                <a:gd name="T34" fmla="*/ 616 w 734"/>
                <a:gd name="T35" fmla="*/ 2050 h 2053"/>
                <a:gd name="T36" fmla="*/ 587 w 734"/>
                <a:gd name="T37" fmla="*/ 2053 h 2053"/>
                <a:gd name="T38" fmla="*/ 146 w 734"/>
                <a:gd name="T39" fmla="*/ 2053 h 2053"/>
                <a:gd name="T40" fmla="*/ 117 w 734"/>
                <a:gd name="T41" fmla="*/ 2050 h 2053"/>
                <a:gd name="T42" fmla="*/ 90 w 734"/>
                <a:gd name="T43" fmla="*/ 2041 h 2053"/>
                <a:gd name="T44" fmla="*/ 64 w 734"/>
                <a:gd name="T45" fmla="*/ 2028 h 2053"/>
                <a:gd name="T46" fmla="*/ 43 w 734"/>
                <a:gd name="T47" fmla="*/ 2009 h 2053"/>
                <a:gd name="T48" fmla="*/ 25 w 734"/>
                <a:gd name="T49" fmla="*/ 1988 h 2053"/>
                <a:gd name="T50" fmla="*/ 12 w 734"/>
                <a:gd name="T51" fmla="*/ 1963 h 2053"/>
                <a:gd name="T52" fmla="*/ 3 w 734"/>
                <a:gd name="T53" fmla="*/ 1935 h 2053"/>
                <a:gd name="T54" fmla="*/ 0 w 734"/>
                <a:gd name="T55" fmla="*/ 1906 h 2053"/>
                <a:gd name="T56" fmla="*/ 0 w 734"/>
                <a:gd name="T57" fmla="*/ 146 h 2053"/>
                <a:gd name="T58" fmla="*/ 3 w 734"/>
                <a:gd name="T59" fmla="*/ 117 h 2053"/>
                <a:gd name="T60" fmla="*/ 12 w 734"/>
                <a:gd name="T61" fmla="*/ 89 h 2053"/>
                <a:gd name="T62" fmla="*/ 25 w 734"/>
                <a:gd name="T63" fmla="*/ 65 h 2053"/>
                <a:gd name="T64" fmla="*/ 43 w 734"/>
                <a:gd name="T65" fmla="*/ 43 h 2053"/>
                <a:gd name="T66" fmla="*/ 64 w 734"/>
                <a:gd name="T67" fmla="*/ 25 h 2053"/>
                <a:gd name="T68" fmla="*/ 90 w 734"/>
                <a:gd name="T69" fmla="*/ 11 h 2053"/>
                <a:gd name="T70" fmla="*/ 117 w 734"/>
                <a:gd name="T71" fmla="*/ 3 h 2053"/>
                <a:gd name="T72" fmla="*/ 146 w 734"/>
                <a:gd name="T73" fmla="*/ 0 h 2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4" h="2053">
                  <a:moveTo>
                    <a:pt x="146" y="0"/>
                  </a:moveTo>
                  <a:lnTo>
                    <a:pt x="587" y="0"/>
                  </a:lnTo>
                  <a:lnTo>
                    <a:pt x="616" y="3"/>
                  </a:lnTo>
                  <a:lnTo>
                    <a:pt x="644" y="11"/>
                  </a:lnTo>
                  <a:lnTo>
                    <a:pt x="669" y="25"/>
                  </a:lnTo>
                  <a:lnTo>
                    <a:pt x="690" y="43"/>
                  </a:lnTo>
                  <a:lnTo>
                    <a:pt x="708" y="65"/>
                  </a:lnTo>
                  <a:lnTo>
                    <a:pt x="722" y="89"/>
                  </a:lnTo>
                  <a:lnTo>
                    <a:pt x="731" y="117"/>
                  </a:lnTo>
                  <a:lnTo>
                    <a:pt x="734" y="146"/>
                  </a:lnTo>
                  <a:lnTo>
                    <a:pt x="734" y="1906"/>
                  </a:lnTo>
                  <a:lnTo>
                    <a:pt x="731" y="1935"/>
                  </a:lnTo>
                  <a:lnTo>
                    <a:pt x="722" y="1963"/>
                  </a:lnTo>
                  <a:lnTo>
                    <a:pt x="708" y="1988"/>
                  </a:lnTo>
                  <a:lnTo>
                    <a:pt x="690" y="2009"/>
                  </a:lnTo>
                  <a:lnTo>
                    <a:pt x="669" y="2028"/>
                  </a:lnTo>
                  <a:lnTo>
                    <a:pt x="644" y="2041"/>
                  </a:lnTo>
                  <a:lnTo>
                    <a:pt x="616" y="2050"/>
                  </a:lnTo>
                  <a:lnTo>
                    <a:pt x="587" y="2053"/>
                  </a:lnTo>
                  <a:lnTo>
                    <a:pt x="146" y="2053"/>
                  </a:lnTo>
                  <a:lnTo>
                    <a:pt x="117" y="2050"/>
                  </a:lnTo>
                  <a:lnTo>
                    <a:pt x="90" y="2041"/>
                  </a:lnTo>
                  <a:lnTo>
                    <a:pt x="64" y="2028"/>
                  </a:lnTo>
                  <a:lnTo>
                    <a:pt x="43" y="2009"/>
                  </a:lnTo>
                  <a:lnTo>
                    <a:pt x="25" y="1988"/>
                  </a:lnTo>
                  <a:lnTo>
                    <a:pt x="12" y="1963"/>
                  </a:lnTo>
                  <a:lnTo>
                    <a:pt x="3" y="1935"/>
                  </a:lnTo>
                  <a:lnTo>
                    <a:pt x="0" y="1906"/>
                  </a:lnTo>
                  <a:lnTo>
                    <a:pt x="0" y="146"/>
                  </a:lnTo>
                  <a:lnTo>
                    <a:pt x="3" y="117"/>
                  </a:lnTo>
                  <a:lnTo>
                    <a:pt x="12" y="89"/>
                  </a:lnTo>
                  <a:lnTo>
                    <a:pt x="25" y="65"/>
                  </a:lnTo>
                  <a:lnTo>
                    <a:pt x="43" y="43"/>
                  </a:lnTo>
                  <a:lnTo>
                    <a:pt x="64" y="25"/>
                  </a:lnTo>
                  <a:lnTo>
                    <a:pt x="90" y="11"/>
                  </a:lnTo>
                  <a:lnTo>
                    <a:pt x="117" y="3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1941" y="251"/>
              <a:ext cx="14" cy="14"/>
            </a:xfrm>
            <a:custGeom>
              <a:avLst/>
              <a:gdLst>
                <a:gd name="T0" fmla="*/ 105 w 209"/>
                <a:gd name="T1" fmla="*/ 0 h 209"/>
                <a:gd name="T2" fmla="*/ 105 w 209"/>
                <a:gd name="T3" fmla="*/ 0 h 209"/>
                <a:gd name="T4" fmla="*/ 129 w 209"/>
                <a:gd name="T5" fmla="*/ 4 h 209"/>
                <a:gd name="T6" fmla="*/ 150 w 209"/>
                <a:gd name="T7" fmla="*/ 11 h 209"/>
                <a:gd name="T8" fmla="*/ 171 w 209"/>
                <a:gd name="T9" fmla="*/ 23 h 209"/>
                <a:gd name="T10" fmla="*/ 187 w 209"/>
                <a:gd name="T11" fmla="*/ 39 h 209"/>
                <a:gd name="T12" fmla="*/ 199 w 209"/>
                <a:gd name="T13" fmla="*/ 59 h 209"/>
                <a:gd name="T14" fmla="*/ 207 w 209"/>
                <a:gd name="T15" fmla="*/ 81 h 209"/>
                <a:gd name="T16" fmla="*/ 209 w 209"/>
                <a:gd name="T17" fmla="*/ 105 h 209"/>
                <a:gd name="T18" fmla="*/ 207 w 209"/>
                <a:gd name="T19" fmla="*/ 129 h 209"/>
                <a:gd name="T20" fmla="*/ 199 w 209"/>
                <a:gd name="T21" fmla="*/ 150 h 209"/>
                <a:gd name="T22" fmla="*/ 187 w 209"/>
                <a:gd name="T23" fmla="*/ 170 h 209"/>
                <a:gd name="T24" fmla="*/ 171 w 209"/>
                <a:gd name="T25" fmla="*/ 186 h 209"/>
                <a:gd name="T26" fmla="*/ 150 w 209"/>
                <a:gd name="T27" fmla="*/ 198 h 209"/>
                <a:gd name="T28" fmla="*/ 129 w 209"/>
                <a:gd name="T29" fmla="*/ 206 h 209"/>
                <a:gd name="T30" fmla="*/ 105 w 209"/>
                <a:gd name="T31" fmla="*/ 209 h 209"/>
                <a:gd name="T32" fmla="*/ 81 w 209"/>
                <a:gd name="T33" fmla="*/ 206 h 209"/>
                <a:gd name="T34" fmla="*/ 59 w 209"/>
                <a:gd name="T35" fmla="*/ 198 h 209"/>
                <a:gd name="T36" fmla="*/ 40 w 209"/>
                <a:gd name="T37" fmla="*/ 186 h 209"/>
                <a:gd name="T38" fmla="*/ 23 w 209"/>
                <a:gd name="T39" fmla="*/ 170 h 209"/>
                <a:gd name="T40" fmla="*/ 11 w 209"/>
                <a:gd name="T41" fmla="*/ 150 h 209"/>
                <a:gd name="T42" fmla="*/ 3 w 209"/>
                <a:gd name="T43" fmla="*/ 129 h 209"/>
                <a:gd name="T44" fmla="*/ 0 w 209"/>
                <a:gd name="T45" fmla="*/ 105 h 209"/>
                <a:gd name="T46" fmla="*/ 3 w 209"/>
                <a:gd name="T47" fmla="*/ 81 h 209"/>
                <a:gd name="T48" fmla="*/ 11 w 209"/>
                <a:gd name="T49" fmla="*/ 59 h 209"/>
                <a:gd name="T50" fmla="*/ 23 w 209"/>
                <a:gd name="T51" fmla="*/ 39 h 209"/>
                <a:gd name="T52" fmla="*/ 40 w 209"/>
                <a:gd name="T53" fmla="*/ 23 h 209"/>
                <a:gd name="T54" fmla="*/ 59 w 209"/>
                <a:gd name="T55" fmla="*/ 11 h 209"/>
                <a:gd name="T56" fmla="*/ 81 w 209"/>
                <a:gd name="T57" fmla="*/ 4 h 209"/>
                <a:gd name="T58" fmla="*/ 105 w 209"/>
                <a:gd name="T5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9" h="209">
                  <a:moveTo>
                    <a:pt x="105" y="0"/>
                  </a:moveTo>
                  <a:lnTo>
                    <a:pt x="105" y="0"/>
                  </a:lnTo>
                  <a:lnTo>
                    <a:pt x="129" y="4"/>
                  </a:lnTo>
                  <a:lnTo>
                    <a:pt x="150" y="11"/>
                  </a:lnTo>
                  <a:lnTo>
                    <a:pt x="171" y="23"/>
                  </a:lnTo>
                  <a:lnTo>
                    <a:pt x="187" y="39"/>
                  </a:lnTo>
                  <a:lnTo>
                    <a:pt x="199" y="59"/>
                  </a:lnTo>
                  <a:lnTo>
                    <a:pt x="207" y="81"/>
                  </a:lnTo>
                  <a:lnTo>
                    <a:pt x="209" y="105"/>
                  </a:lnTo>
                  <a:lnTo>
                    <a:pt x="207" y="129"/>
                  </a:lnTo>
                  <a:lnTo>
                    <a:pt x="199" y="150"/>
                  </a:lnTo>
                  <a:lnTo>
                    <a:pt x="187" y="170"/>
                  </a:lnTo>
                  <a:lnTo>
                    <a:pt x="171" y="186"/>
                  </a:lnTo>
                  <a:lnTo>
                    <a:pt x="150" y="198"/>
                  </a:lnTo>
                  <a:lnTo>
                    <a:pt x="129" y="206"/>
                  </a:lnTo>
                  <a:lnTo>
                    <a:pt x="105" y="209"/>
                  </a:lnTo>
                  <a:lnTo>
                    <a:pt x="81" y="206"/>
                  </a:lnTo>
                  <a:lnTo>
                    <a:pt x="59" y="198"/>
                  </a:lnTo>
                  <a:lnTo>
                    <a:pt x="40" y="186"/>
                  </a:lnTo>
                  <a:lnTo>
                    <a:pt x="23" y="170"/>
                  </a:lnTo>
                  <a:lnTo>
                    <a:pt x="11" y="150"/>
                  </a:lnTo>
                  <a:lnTo>
                    <a:pt x="3" y="129"/>
                  </a:lnTo>
                  <a:lnTo>
                    <a:pt x="0" y="105"/>
                  </a:lnTo>
                  <a:lnTo>
                    <a:pt x="3" y="81"/>
                  </a:lnTo>
                  <a:lnTo>
                    <a:pt x="11" y="59"/>
                  </a:lnTo>
                  <a:lnTo>
                    <a:pt x="23" y="39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1" y="4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1920" y="254"/>
              <a:ext cx="57" cy="69"/>
            </a:xfrm>
            <a:custGeom>
              <a:avLst/>
              <a:gdLst>
                <a:gd name="T0" fmla="*/ 802 w 853"/>
                <a:gd name="T1" fmla="*/ 0 h 1028"/>
                <a:gd name="T2" fmla="*/ 829 w 853"/>
                <a:gd name="T3" fmla="*/ 11 h 1028"/>
                <a:gd name="T4" fmla="*/ 849 w 853"/>
                <a:gd name="T5" fmla="*/ 37 h 1028"/>
                <a:gd name="T6" fmla="*/ 852 w 853"/>
                <a:gd name="T7" fmla="*/ 66 h 1028"/>
                <a:gd name="T8" fmla="*/ 841 w 853"/>
                <a:gd name="T9" fmla="*/ 94 h 1028"/>
                <a:gd name="T10" fmla="*/ 574 w 853"/>
                <a:gd name="T11" fmla="*/ 296 h 1028"/>
                <a:gd name="T12" fmla="*/ 540 w 853"/>
                <a:gd name="T13" fmla="*/ 308 h 1028"/>
                <a:gd name="T14" fmla="*/ 649 w 853"/>
                <a:gd name="T15" fmla="*/ 953 h 1028"/>
                <a:gd name="T16" fmla="*/ 649 w 853"/>
                <a:gd name="T17" fmla="*/ 983 h 1028"/>
                <a:gd name="T18" fmla="*/ 635 w 853"/>
                <a:gd name="T19" fmla="*/ 1010 h 1028"/>
                <a:gd name="T20" fmla="*/ 608 w 853"/>
                <a:gd name="T21" fmla="*/ 1026 h 1028"/>
                <a:gd name="T22" fmla="*/ 592 w 853"/>
                <a:gd name="T23" fmla="*/ 1028 h 1028"/>
                <a:gd name="T24" fmla="*/ 564 w 853"/>
                <a:gd name="T25" fmla="*/ 1020 h 1028"/>
                <a:gd name="T26" fmla="*/ 541 w 853"/>
                <a:gd name="T27" fmla="*/ 1000 h 1028"/>
                <a:gd name="T28" fmla="*/ 426 w 853"/>
                <a:gd name="T29" fmla="*/ 601 h 1028"/>
                <a:gd name="T30" fmla="*/ 310 w 853"/>
                <a:gd name="T31" fmla="*/ 1000 h 1028"/>
                <a:gd name="T32" fmla="*/ 289 w 853"/>
                <a:gd name="T33" fmla="*/ 1020 h 1028"/>
                <a:gd name="T34" fmla="*/ 259 w 853"/>
                <a:gd name="T35" fmla="*/ 1028 h 1028"/>
                <a:gd name="T36" fmla="*/ 243 w 853"/>
                <a:gd name="T37" fmla="*/ 1026 h 1028"/>
                <a:gd name="T38" fmla="*/ 217 w 853"/>
                <a:gd name="T39" fmla="*/ 1010 h 1028"/>
                <a:gd name="T40" fmla="*/ 202 w 853"/>
                <a:gd name="T41" fmla="*/ 983 h 1028"/>
                <a:gd name="T42" fmla="*/ 202 w 853"/>
                <a:gd name="T43" fmla="*/ 953 h 1028"/>
                <a:gd name="T44" fmla="*/ 311 w 853"/>
                <a:gd name="T45" fmla="*/ 307 h 1028"/>
                <a:gd name="T46" fmla="*/ 278 w 853"/>
                <a:gd name="T47" fmla="*/ 296 h 1028"/>
                <a:gd name="T48" fmla="*/ 12 w 853"/>
                <a:gd name="T49" fmla="*/ 94 h 1028"/>
                <a:gd name="T50" fmla="*/ 0 w 853"/>
                <a:gd name="T51" fmla="*/ 66 h 1028"/>
                <a:gd name="T52" fmla="*/ 3 w 853"/>
                <a:gd name="T53" fmla="*/ 37 h 1028"/>
                <a:gd name="T54" fmla="*/ 22 w 853"/>
                <a:gd name="T55" fmla="*/ 11 h 1028"/>
                <a:gd name="T56" fmla="*/ 49 w 853"/>
                <a:gd name="T57" fmla="*/ 0 h 1028"/>
                <a:gd name="T58" fmla="*/ 80 w 853"/>
                <a:gd name="T59" fmla="*/ 3 h 1028"/>
                <a:gd name="T60" fmla="*/ 332 w 853"/>
                <a:gd name="T61" fmla="*/ 190 h 1028"/>
                <a:gd name="T62" fmla="*/ 386 w 853"/>
                <a:gd name="T63" fmla="*/ 193 h 1028"/>
                <a:gd name="T64" fmla="*/ 411 w 853"/>
                <a:gd name="T65" fmla="*/ 208 h 1028"/>
                <a:gd name="T66" fmla="*/ 426 w 853"/>
                <a:gd name="T67" fmla="*/ 444 h 1028"/>
                <a:gd name="T68" fmla="*/ 441 w 853"/>
                <a:gd name="T69" fmla="*/ 208 h 1028"/>
                <a:gd name="T70" fmla="*/ 466 w 853"/>
                <a:gd name="T71" fmla="*/ 193 h 1028"/>
                <a:gd name="T72" fmla="*/ 519 w 853"/>
                <a:gd name="T73" fmla="*/ 190 h 1028"/>
                <a:gd name="T74" fmla="*/ 773 w 853"/>
                <a:gd name="T75" fmla="*/ 3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53" h="1028">
                  <a:moveTo>
                    <a:pt x="787" y="0"/>
                  </a:moveTo>
                  <a:lnTo>
                    <a:pt x="802" y="0"/>
                  </a:lnTo>
                  <a:lnTo>
                    <a:pt x="816" y="4"/>
                  </a:lnTo>
                  <a:lnTo>
                    <a:pt x="829" y="11"/>
                  </a:lnTo>
                  <a:lnTo>
                    <a:pt x="841" y="23"/>
                  </a:lnTo>
                  <a:lnTo>
                    <a:pt x="849" y="37"/>
                  </a:lnTo>
                  <a:lnTo>
                    <a:pt x="853" y="52"/>
                  </a:lnTo>
                  <a:lnTo>
                    <a:pt x="852" y="66"/>
                  </a:lnTo>
                  <a:lnTo>
                    <a:pt x="848" y="81"/>
                  </a:lnTo>
                  <a:lnTo>
                    <a:pt x="841" y="94"/>
                  </a:lnTo>
                  <a:lnTo>
                    <a:pt x="828" y="106"/>
                  </a:lnTo>
                  <a:lnTo>
                    <a:pt x="574" y="296"/>
                  </a:lnTo>
                  <a:lnTo>
                    <a:pt x="557" y="304"/>
                  </a:lnTo>
                  <a:lnTo>
                    <a:pt x="540" y="308"/>
                  </a:lnTo>
                  <a:lnTo>
                    <a:pt x="540" y="573"/>
                  </a:lnTo>
                  <a:lnTo>
                    <a:pt x="649" y="953"/>
                  </a:lnTo>
                  <a:lnTo>
                    <a:pt x="651" y="968"/>
                  </a:lnTo>
                  <a:lnTo>
                    <a:pt x="649" y="983"/>
                  </a:lnTo>
                  <a:lnTo>
                    <a:pt x="644" y="998"/>
                  </a:lnTo>
                  <a:lnTo>
                    <a:pt x="635" y="1010"/>
                  </a:lnTo>
                  <a:lnTo>
                    <a:pt x="622" y="1019"/>
                  </a:lnTo>
                  <a:lnTo>
                    <a:pt x="608" y="1026"/>
                  </a:lnTo>
                  <a:lnTo>
                    <a:pt x="600" y="1027"/>
                  </a:lnTo>
                  <a:lnTo>
                    <a:pt x="592" y="1028"/>
                  </a:lnTo>
                  <a:lnTo>
                    <a:pt x="577" y="1026"/>
                  </a:lnTo>
                  <a:lnTo>
                    <a:pt x="564" y="1020"/>
                  </a:lnTo>
                  <a:lnTo>
                    <a:pt x="551" y="1012"/>
                  </a:lnTo>
                  <a:lnTo>
                    <a:pt x="541" y="1000"/>
                  </a:lnTo>
                  <a:lnTo>
                    <a:pt x="535" y="985"/>
                  </a:lnTo>
                  <a:lnTo>
                    <a:pt x="426" y="601"/>
                  </a:lnTo>
                  <a:lnTo>
                    <a:pt x="316" y="985"/>
                  </a:lnTo>
                  <a:lnTo>
                    <a:pt x="310" y="1000"/>
                  </a:lnTo>
                  <a:lnTo>
                    <a:pt x="301" y="1012"/>
                  </a:lnTo>
                  <a:lnTo>
                    <a:pt x="289" y="1020"/>
                  </a:lnTo>
                  <a:lnTo>
                    <a:pt x="274" y="1026"/>
                  </a:lnTo>
                  <a:lnTo>
                    <a:pt x="259" y="1028"/>
                  </a:lnTo>
                  <a:lnTo>
                    <a:pt x="251" y="1027"/>
                  </a:lnTo>
                  <a:lnTo>
                    <a:pt x="243" y="1026"/>
                  </a:lnTo>
                  <a:lnTo>
                    <a:pt x="229" y="1019"/>
                  </a:lnTo>
                  <a:lnTo>
                    <a:pt x="217" y="1010"/>
                  </a:lnTo>
                  <a:lnTo>
                    <a:pt x="209" y="998"/>
                  </a:lnTo>
                  <a:lnTo>
                    <a:pt x="202" y="983"/>
                  </a:lnTo>
                  <a:lnTo>
                    <a:pt x="200" y="968"/>
                  </a:lnTo>
                  <a:lnTo>
                    <a:pt x="202" y="953"/>
                  </a:lnTo>
                  <a:lnTo>
                    <a:pt x="311" y="573"/>
                  </a:lnTo>
                  <a:lnTo>
                    <a:pt x="311" y="307"/>
                  </a:lnTo>
                  <a:lnTo>
                    <a:pt x="294" y="304"/>
                  </a:lnTo>
                  <a:lnTo>
                    <a:pt x="278" y="296"/>
                  </a:lnTo>
                  <a:lnTo>
                    <a:pt x="23" y="106"/>
                  </a:lnTo>
                  <a:lnTo>
                    <a:pt x="12" y="94"/>
                  </a:lnTo>
                  <a:lnTo>
                    <a:pt x="4" y="81"/>
                  </a:lnTo>
                  <a:lnTo>
                    <a:pt x="0" y="66"/>
                  </a:lnTo>
                  <a:lnTo>
                    <a:pt x="0" y="52"/>
                  </a:lnTo>
                  <a:lnTo>
                    <a:pt x="3" y="37"/>
                  </a:lnTo>
                  <a:lnTo>
                    <a:pt x="11" y="23"/>
                  </a:lnTo>
                  <a:lnTo>
                    <a:pt x="22" y="11"/>
                  </a:lnTo>
                  <a:lnTo>
                    <a:pt x="35" y="4"/>
                  </a:lnTo>
                  <a:lnTo>
                    <a:pt x="49" y="0"/>
                  </a:lnTo>
                  <a:lnTo>
                    <a:pt x="64" y="0"/>
                  </a:lnTo>
                  <a:lnTo>
                    <a:pt x="80" y="3"/>
                  </a:lnTo>
                  <a:lnTo>
                    <a:pt x="93" y="11"/>
                  </a:lnTo>
                  <a:lnTo>
                    <a:pt x="332" y="190"/>
                  </a:lnTo>
                  <a:lnTo>
                    <a:pt x="371" y="190"/>
                  </a:lnTo>
                  <a:lnTo>
                    <a:pt x="386" y="193"/>
                  </a:lnTo>
                  <a:lnTo>
                    <a:pt x="399" y="199"/>
                  </a:lnTo>
                  <a:lnTo>
                    <a:pt x="411" y="208"/>
                  </a:lnTo>
                  <a:lnTo>
                    <a:pt x="384" y="409"/>
                  </a:lnTo>
                  <a:lnTo>
                    <a:pt x="426" y="444"/>
                  </a:lnTo>
                  <a:lnTo>
                    <a:pt x="468" y="409"/>
                  </a:lnTo>
                  <a:lnTo>
                    <a:pt x="441" y="208"/>
                  </a:lnTo>
                  <a:lnTo>
                    <a:pt x="452" y="199"/>
                  </a:lnTo>
                  <a:lnTo>
                    <a:pt x="466" y="193"/>
                  </a:lnTo>
                  <a:lnTo>
                    <a:pt x="481" y="190"/>
                  </a:lnTo>
                  <a:lnTo>
                    <a:pt x="519" y="190"/>
                  </a:lnTo>
                  <a:lnTo>
                    <a:pt x="758" y="11"/>
                  </a:lnTo>
                  <a:lnTo>
                    <a:pt x="773" y="3"/>
                  </a:lnTo>
                  <a:lnTo>
                    <a:pt x="7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</p:grpSp>
      <p:grpSp>
        <p:nvGrpSpPr>
          <p:cNvPr id="9" name="Group 198"/>
          <p:cNvGrpSpPr>
            <a:grpSpLocks noChangeAspect="1"/>
          </p:cNvGrpSpPr>
          <p:nvPr/>
        </p:nvGrpSpPr>
        <p:grpSpPr bwMode="auto">
          <a:xfrm>
            <a:off x="5942238" y="6051531"/>
            <a:ext cx="307524" cy="307718"/>
            <a:chOff x="3337" y="860"/>
            <a:chExt cx="1592" cy="1593"/>
          </a:xfrm>
          <a:solidFill>
            <a:schemeClr val="bg1"/>
          </a:solidFill>
        </p:grpSpPr>
        <p:sp>
          <p:nvSpPr>
            <p:cNvPr id="10" name="Freeform 200"/>
            <p:cNvSpPr/>
            <p:nvPr/>
          </p:nvSpPr>
          <p:spPr bwMode="auto">
            <a:xfrm>
              <a:off x="3337" y="860"/>
              <a:ext cx="1133" cy="743"/>
            </a:xfrm>
            <a:custGeom>
              <a:avLst/>
              <a:gdLst>
                <a:gd name="T0" fmla="*/ 2544 w 3399"/>
                <a:gd name="T1" fmla="*/ 5 h 2228"/>
                <a:gd name="T2" fmla="*/ 2828 w 3399"/>
                <a:gd name="T3" fmla="*/ 45 h 2228"/>
                <a:gd name="T4" fmla="*/ 3113 w 3399"/>
                <a:gd name="T5" fmla="*/ 118 h 2228"/>
                <a:gd name="T6" fmla="*/ 3399 w 3399"/>
                <a:gd name="T7" fmla="*/ 222 h 2228"/>
                <a:gd name="T8" fmla="*/ 3264 w 3399"/>
                <a:gd name="T9" fmla="*/ 513 h 2228"/>
                <a:gd name="T10" fmla="*/ 3065 w 3399"/>
                <a:gd name="T11" fmla="*/ 601 h 2228"/>
                <a:gd name="T12" fmla="*/ 2797 w 3399"/>
                <a:gd name="T13" fmla="*/ 524 h 2228"/>
                <a:gd name="T14" fmla="*/ 2532 w 3399"/>
                <a:gd name="T15" fmla="*/ 484 h 2228"/>
                <a:gd name="T16" fmla="*/ 2272 w 3399"/>
                <a:gd name="T17" fmla="*/ 483 h 2228"/>
                <a:gd name="T18" fmla="*/ 2019 w 3399"/>
                <a:gd name="T19" fmla="*/ 516 h 2228"/>
                <a:gd name="T20" fmla="*/ 1777 w 3399"/>
                <a:gd name="T21" fmla="*/ 582 h 2228"/>
                <a:gd name="T22" fmla="*/ 1547 w 3399"/>
                <a:gd name="T23" fmla="*/ 678 h 2228"/>
                <a:gd name="T24" fmla="*/ 1332 w 3399"/>
                <a:gd name="T25" fmla="*/ 800 h 2228"/>
                <a:gd name="T26" fmla="*/ 1136 w 3399"/>
                <a:gd name="T27" fmla="*/ 949 h 2228"/>
                <a:gd name="T28" fmla="*/ 960 w 3399"/>
                <a:gd name="T29" fmla="*/ 1119 h 2228"/>
                <a:gd name="T30" fmla="*/ 807 w 3399"/>
                <a:gd name="T31" fmla="*/ 1311 h 2228"/>
                <a:gd name="T32" fmla="*/ 679 w 3399"/>
                <a:gd name="T33" fmla="*/ 1519 h 2228"/>
                <a:gd name="T34" fmla="*/ 580 w 3399"/>
                <a:gd name="T35" fmla="*/ 1743 h 2228"/>
                <a:gd name="T36" fmla="*/ 512 w 3399"/>
                <a:gd name="T37" fmla="*/ 1981 h 2228"/>
                <a:gd name="T38" fmla="*/ 475 w 3399"/>
                <a:gd name="T39" fmla="*/ 2228 h 2228"/>
                <a:gd name="T40" fmla="*/ 162 w 3399"/>
                <a:gd name="T41" fmla="*/ 2202 h 2228"/>
                <a:gd name="T42" fmla="*/ 20 w 3399"/>
                <a:gd name="T43" fmla="*/ 2046 h 2228"/>
                <a:gd name="T44" fmla="*/ 78 w 3399"/>
                <a:gd name="T45" fmla="*/ 1777 h 2228"/>
                <a:gd name="T46" fmla="*/ 160 w 3399"/>
                <a:gd name="T47" fmla="*/ 1524 h 2228"/>
                <a:gd name="T48" fmla="*/ 264 w 3399"/>
                <a:gd name="T49" fmla="*/ 1285 h 2228"/>
                <a:gd name="T50" fmla="*/ 394 w 3399"/>
                <a:gd name="T51" fmla="*/ 1062 h 2228"/>
                <a:gd name="T52" fmla="*/ 548 w 3399"/>
                <a:gd name="T53" fmla="*/ 857 h 2228"/>
                <a:gd name="T54" fmla="*/ 728 w 3399"/>
                <a:gd name="T55" fmla="*/ 668 h 2228"/>
                <a:gd name="T56" fmla="*/ 934 w 3399"/>
                <a:gd name="T57" fmla="*/ 496 h 2228"/>
                <a:gd name="T58" fmla="*/ 1165 w 3399"/>
                <a:gd name="T59" fmla="*/ 342 h 2228"/>
                <a:gd name="T60" fmla="*/ 1435 w 3399"/>
                <a:gd name="T61" fmla="*/ 200 h 2228"/>
                <a:gd name="T62" fmla="*/ 1709 w 3399"/>
                <a:gd name="T63" fmla="*/ 97 h 2228"/>
                <a:gd name="T64" fmla="*/ 1985 w 3399"/>
                <a:gd name="T65" fmla="*/ 32 h 2228"/>
                <a:gd name="T66" fmla="*/ 2263 w 3399"/>
                <a:gd name="T67" fmla="*/ 1 h 2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99" h="2228">
                  <a:moveTo>
                    <a:pt x="2403" y="0"/>
                  </a:moveTo>
                  <a:lnTo>
                    <a:pt x="2544" y="5"/>
                  </a:lnTo>
                  <a:lnTo>
                    <a:pt x="2685" y="21"/>
                  </a:lnTo>
                  <a:lnTo>
                    <a:pt x="2828" y="45"/>
                  </a:lnTo>
                  <a:lnTo>
                    <a:pt x="2970" y="77"/>
                  </a:lnTo>
                  <a:lnTo>
                    <a:pt x="3113" y="118"/>
                  </a:lnTo>
                  <a:lnTo>
                    <a:pt x="3255" y="166"/>
                  </a:lnTo>
                  <a:lnTo>
                    <a:pt x="3399" y="222"/>
                  </a:lnTo>
                  <a:lnTo>
                    <a:pt x="3331" y="371"/>
                  </a:lnTo>
                  <a:lnTo>
                    <a:pt x="3264" y="513"/>
                  </a:lnTo>
                  <a:lnTo>
                    <a:pt x="3197" y="656"/>
                  </a:lnTo>
                  <a:lnTo>
                    <a:pt x="3065" y="601"/>
                  </a:lnTo>
                  <a:lnTo>
                    <a:pt x="2931" y="557"/>
                  </a:lnTo>
                  <a:lnTo>
                    <a:pt x="2797" y="524"/>
                  </a:lnTo>
                  <a:lnTo>
                    <a:pt x="2663" y="499"/>
                  </a:lnTo>
                  <a:lnTo>
                    <a:pt x="2532" y="484"/>
                  </a:lnTo>
                  <a:lnTo>
                    <a:pt x="2401" y="478"/>
                  </a:lnTo>
                  <a:lnTo>
                    <a:pt x="2272" y="483"/>
                  </a:lnTo>
                  <a:lnTo>
                    <a:pt x="2144" y="494"/>
                  </a:lnTo>
                  <a:lnTo>
                    <a:pt x="2019" y="516"/>
                  </a:lnTo>
                  <a:lnTo>
                    <a:pt x="1897" y="545"/>
                  </a:lnTo>
                  <a:lnTo>
                    <a:pt x="1777" y="582"/>
                  </a:lnTo>
                  <a:lnTo>
                    <a:pt x="1659" y="625"/>
                  </a:lnTo>
                  <a:lnTo>
                    <a:pt x="1547" y="678"/>
                  </a:lnTo>
                  <a:lnTo>
                    <a:pt x="1437" y="736"/>
                  </a:lnTo>
                  <a:lnTo>
                    <a:pt x="1332" y="800"/>
                  </a:lnTo>
                  <a:lnTo>
                    <a:pt x="1232" y="871"/>
                  </a:lnTo>
                  <a:lnTo>
                    <a:pt x="1136" y="949"/>
                  </a:lnTo>
                  <a:lnTo>
                    <a:pt x="1046" y="1032"/>
                  </a:lnTo>
                  <a:lnTo>
                    <a:pt x="960" y="1119"/>
                  </a:lnTo>
                  <a:lnTo>
                    <a:pt x="880" y="1212"/>
                  </a:lnTo>
                  <a:lnTo>
                    <a:pt x="807" y="1311"/>
                  </a:lnTo>
                  <a:lnTo>
                    <a:pt x="739" y="1413"/>
                  </a:lnTo>
                  <a:lnTo>
                    <a:pt x="679" y="1519"/>
                  </a:lnTo>
                  <a:lnTo>
                    <a:pt x="625" y="1630"/>
                  </a:lnTo>
                  <a:lnTo>
                    <a:pt x="580" y="1743"/>
                  </a:lnTo>
                  <a:lnTo>
                    <a:pt x="541" y="1861"/>
                  </a:lnTo>
                  <a:lnTo>
                    <a:pt x="512" y="1981"/>
                  </a:lnTo>
                  <a:lnTo>
                    <a:pt x="490" y="2103"/>
                  </a:lnTo>
                  <a:lnTo>
                    <a:pt x="475" y="2228"/>
                  </a:lnTo>
                  <a:lnTo>
                    <a:pt x="320" y="2215"/>
                  </a:lnTo>
                  <a:lnTo>
                    <a:pt x="162" y="2202"/>
                  </a:lnTo>
                  <a:lnTo>
                    <a:pt x="0" y="2187"/>
                  </a:lnTo>
                  <a:lnTo>
                    <a:pt x="20" y="2046"/>
                  </a:lnTo>
                  <a:lnTo>
                    <a:pt x="46" y="1909"/>
                  </a:lnTo>
                  <a:lnTo>
                    <a:pt x="78" y="1777"/>
                  </a:lnTo>
                  <a:lnTo>
                    <a:pt x="116" y="1649"/>
                  </a:lnTo>
                  <a:lnTo>
                    <a:pt x="160" y="1524"/>
                  </a:lnTo>
                  <a:lnTo>
                    <a:pt x="209" y="1401"/>
                  </a:lnTo>
                  <a:lnTo>
                    <a:pt x="264" y="1285"/>
                  </a:lnTo>
                  <a:lnTo>
                    <a:pt x="325" y="1171"/>
                  </a:lnTo>
                  <a:lnTo>
                    <a:pt x="394" y="1062"/>
                  </a:lnTo>
                  <a:lnTo>
                    <a:pt x="468" y="957"/>
                  </a:lnTo>
                  <a:lnTo>
                    <a:pt x="548" y="857"/>
                  </a:lnTo>
                  <a:lnTo>
                    <a:pt x="635" y="761"/>
                  </a:lnTo>
                  <a:lnTo>
                    <a:pt x="728" y="668"/>
                  </a:lnTo>
                  <a:lnTo>
                    <a:pt x="827" y="580"/>
                  </a:lnTo>
                  <a:lnTo>
                    <a:pt x="934" y="496"/>
                  </a:lnTo>
                  <a:lnTo>
                    <a:pt x="1047" y="417"/>
                  </a:lnTo>
                  <a:lnTo>
                    <a:pt x="1165" y="342"/>
                  </a:lnTo>
                  <a:lnTo>
                    <a:pt x="1300" y="266"/>
                  </a:lnTo>
                  <a:lnTo>
                    <a:pt x="1435" y="200"/>
                  </a:lnTo>
                  <a:lnTo>
                    <a:pt x="1572" y="145"/>
                  </a:lnTo>
                  <a:lnTo>
                    <a:pt x="1709" y="97"/>
                  </a:lnTo>
                  <a:lnTo>
                    <a:pt x="1847" y="59"/>
                  </a:lnTo>
                  <a:lnTo>
                    <a:pt x="1985" y="32"/>
                  </a:lnTo>
                  <a:lnTo>
                    <a:pt x="2124" y="11"/>
                  </a:lnTo>
                  <a:lnTo>
                    <a:pt x="2263" y="1"/>
                  </a:lnTo>
                  <a:lnTo>
                    <a:pt x="24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1" name="Freeform 201"/>
            <p:cNvSpPr/>
            <p:nvPr/>
          </p:nvSpPr>
          <p:spPr bwMode="auto">
            <a:xfrm>
              <a:off x="4188" y="1520"/>
              <a:ext cx="741" cy="930"/>
            </a:xfrm>
            <a:custGeom>
              <a:avLst/>
              <a:gdLst>
                <a:gd name="T0" fmla="*/ 2189 w 2223"/>
                <a:gd name="T1" fmla="*/ 0 h 2790"/>
                <a:gd name="T2" fmla="*/ 2208 w 2223"/>
                <a:gd name="T3" fmla="*/ 147 h 2790"/>
                <a:gd name="T4" fmla="*/ 2220 w 2223"/>
                <a:gd name="T5" fmla="*/ 292 h 2790"/>
                <a:gd name="T6" fmla="*/ 2223 w 2223"/>
                <a:gd name="T7" fmla="*/ 433 h 2790"/>
                <a:gd name="T8" fmla="*/ 2218 w 2223"/>
                <a:gd name="T9" fmla="*/ 572 h 2790"/>
                <a:gd name="T10" fmla="*/ 2205 w 2223"/>
                <a:gd name="T11" fmla="*/ 708 h 2790"/>
                <a:gd name="T12" fmla="*/ 2186 w 2223"/>
                <a:gd name="T13" fmla="*/ 841 h 2790"/>
                <a:gd name="T14" fmla="*/ 2159 w 2223"/>
                <a:gd name="T15" fmla="*/ 970 h 2790"/>
                <a:gd name="T16" fmla="*/ 2125 w 2223"/>
                <a:gd name="T17" fmla="*/ 1097 h 2790"/>
                <a:gd name="T18" fmla="*/ 2086 w 2223"/>
                <a:gd name="T19" fmla="*/ 1219 h 2790"/>
                <a:gd name="T20" fmla="*/ 2039 w 2223"/>
                <a:gd name="T21" fmla="*/ 1339 h 2790"/>
                <a:gd name="T22" fmla="*/ 1987 w 2223"/>
                <a:gd name="T23" fmla="*/ 1455 h 2790"/>
                <a:gd name="T24" fmla="*/ 1929 w 2223"/>
                <a:gd name="T25" fmla="*/ 1566 h 2790"/>
                <a:gd name="T26" fmla="*/ 1866 w 2223"/>
                <a:gd name="T27" fmla="*/ 1673 h 2790"/>
                <a:gd name="T28" fmla="*/ 1798 w 2223"/>
                <a:gd name="T29" fmla="*/ 1778 h 2790"/>
                <a:gd name="T30" fmla="*/ 1725 w 2223"/>
                <a:gd name="T31" fmla="*/ 1877 h 2790"/>
                <a:gd name="T32" fmla="*/ 1646 w 2223"/>
                <a:gd name="T33" fmla="*/ 1972 h 2790"/>
                <a:gd name="T34" fmla="*/ 1565 w 2223"/>
                <a:gd name="T35" fmla="*/ 2062 h 2790"/>
                <a:gd name="T36" fmla="*/ 1481 w 2223"/>
                <a:gd name="T37" fmla="*/ 2148 h 2790"/>
                <a:gd name="T38" fmla="*/ 1390 w 2223"/>
                <a:gd name="T39" fmla="*/ 2229 h 2790"/>
                <a:gd name="T40" fmla="*/ 1299 w 2223"/>
                <a:gd name="T41" fmla="*/ 2305 h 2790"/>
                <a:gd name="T42" fmla="*/ 1203 w 2223"/>
                <a:gd name="T43" fmla="*/ 2376 h 2790"/>
                <a:gd name="T44" fmla="*/ 1105 w 2223"/>
                <a:gd name="T45" fmla="*/ 2442 h 2790"/>
                <a:gd name="T46" fmla="*/ 1005 w 2223"/>
                <a:gd name="T47" fmla="*/ 2503 h 2790"/>
                <a:gd name="T48" fmla="*/ 903 w 2223"/>
                <a:gd name="T49" fmla="*/ 2558 h 2790"/>
                <a:gd name="T50" fmla="*/ 798 w 2223"/>
                <a:gd name="T51" fmla="*/ 2608 h 2790"/>
                <a:gd name="T52" fmla="*/ 692 w 2223"/>
                <a:gd name="T53" fmla="*/ 2651 h 2790"/>
                <a:gd name="T54" fmla="*/ 584 w 2223"/>
                <a:gd name="T55" fmla="*/ 2691 h 2790"/>
                <a:gd name="T56" fmla="*/ 477 w 2223"/>
                <a:gd name="T57" fmla="*/ 2723 h 2790"/>
                <a:gd name="T58" fmla="*/ 368 w 2223"/>
                <a:gd name="T59" fmla="*/ 2749 h 2790"/>
                <a:gd name="T60" fmla="*/ 259 w 2223"/>
                <a:gd name="T61" fmla="*/ 2769 h 2790"/>
                <a:gd name="T62" fmla="*/ 150 w 2223"/>
                <a:gd name="T63" fmla="*/ 2782 h 2790"/>
                <a:gd name="T64" fmla="*/ 40 w 2223"/>
                <a:gd name="T65" fmla="*/ 2790 h 2790"/>
                <a:gd name="T66" fmla="*/ 20 w 2223"/>
                <a:gd name="T67" fmla="*/ 2558 h 2790"/>
                <a:gd name="T68" fmla="*/ 0 w 2223"/>
                <a:gd name="T69" fmla="*/ 2324 h 2790"/>
                <a:gd name="T70" fmla="*/ 126 w 2223"/>
                <a:gd name="T71" fmla="*/ 2306 h 2790"/>
                <a:gd name="T72" fmla="*/ 248 w 2223"/>
                <a:gd name="T73" fmla="*/ 2283 h 2790"/>
                <a:gd name="T74" fmla="*/ 368 w 2223"/>
                <a:gd name="T75" fmla="*/ 2253 h 2790"/>
                <a:gd name="T76" fmla="*/ 483 w 2223"/>
                <a:gd name="T77" fmla="*/ 2216 h 2790"/>
                <a:gd name="T78" fmla="*/ 595 w 2223"/>
                <a:gd name="T79" fmla="*/ 2173 h 2790"/>
                <a:gd name="T80" fmla="*/ 702 w 2223"/>
                <a:gd name="T81" fmla="*/ 2123 h 2790"/>
                <a:gd name="T82" fmla="*/ 806 w 2223"/>
                <a:gd name="T83" fmla="*/ 2066 h 2790"/>
                <a:gd name="T84" fmla="*/ 906 w 2223"/>
                <a:gd name="T85" fmla="*/ 2002 h 2790"/>
                <a:gd name="T86" fmla="*/ 1002 w 2223"/>
                <a:gd name="T87" fmla="*/ 1932 h 2790"/>
                <a:gd name="T88" fmla="*/ 1094 w 2223"/>
                <a:gd name="T89" fmla="*/ 1855 h 2790"/>
                <a:gd name="T90" fmla="*/ 1182 w 2223"/>
                <a:gd name="T91" fmla="*/ 1772 h 2790"/>
                <a:gd name="T92" fmla="*/ 1267 w 2223"/>
                <a:gd name="T93" fmla="*/ 1681 h 2790"/>
                <a:gd name="T94" fmla="*/ 1347 w 2223"/>
                <a:gd name="T95" fmla="*/ 1583 h 2790"/>
                <a:gd name="T96" fmla="*/ 1422 w 2223"/>
                <a:gd name="T97" fmla="*/ 1481 h 2790"/>
                <a:gd name="T98" fmla="*/ 1488 w 2223"/>
                <a:gd name="T99" fmla="*/ 1376 h 2790"/>
                <a:gd name="T100" fmla="*/ 1548 w 2223"/>
                <a:gd name="T101" fmla="*/ 1269 h 2790"/>
                <a:gd name="T102" fmla="*/ 1598 w 2223"/>
                <a:gd name="T103" fmla="*/ 1160 h 2790"/>
                <a:gd name="T104" fmla="*/ 1642 w 2223"/>
                <a:gd name="T105" fmla="*/ 1047 h 2790"/>
                <a:gd name="T106" fmla="*/ 1677 w 2223"/>
                <a:gd name="T107" fmla="*/ 934 h 2790"/>
                <a:gd name="T108" fmla="*/ 1706 w 2223"/>
                <a:gd name="T109" fmla="*/ 819 h 2790"/>
                <a:gd name="T110" fmla="*/ 1726 w 2223"/>
                <a:gd name="T111" fmla="*/ 701 h 2790"/>
                <a:gd name="T112" fmla="*/ 1740 w 2223"/>
                <a:gd name="T113" fmla="*/ 582 h 2790"/>
                <a:gd name="T114" fmla="*/ 1745 w 2223"/>
                <a:gd name="T115" fmla="*/ 459 h 2790"/>
                <a:gd name="T116" fmla="*/ 1744 w 2223"/>
                <a:gd name="T117" fmla="*/ 336 h 2790"/>
                <a:gd name="T118" fmla="*/ 1735 w 2223"/>
                <a:gd name="T119" fmla="*/ 211 h 2790"/>
                <a:gd name="T120" fmla="*/ 1721 w 2223"/>
                <a:gd name="T121" fmla="*/ 82 h 2790"/>
                <a:gd name="T122" fmla="*/ 1956 w 2223"/>
                <a:gd name="T123" fmla="*/ 40 h 2790"/>
                <a:gd name="T124" fmla="*/ 2189 w 2223"/>
                <a:gd name="T125" fmla="*/ 0 h 2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23" h="2790">
                  <a:moveTo>
                    <a:pt x="2189" y="0"/>
                  </a:moveTo>
                  <a:lnTo>
                    <a:pt x="2208" y="147"/>
                  </a:lnTo>
                  <a:lnTo>
                    <a:pt x="2220" y="292"/>
                  </a:lnTo>
                  <a:lnTo>
                    <a:pt x="2223" y="433"/>
                  </a:lnTo>
                  <a:lnTo>
                    <a:pt x="2218" y="572"/>
                  </a:lnTo>
                  <a:lnTo>
                    <a:pt x="2205" y="708"/>
                  </a:lnTo>
                  <a:lnTo>
                    <a:pt x="2186" y="841"/>
                  </a:lnTo>
                  <a:lnTo>
                    <a:pt x="2159" y="970"/>
                  </a:lnTo>
                  <a:lnTo>
                    <a:pt x="2125" y="1097"/>
                  </a:lnTo>
                  <a:lnTo>
                    <a:pt x="2086" y="1219"/>
                  </a:lnTo>
                  <a:lnTo>
                    <a:pt x="2039" y="1339"/>
                  </a:lnTo>
                  <a:lnTo>
                    <a:pt x="1987" y="1455"/>
                  </a:lnTo>
                  <a:lnTo>
                    <a:pt x="1929" y="1566"/>
                  </a:lnTo>
                  <a:lnTo>
                    <a:pt x="1866" y="1673"/>
                  </a:lnTo>
                  <a:lnTo>
                    <a:pt x="1798" y="1778"/>
                  </a:lnTo>
                  <a:lnTo>
                    <a:pt x="1725" y="1877"/>
                  </a:lnTo>
                  <a:lnTo>
                    <a:pt x="1646" y="1972"/>
                  </a:lnTo>
                  <a:lnTo>
                    <a:pt x="1565" y="2062"/>
                  </a:lnTo>
                  <a:lnTo>
                    <a:pt x="1481" y="2148"/>
                  </a:lnTo>
                  <a:lnTo>
                    <a:pt x="1390" y="2229"/>
                  </a:lnTo>
                  <a:lnTo>
                    <a:pt x="1299" y="2305"/>
                  </a:lnTo>
                  <a:lnTo>
                    <a:pt x="1203" y="2376"/>
                  </a:lnTo>
                  <a:lnTo>
                    <a:pt x="1105" y="2442"/>
                  </a:lnTo>
                  <a:lnTo>
                    <a:pt x="1005" y="2503"/>
                  </a:lnTo>
                  <a:lnTo>
                    <a:pt x="903" y="2558"/>
                  </a:lnTo>
                  <a:lnTo>
                    <a:pt x="798" y="2608"/>
                  </a:lnTo>
                  <a:lnTo>
                    <a:pt x="692" y="2651"/>
                  </a:lnTo>
                  <a:lnTo>
                    <a:pt x="584" y="2691"/>
                  </a:lnTo>
                  <a:lnTo>
                    <a:pt x="477" y="2723"/>
                  </a:lnTo>
                  <a:lnTo>
                    <a:pt x="368" y="2749"/>
                  </a:lnTo>
                  <a:lnTo>
                    <a:pt x="259" y="2769"/>
                  </a:lnTo>
                  <a:lnTo>
                    <a:pt x="150" y="2782"/>
                  </a:lnTo>
                  <a:lnTo>
                    <a:pt x="40" y="2790"/>
                  </a:lnTo>
                  <a:lnTo>
                    <a:pt x="20" y="2558"/>
                  </a:lnTo>
                  <a:lnTo>
                    <a:pt x="0" y="2324"/>
                  </a:lnTo>
                  <a:lnTo>
                    <a:pt x="126" y="2306"/>
                  </a:lnTo>
                  <a:lnTo>
                    <a:pt x="248" y="2283"/>
                  </a:lnTo>
                  <a:lnTo>
                    <a:pt x="368" y="2253"/>
                  </a:lnTo>
                  <a:lnTo>
                    <a:pt x="483" y="2216"/>
                  </a:lnTo>
                  <a:lnTo>
                    <a:pt x="595" y="2173"/>
                  </a:lnTo>
                  <a:lnTo>
                    <a:pt x="702" y="2123"/>
                  </a:lnTo>
                  <a:lnTo>
                    <a:pt x="806" y="2066"/>
                  </a:lnTo>
                  <a:lnTo>
                    <a:pt x="906" y="2002"/>
                  </a:lnTo>
                  <a:lnTo>
                    <a:pt x="1002" y="1932"/>
                  </a:lnTo>
                  <a:lnTo>
                    <a:pt x="1094" y="1855"/>
                  </a:lnTo>
                  <a:lnTo>
                    <a:pt x="1182" y="1772"/>
                  </a:lnTo>
                  <a:lnTo>
                    <a:pt x="1267" y="1681"/>
                  </a:lnTo>
                  <a:lnTo>
                    <a:pt x="1347" y="1583"/>
                  </a:lnTo>
                  <a:lnTo>
                    <a:pt x="1422" y="1481"/>
                  </a:lnTo>
                  <a:lnTo>
                    <a:pt x="1488" y="1376"/>
                  </a:lnTo>
                  <a:lnTo>
                    <a:pt x="1548" y="1269"/>
                  </a:lnTo>
                  <a:lnTo>
                    <a:pt x="1598" y="1160"/>
                  </a:lnTo>
                  <a:lnTo>
                    <a:pt x="1642" y="1047"/>
                  </a:lnTo>
                  <a:lnTo>
                    <a:pt x="1677" y="934"/>
                  </a:lnTo>
                  <a:lnTo>
                    <a:pt x="1706" y="819"/>
                  </a:lnTo>
                  <a:lnTo>
                    <a:pt x="1726" y="701"/>
                  </a:lnTo>
                  <a:lnTo>
                    <a:pt x="1740" y="582"/>
                  </a:lnTo>
                  <a:lnTo>
                    <a:pt x="1745" y="459"/>
                  </a:lnTo>
                  <a:lnTo>
                    <a:pt x="1744" y="336"/>
                  </a:lnTo>
                  <a:lnTo>
                    <a:pt x="1735" y="211"/>
                  </a:lnTo>
                  <a:lnTo>
                    <a:pt x="1721" y="82"/>
                  </a:lnTo>
                  <a:lnTo>
                    <a:pt x="1956" y="40"/>
                  </a:lnTo>
                  <a:lnTo>
                    <a:pt x="21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2" name="Freeform 202"/>
            <p:cNvSpPr/>
            <p:nvPr/>
          </p:nvSpPr>
          <p:spPr bwMode="auto">
            <a:xfrm>
              <a:off x="3341" y="1714"/>
              <a:ext cx="736" cy="739"/>
            </a:xfrm>
            <a:custGeom>
              <a:avLst/>
              <a:gdLst>
                <a:gd name="T0" fmla="*/ 455 w 2207"/>
                <a:gd name="T1" fmla="*/ 0 h 2215"/>
                <a:gd name="T2" fmla="*/ 483 w 2207"/>
                <a:gd name="T3" fmla="*/ 141 h 2215"/>
                <a:gd name="T4" fmla="*/ 515 w 2207"/>
                <a:gd name="T5" fmla="*/ 276 h 2215"/>
                <a:gd name="T6" fmla="*/ 552 w 2207"/>
                <a:gd name="T7" fmla="*/ 404 h 2215"/>
                <a:gd name="T8" fmla="*/ 596 w 2207"/>
                <a:gd name="T9" fmla="*/ 528 h 2215"/>
                <a:gd name="T10" fmla="*/ 646 w 2207"/>
                <a:gd name="T11" fmla="*/ 646 h 2215"/>
                <a:gd name="T12" fmla="*/ 701 w 2207"/>
                <a:gd name="T13" fmla="*/ 758 h 2215"/>
                <a:gd name="T14" fmla="*/ 762 w 2207"/>
                <a:gd name="T15" fmla="*/ 864 h 2215"/>
                <a:gd name="T16" fmla="*/ 829 w 2207"/>
                <a:gd name="T17" fmla="*/ 965 h 2215"/>
                <a:gd name="T18" fmla="*/ 900 w 2207"/>
                <a:gd name="T19" fmla="*/ 1059 h 2215"/>
                <a:gd name="T20" fmla="*/ 977 w 2207"/>
                <a:gd name="T21" fmla="*/ 1148 h 2215"/>
                <a:gd name="T22" fmla="*/ 1062 w 2207"/>
                <a:gd name="T23" fmla="*/ 1231 h 2215"/>
                <a:gd name="T24" fmla="*/ 1150 w 2207"/>
                <a:gd name="T25" fmla="*/ 1308 h 2215"/>
                <a:gd name="T26" fmla="*/ 1245 w 2207"/>
                <a:gd name="T27" fmla="*/ 1381 h 2215"/>
                <a:gd name="T28" fmla="*/ 1345 w 2207"/>
                <a:gd name="T29" fmla="*/ 1446 h 2215"/>
                <a:gd name="T30" fmla="*/ 1451 w 2207"/>
                <a:gd name="T31" fmla="*/ 1508 h 2215"/>
                <a:gd name="T32" fmla="*/ 1562 w 2207"/>
                <a:gd name="T33" fmla="*/ 1563 h 2215"/>
                <a:gd name="T34" fmla="*/ 1680 w 2207"/>
                <a:gd name="T35" fmla="*/ 1611 h 2215"/>
                <a:gd name="T36" fmla="*/ 1802 w 2207"/>
                <a:gd name="T37" fmla="*/ 1655 h 2215"/>
                <a:gd name="T38" fmla="*/ 1932 w 2207"/>
                <a:gd name="T39" fmla="*/ 1692 h 2215"/>
                <a:gd name="T40" fmla="*/ 2065 w 2207"/>
                <a:gd name="T41" fmla="*/ 1726 h 2215"/>
                <a:gd name="T42" fmla="*/ 2207 w 2207"/>
                <a:gd name="T43" fmla="*/ 1752 h 2215"/>
                <a:gd name="T44" fmla="*/ 2186 w 2207"/>
                <a:gd name="T45" fmla="*/ 1981 h 2215"/>
                <a:gd name="T46" fmla="*/ 2166 w 2207"/>
                <a:gd name="T47" fmla="*/ 2215 h 2215"/>
                <a:gd name="T48" fmla="*/ 2030 w 2207"/>
                <a:gd name="T49" fmla="*/ 2199 h 2215"/>
                <a:gd name="T50" fmla="*/ 1898 w 2207"/>
                <a:gd name="T51" fmla="*/ 2177 h 2215"/>
                <a:gd name="T52" fmla="*/ 1769 w 2207"/>
                <a:gd name="T53" fmla="*/ 2148 h 2215"/>
                <a:gd name="T54" fmla="*/ 1645 w 2207"/>
                <a:gd name="T55" fmla="*/ 2112 h 2215"/>
                <a:gd name="T56" fmla="*/ 1523 w 2207"/>
                <a:gd name="T57" fmla="*/ 2069 h 2215"/>
                <a:gd name="T58" fmla="*/ 1405 w 2207"/>
                <a:gd name="T59" fmla="*/ 2021 h 2215"/>
                <a:gd name="T60" fmla="*/ 1291 w 2207"/>
                <a:gd name="T61" fmla="*/ 1967 h 2215"/>
                <a:gd name="T62" fmla="*/ 1182 w 2207"/>
                <a:gd name="T63" fmla="*/ 1908 h 2215"/>
                <a:gd name="T64" fmla="*/ 1078 w 2207"/>
                <a:gd name="T65" fmla="*/ 1844 h 2215"/>
                <a:gd name="T66" fmla="*/ 976 w 2207"/>
                <a:gd name="T67" fmla="*/ 1774 h 2215"/>
                <a:gd name="T68" fmla="*/ 880 w 2207"/>
                <a:gd name="T69" fmla="*/ 1700 h 2215"/>
                <a:gd name="T70" fmla="*/ 787 w 2207"/>
                <a:gd name="T71" fmla="*/ 1621 h 2215"/>
                <a:gd name="T72" fmla="*/ 699 w 2207"/>
                <a:gd name="T73" fmla="*/ 1540 h 2215"/>
                <a:gd name="T74" fmla="*/ 616 w 2207"/>
                <a:gd name="T75" fmla="*/ 1454 h 2215"/>
                <a:gd name="T76" fmla="*/ 538 w 2207"/>
                <a:gd name="T77" fmla="*/ 1363 h 2215"/>
                <a:gd name="T78" fmla="*/ 464 w 2207"/>
                <a:gd name="T79" fmla="*/ 1272 h 2215"/>
                <a:gd name="T80" fmla="*/ 395 w 2207"/>
                <a:gd name="T81" fmla="*/ 1177 h 2215"/>
                <a:gd name="T82" fmla="*/ 333 w 2207"/>
                <a:gd name="T83" fmla="*/ 1080 h 2215"/>
                <a:gd name="T84" fmla="*/ 275 w 2207"/>
                <a:gd name="T85" fmla="*/ 981 h 2215"/>
                <a:gd name="T86" fmla="*/ 221 w 2207"/>
                <a:gd name="T87" fmla="*/ 879 h 2215"/>
                <a:gd name="T88" fmla="*/ 173 w 2207"/>
                <a:gd name="T89" fmla="*/ 775 h 2215"/>
                <a:gd name="T90" fmla="*/ 131 w 2207"/>
                <a:gd name="T91" fmla="*/ 672 h 2215"/>
                <a:gd name="T92" fmla="*/ 94 w 2207"/>
                <a:gd name="T93" fmla="*/ 567 h 2215"/>
                <a:gd name="T94" fmla="*/ 64 w 2207"/>
                <a:gd name="T95" fmla="*/ 461 h 2215"/>
                <a:gd name="T96" fmla="*/ 39 w 2207"/>
                <a:gd name="T97" fmla="*/ 356 h 2215"/>
                <a:gd name="T98" fmla="*/ 20 w 2207"/>
                <a:gd name="T99" fmla="*/ 250 h 2215"/>
                <a:gd name="T100" fmla="*/ 7 w 2207"/>
                <a:gd name="T101" fmla="*/ 145 h 2215"/>
                <a:gd name="T102" fmla="*/ 0 w 2207"/>
                <a:gd name="T103" fmla="*/ 40 h 2215"/>
                <a:gd name="T104" fmla="*/ 229 w 2207"/>
                <a:gd name="T105" fmla="*/ 20 h 2215"/>
                <a:gd name="T106" fmla="*/ 455 w 2207"/>
                <a:gd name="T107" fmla="*/ 0 h 2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07" h="2215">
                  <a:moveTo>
                    <a:pt x="455" y="0"/>
                  </a:moveTo>
                  <a:lnTo>
                    <a:pt x="483" y="141"/>
                  </a:lnTo>
                  <a:lnTo>
                    <a:pt x="515" y="276"/>
                  </a:lnTo>
                  <a:lnTo>
                    <a:pt x="552" y="404"/>
                  </a:lnTo>
                  <a:lnTo>
                    <a:pt x="596" y="528"/>
                  </a:lnTo>
                  <a:lnTo>
                    <a:pt x="646" y="646"/>
                  </a:lnTo>
                  <a:lnTo>
                    <a:pt x="701" y="758"/>
                  </a:lnTo>
                  <a:lnTo>
                    <a:pt x="762" y="864"/>
                  </a:lnTo>
                  <a:lnTo>
                    <a:pt x="829" y="965"/>
                  </a:lnTo>
                  <a:lnTo>
                    <a:pt x="900" y="1059"/>
                  </a:lnTo>
                  <a:lnTo>
                    <a:pt x="977" y="1148"/>
                  </a:lnTo>
                  <a:lnTo>
                    <a:pt x="1062" y="1231"/>
                  </a:lnTo>
                  <a:lnTo>
                    <a:pt x="1150" y="1308"/>
                  </a:lnTo>
                  <a:lnTo>
                    <a:pt x="1245" y="1381"/>
                  </a:lnTo>
                  <a:lnTo>
                    <a:pt x="1345" y="1446"/>
                  </a:lnTo>
                  <a:lnTo>
                    <a:pt x="1451" y="1508"/>
                  </a:lnTo>
                  <a:lnTo>
                    <a:pt x="1562" y="1563"/>
                  </a:lnTo>
                  <a:lnTo>
                    <a:pt x="1680" y="1611"/>
                  </a:lnTo>
                  <a:lnTo>
                    <a:pt x="1802" y="1655"/>
                  </a:lnTo>
                  <a:lnTo>
                    <a:pt x="1932" y="1692"/>
                  </a:lnTo>
                  <a:lnTo>
                    <a:pt x="2065" y="1726"/>
                  </a:lnTo>
                  <a:lnTo>
                    <a:pt x="2207" y="1752"/>
                  </a:lnTo>
                  <a:lnTo>
                    <a:pt x="2186" y="1981"/>
                  </a:lnTo>
                  <a:lnTo>
                    <a:pt x="2166" y="2215"/>
                  </a:lnTo>
                  <a:lnTo>
                    <a:pt x="2030" y="2199"/>
                  </a:lnTo>
                  <a:lnTo>
                    <a:pt x="1898" y="2177"/>
                  </a:lnTo>
                  <a:lnTo>
                    <a:pt x="1769" y="2148"/>
                  </a:lnTo>
                  <a:lnTo>
                    <a:pt x="1645" y="2112"/>
                  </a:lnTo>
                  <a:lnTo>
                    <a:pt x="1523" y="2069"/>
                  </a:lnTo>
                  <a:lnTo>
                    <a:pt x="1405" y="2021"/>
                  </a:lnTo>
                  <a:lnTo>
                    <a:pt x="1291" y="1967"/>
                  </a:lnTo>
                  <a:lnTo>
                    <a:pt x="1182" y="1908"/>
                  </a:lnTo>
                  <a:lnTo>
                    <a:pt x="1078" y="1844"/>
                  </a:lnTo>
                  <a:lnTo>
                    <a:pt x="976" y="1774"/>
                  </a:lnTo>
                  <a:lnTo>
                    <a:pt x="880" y="1700"/>
                  </a:lnTo>
                  <a:lnTo>
                    <a:pt x="787" y="1621"/>
                  </a:lnTo>
                  <a:lnTo>
                    <a:pt x="699" y="1540"/>
                  </a:lnTo>
                  <a:lnTo>
                    <a:pt x="616" y="1454"/>
                  </a:lnTo>
                  <a:lnTo>
                    <a:pt x="538" y="1363"/>
                  </a:lnTo>
                  <a:lnTo>
                    <a:pt x="464" y="1272"/>
                  </a:lnTo>
                  <a:lnTo>
                    <a:pt x="395" y="1177"/>
                  </a:lnTo>
                  <a:lnTo>
                    <a:pt x="333" y="1080"/>
                  </a:lnTo>
                  <a:lnTo>
                    <a:pt x="275" y="981"/>
                  </a:lnTo>
                  <a:lnTo>
                    <a:pt x="221" y="879"/>
                  </a:lnTo>
                  <a:lnTo>
                    <a:pt x="173" y="775"/>
                  </a:lnTo>
                  <a:lnTo>
                    <a:pt x="131" y="672"/>
                  </a:lnTo>
                  <a:lnTo>
                    <a:pt x="94" y="567"/>
                  </a:lnTo>
                  <a:lnTo>
                    <a:pt x="64" y="461"/>
                  </a:lnTo>
                  <a:lnTo>
                    <a:pt x="39" y="356"/>
                  </a:lnTo>
                  <a:lnTo>
                    <a:pt x="20" y="250"/>
                  </a:lnTo>
                  <a:lnTo>
                    <a:pt x="7" y="145"/>
                  </a:lnTo>
                  <a:lnTo>
                    <a:pt x="0" y="40"/>
                  </a:lnTo>
                  <a:lnTo>
                    <a:pt x="229" y="20"/>
                  </a:lnTo>
                  <a:lnTo>
                    <a:pt x="4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3" name="Freeform 203"/>
            <p:cNvSpPr/>
            <p:nvPr/>
          </p:nvSpPr>
          <p:spPr bwMode="auto">
            <a:xfrm>
              <a:off x="4498" y="1005"/>
              <a:ext cx="384" cy="435"/>
            </a:xfrm>
            <a:custGeom>
              <a:avLst/>
              <a:gdLst>
                <a:gd name="T0" fmla="*/ 274 w 1151"/>
                <a:gd name="T1" fmla="*/ 0 h 1305"/>
                <a:gd name="T2" fmla="*/ 383 w 1151"/>
                <a:gd name="T3" fmla="*/ 83 h 1305"/>
                <a:gd name="T4" fmla="*/ 486 w 1151"/>
                <a:gd name="T5" fmla="*/ 169 h 1305"/>
                <a:gd name="T6" fmla="*/ 582 w 1151"/>
                <a:gd name="T7" fmla="*/ 260 h 1305"/>
                <a:gd name="T8" fmla="*/ 674 w 1151"/>
                <a:gd name="T9" fmla="*/ 355 h 1305"/>
                <a:gd name="T10" fmla="*/ 760 w 1151"/>
                <a:gd name="T11" fmla="*/ 454 h 1305"/>
                <a:gd name="T12" fmla="*/ 838 w 1151"/>
                <a:gd name="T13" fmla="*/ 557 h 1305"/>
                <a:gd name="T14" fmla="*/ 912 w 1151"/>
                <a:gd name="T15" fmla="*/ 665 h 1305"/>
                <a:gd name="T16" fmla="*/ 981 w 1151"/>
                <a:gd name="T17" fmla="*/ 777 h 1305"/>
                <a:gd name="T18" fmla="*/ 1043 w 1151"/>
                <a:gd name="T19" fmla="*/ 895 h 1305"/>
                <a:gd name="T20" fmla="*/ 1100 w 1151"/>
                <a:gd name="T21" fmla="*/ 1016 h 1305"/>
                <a:gd name="T22" fmla="*/ 1151 w 1151"/>
                <a:gd name="T23" fmla="*/ 1142 h 1305"/>
                <a:gd name="T24" fmla="*/ 998 w 1151"/>
                <a:gd name="T25" fmla="*/ 1198 h 1305"/>
                <a:gd name="T26" fmla="*/ 850 w 1151"/>
                <a:gd name="T27" fmla="*/ 1252 h 1305"/>
                <a:gd name="T28" fmla="*/ 701 w 1151"/>
                <a:gd name="T29" fmla="*/ 1305 h 1305"/>
                <a:gd name="T30" fmla="*/ 656 w 1151"/>
                <a:gd name="T31" fmla="*/ 1195 h 1305"/>
                <a:gd name="T32" fmla="*/ 605 w 1151"/>
                <a:gd name="T33" fmla="*/ 1089 h 1305"/>
                <a:gd name="T34" fmla="*/ 549 w 1151"/>
                <a:gd name="T35" fmla="*/ 987 h 1305"/>
                <a:gd name="T36" fmla="*/ 486 w 1151"/>
                <a:gd name="T37" fmla="*/ 888 h 1305"/>
                <a:gd name="T38" fmla="*/ 418 w 1151"/>
                <a:gd name="T39" fmla="*/ 793 h 1305"/>
                <a:gd name="T40" fmla="*/ 343 w 1151"/>
                <a:gd name="T41" fmla="*/ 703 h 1305"/>
                <a:gd name="T42" fmla="*/ 265 w 1151"/>
                <a:gd name="T43" fmla="*/ 618 h 1305"/>
                <a:gd name="T44" fmla="*/ 181 w 1151"/>
                <a:gd name="T45" fmla="*/ 538 h 1305"/>
                <a:gd name="T46" fmla="*/ 93 w 1151"/>
                <a:gd name="T47" fmla="*/ 463 h 1305"/>
                <a:gd name="T48" fmla="*/ 0 w 1151"/>
                <a:gd name="T49" fmla="*/ 391 h 1305"/>
                <a:gd name="T50" fmla="*/ 92 w 1151"/>
                <a:gd name="T51" fmla="*/ 260 h 1305"/>
                <a:gd name="T52" fmla="*/ 183 w 1151"/>
                <a:gd name="T53" fmla="*/ 129 h 1305"/>
                <a:gd name="T54" fmla="*/ 274 w 1151"/>
                <a:gd name="T55" fmla="*/ 0 h 1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51" h="1305">
                  <a:moveTo>
                    <a:pt x="274" y="0"/>
                  </a:moveTo>
                  <a:lnTo>
                    <a:pt x="383" y="83"/>
                  </a:lnTo>
                  <a:lnTo>
                    <a:pt x="486" y="169"/>
                  </a:lnTo>
                  <a:lnTo>
                    <a:pt x="582" y="260"/>
                  </a:lnTo>
                  <a:lnTo>
                    <a:pt x="674" y="355"/>
                  </a:lnTo>
                  <a:lnTo>
                    <a:pt x="760" y="454"/>
                  </a:lnTo>
                  <a:lnTo>
                    <a:pt x="838" y="557"/>
                  </a:lnTo>
                  <a:lnTo>
                    <a:pt x="912" y="665"/>
                  </a:lnTo>
                  <a:lnTo>
                    <a:pt x="981" y="777"/>
                  </a:lnTo>
                  <a:lnTo>
                    <a:pt x="1043" y="895"/>
                  </a:lnTo>
                  <a:lnTo>
                    <a:pt x="1100" y="1016"/>
                  </a:lnTo>
                  <a:lnTo>
                    <a:pt x="1151" y="1142"/>
                  </a:lnTo>
                  <a:lnTo>
                    <a:pt x="998" y="1198"/>
                  </a:lnTo>
                  <a:lnTo>
                    <a:pt x="850" y="1252"/>
                  </a:lnTo>
                  <a:lnTo>
                    <a:pt x="701" y="1305"/>
                  </a:lnTo>
                  <a:lnTo>
                    <a:pt x="656" y="1195"/>
                  </a:lnTo>
                  <a:lnTo>
                    <a:pt x="605" y="1089"/>
                  </a:lnTo>
                  <a:lnTo>
                    <a:pt x="549" y="987"/>
                  </a:lnTo>
                  <a:lnTo>
                    <a:pt x="486" y="888"/>
                  </a:lnTo>
                  <a:lnTo>
                    <a:pt x="418" y="793"/>
                  </a:lnTo>
                  <a:lnTo>
                    <a:pt x="343" y="703"/>
                  </a:lnTo>
                  <a:lnTo>
                    <a:pt x="265" y="618"/>
                  </a:lnTo>
                  <a:lnTo>
                    <a:pt x="181" y="538"/>
                  </a:lnTo>
                  <a:lnTo>
                    <a:pt x="93" y="463"/>
                  </a:lnTo>
                  <a:lnTo>
                    <a:pt x="0" y="391"/>
                  </a:lnTo>
                  <a:lnTo>
                    <a:pt x="92" y="260"/>
                  </a:lnTo>
                  <a:lnTo>
                    <a:pt x="183" y="129"/>
                  </a:lnTo>
                  <a:lnTo>
                    <a:pt x="2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4" name="Freeform 204"/>
            <p:cNvSpPr>
              <a:spLocks noEditPoints="1"/>
            </p:cNvSpPr>
            <p:nvPr/>
          </p:nvSpPr>
          <p:spPr bwMode="auto">
            <a:xfrm>
              <a:off x="4303" y="1444"/>
              <a:ext cx="229" cy="565"/>
            </a:xfrm>
            <a:custGeom>
              <a:avLst/>
              <a:gdLst>
                <a:gd name="T0" fmla="*/ 156 w 688"/>
                <a:gd name="T1" fmla="*/ 157 h 1695"/>
                <a:gd name="T2" fmla="*/ 156 w 688"/>
                <a:gd name="T3" fmla="*/ 1539 h 1695"/>
                <a:gd name="T4" fmla="*/ 532 w 688"/>
                <a:gd name="T5" fmla="*/ 1539 h 1695"/>
                <a:gd name="T6" fmla="*/ 532 w 688"/>
                <a:gd name="T7" fmla="*/ 157 h 1695"/>
                <a:gd name="T8" fmla="*/ 156 w 688"/>
                <a:gd name="T9" fmla="*/ 157 h 1695"/>
                <a:gd name="T10" fmla="*/ 77 w 688"/>
                <a:gd name="T11" fmla="*/ 0 h 1695"/>
                <a:gd name="T12" fmla="*/ 609 w 688"/>
                <a:gd name="T13" fmla="*/ 0 h 1695"/>
                <a:gd name="T14" fmla="*/ 634 w 688"/>
                <a:gd name="T15" fmla="*/ 4 h 1695"/>
                <a:gd name="T16" fmla="*/ 656 w 688"/>
                <a:gd name="T17" fmla="*/ 14 h 1695"/>
                <a:gd name="T18" fmla="*/ 673 w 688"/>
                <a:gd name="T19" fmla="*/ 32 h 1695"/>
                <a:gd name="T20" fmla="*/ 684 w 688"/>
                <a:gd name="T21" fmla="*/ 52 h 1695"/>
                <a:gd name="T22" fmla="*/ 688 w 688"/>
                <a:gd name="T23" fmla="*/ 77 h 1695"/>
                <a:gd name="T24" fmla="*/ 688 w 688"/>
                <a:gd name="T25" fmla="*/ 1618 h 1695"/>
                <a:gd name="T26" fmla="*/ 684 w 688"/>
                <a:gd name="T27" fmla="*/ 1643 h 1695"/>
                <a:gd name="T28" fmla="*/ 673 w 688"/>
                <a:gd name="T29" fmla="*/ 1663 h 1695"/>
                <a:gd name="T30" fmla="*/ 656 w 688"/>
                <a:gd name="T31" fmla="*/ 1681 h 1695"/>
                <a:gd name="T32" fmla="*/ 634 w 688"/>
                <a:gd name="T33" fmla="*/ 1691 h 1695"/>
                <a:gd name="T34" fmla="*/ 609 w 688"/>
                <a:gd name="T35" fmla="*/ 1695 h 1695"/>
                <a:gd name="T36" fmla="*/ 77 w 688"/>
                <a:gd name="T37" fmla="*/ 1695 h 1695"/>
                <a:gd name="T38" fmla="*/ 52 w 688"/>
                <a:gd name="T39" fmla="*/ 1691 h 1695"/>
                <a:gd name="T40" fmla="*/ 30 w 688"/>
                <a:gd name="T41" fmla="*/ 1681 h 1695"/>
                <a:gd name="T42" fmla="*/ 14 w 688"/>
                <a:gd name="T43" fmla="*/ 1663 h 1695"/>
                <a:gd name="T44" fmla="*/ 3 w 688"/>
                <a:gd name="T45" fmla="*/ 1643 h 1695"/>
                <a:gd name="T46" fmla="*/ 0 w 688"/>
                <a:gd name="T47" fmla="*/ 1618 h 1695"/>
                <a:gd name="T48" fmla="*/ 0 w 688"/>
                <a:gd name="T49" fmla="*/ 77 h 1695"/>
                <a:gd name="T50" fmla="*/ 3 w 688"/>
                <a:gd name="T51" fmla="*/ 52 h 1695"/>
                <a:gd name="T52" fmla="*/ 14 w 688"/>
                <a:gd name="T53" fmla="*/ 32 h 1695"/>
                <a:gd name="T54" fmla="*/ 30 w 688"/>
                <a:gd name="T55" fmla="*/ 14 h 1695"/>
                <a:gd name="T56" fmla="*/ 52 w 688"/>
                <a:gd name="T57" fmla="*/ 4 h 1695"/>
                <a:gd name="T58" fmla="*/ 77 w 688"/>
                <a:gd name="T59" fmla="*/ 0 h 1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8" h="1695">
                  <a:moveTo>
                    <a:pt x="156" y="157"/>
                  </a:moveTo>
                  <a:lnTo>
                    <a:pt x="156" y="1539"/>
                  </a:lnTo>
                  <a:lnTo>
                    <a:pt x="532" y="1539"/>
                  </a:lnTo>
                  <a:lnTo>
                    <a:pt x="532" y="157"/>
                  </a:lnTo>
                  <a:lnTo>
                    <a:pt x="156" y="157"/>
                  </a:lnTo>
                  <a:close/>
                  <a:moveTo>
                    <a:pt x="77" y="0"/>
                  </a:moveTo>
                  <a:lnTo>
                    <a:pt x="609" y="0"/>
                  </a:lnTo>
                  <a:lnTo>
                    <a:pt x="634" y="4"/>
                  </a:lnTo>
                  <a:lnTo>
                    <a:pt x="656" y="14"/>
                  </a:lnTo>
                  <a:lnTo>
                    <a:pt x="673" y="32"/>
                  </a:lnTo>
                  <a:lnTo>
                    <a:pt x="684" y="52"/>
                  </a:lnTo>
                  <a:lnTo>
                    <a:pt x="688" y="77"/>
                  </a:lnTo>
                  <a:lnTo>
                    <a:pt x="688" y="1618"/>
                  </a:lnTo>
                  <a:lnTo>
                    <a:pt x="684" y="1643"/>
                  </a:lnTo>
                  <a:lnTo>
                    <a:pt x="673" y="1663"/>
                  </a:lnTo>
                  <a:lnTo>
                    <a:pt x="656" y="1681"/>
                  </a:lnTo>
                  <a:lnTo>
                    <a:pt x="634" y="1691"/>
                  </a:lnTo>
                  <a:lnTo>
                    <a:pt x="609" y="1695"/>
                  </a:lnTo>
                  <a:lnTo>
                    <a:pt x="77" y="1695"/>
                  </a:lnTo>
                  <a:lnTo>
                    <a:pt x="52" y="1691"/>
                  </a:lnTo>
                  <a:lnTo>
                    <a:pt x="30" y="1681"/>
                  </a:lnTo>
                  <a:lnTo>
                    <a:pt x="14" y="1663"/>
                  </a:lnTo>
                  <a:lnTo>
                    <a:pt x="3" y="1643"/>
                  </a:lnTo>
                  <a:lnTo>
                    <a:pt x="0" y="1618"/>
                  </a:lnTo>
                  <a:lnTo>
                    <a:pt x="0" y="77"/>
                  </a:lnTo>
                  <a:lnTo>
                    <a:pt x="3" y="52"/>
                  </a:lnTo>
                  <a:lnTo>
                    <a:pt x="14" y="32"/>
                  </a:lnTo>
                  <a:lnTo>
                    <a:pt x="30" y="14"/>
                  </a:lnTo>
                  <a:lnTo>
                    <a:pt x="52" y="4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5" name="Freeform 205"/>
            <p:cNvSpPr>
              <a:spLocks noEditPoints="1"/>
            </p:cNvSpPr>
            <p:nvPr/>
          </p:nvSpPr>
          <p:spPr bwMode="auto">
            <a:xfrm>
              <a:off x="3733" y="1580"/>
              <a:ext cx="230" cy="429"/>
            </a:xfrm>
            <a:custGeom>
              <a:avLst/>
              <a:gdLst>
                <a:gd name="T0" fmla="*/ 155 w 688"/>
                <a:gd name="T1" fmla="*/ 1010 h 1286"/>
                <a:gd name="T2" fmla="*/ 155 w 688"/>
                <a:gd name="T3" fmla="*/ 1130 h 1286"/>
                <a:gd name="T4" fmla="*/ 276 w 688"/>
                <a:gd name="T5" fmla="*/ 1130 h 1286"/>
                <a:gd name="T6" fmla="*/ 155 w 688"/>
                <a:gd name="T7" fmla="*/ 1010 h 1286"/>
                <a:gd name="T8" fmla="*/ 155 w 688"/>
                <a:gd name="T9" fmla="*/ 764 h 1286"/>
                <a:gd name="T10" fmla="*/ 155 w 688"/>
                <a:gd name="T11" fmla="*/ 886 h 1286"/>
                <a:gd name="T12" fmla="*/ 400 w 688"/>
                <a:gd name="T13" fmla="*/ 1130 h 1286"/>
                <a:gd name="T14" fmla="*/ 400 w 688"/>
                <a:gd name="T15" fmla="*/ 1132 h 1286"/>
                <a:gd name="T16" fmla="*/ 523 w 688"/>
                <a:gd name="T17" fmla="*/ 1132 h 1286"/>
                <a:gd name="T18" fmla="*/ 155 w 688"/>
                <a:gd name="T19" fmla="*/ 764 h 1286"/>
                <a:gd name="T20" fmla="*/ 155 w 688"/>
                <a:gd name="T21" fmla="*/ 516 h 1286"/>
                <a:gd name="T22" fmla="*/ 155 w 688"/>
                <a:gd name="T23" fmla="*/ 638 h 1286"/>
                <a:gd name="T24" fmla="*/ 532 w 688"/>
                <a:gd name="T25" fmla="*/ 1017 h 1286"/>
                <a:gd name="T26" fmla="*/ 532 w 688"/>
                <a:gd name="T27" fmla="*/ 893 h 1286"/>
                <a:gd name="T28" fmla="*/ 155 w 688"/>
                <a:gd name="T29" fmla="*/ 516 h 1286"/>
                <a:gd name="T30" fmla="*/ 155 w 688"/>
                <a:gd name="T31" fmla="*/ 269 h 1286"/>
                <a:gd name="T32" fmla="*/ 155 w 688"/>
                <a:gd name="T33" fmla="*/ 393 h 1286"/>
                <a:gd name="T34" fmla="*/ 532 w 688"/>
                <a:gd name="T35" fmla="*/ 769 h 1286"/>
                <a:gd name="T36" fmla="*/ 532 w 688"/>
                <a:gd name="T37" fmla="*/ 647 h 1286"/>
                <a:gd name="T38" fmla="*/ 155 w 688"/>
                <a:gd name="T39" fmla="*/ 269 h 1286"/>
                <a:gd name="T40" fmla="*/ 165 w 688"/>
                <a:gd name="T41" fmla="*/ 157 h 1286"/>
                <a:gd name="T42" fmla="*/ 532 w 688"/>
                <a:gd name="T43" fmla="*/ 524 h 1286"/>
                <a:gd name="T44" fmla="*/ 532 w 688"/>
                <a:gd name="T45" fmla="*/ 400 h 1286"/>
                <a:gd name="T46" fmla="*/ 289 w 688"/>
                <a:gd name="T47" fmla="*/ 157 h 1286"/>
                <a:gd name="T48" fmla="*/ 165 w 688"/>
                <a:gd name="T49" fmla="*/ 157 h 1286"/>
                <a:gd name="T50" fmla="*/ 411 w 688"/>
                <a:gd name="T51" fmla="*/ 155 h 1286"/>
                <a:gd name="T52" fmla="*/ 532 w 688"/>
                <a:gd name="T53" fmla="*/ 276 h 1286"/>
                <a:gd name="T54" fmla="*/ 532 w 688"/>
                <a:gd name="T55" fmla="*/ 155 h 1286"/>
                <a:gd name="T56" fmla="*/ 411 w 688"/>
                <a:gd name="T57" fmla="*/ 155 h 1286"/>
                <a:gd name="T58" fmla="*/ 78 w 688"/>
                <a:gd name="T59" fmla="*/ 0 h 1286"/>
                <a:gd name="T60" fmla="*/ 611 w 688"/>
                <a:gd name="T61" fmla="*/ 0 h 1286"/>
                <a:gd name="T62" fmla="*/ 635 w 688"/>
                <a:gd name="T63" fmla="*/ 4 h 1286"/>
                <a:gd name="T64" fmla="*/ 657 w 688"/>
                <a:gd name="T65" fmla="*/ 14 h 1286"/>
                <a:gd name="T66" fmla="*/ 673 w 688"/>
                <a:gd name="T67" fmla="*/ 32 h 1286"/>
                <a:gd name="T68" fmla="*/ 685 w 688"/>
                <a:gd name="T69" fmla="*/ 52 h 1286"/>
                <a:gd name="T70" fmla="*/ 688 w 688"/>
                <a:gd name="T71" fmla="*/ 77 h 1286"/>
                <a:gd name="T72" fmla="*/ 688 w 688"/>
                <a:gd name="T73" fmla="*/ 1209 h 1286"/>
                <a:gd name="T74" fmla="*/ 685 w 688"/>
                <a:gd name="T75" fmla="*/ 1234 h 1286"/>
                <a:gd name="T76" fmla="*/ 673 w 688"/>
                <a:gd name="T77" fmla="*/ 1254 h 1286"/>
                <a:gd name="T78" fmla="*/ 657 w 688"/>
                <a:gd name="T79" fmla="*/ 1272 h 1286"/>
                <a:gd name="T80" fmla="*/ 635 w 688"/>
                <a:gd name="T81" fmla="*/ 1282 h 1286"/>
                <a:gd name="T82" fmla="*/ 611 w 688"/>
                <a:gd name="T83" fmla="*/ 1286 h 1286"/>
                <a:gd name="T84" fmla="*/ 78 w 688"/>
                <a:gd name="T85" fmla="*/ 1286 h 1286"/>
                <a:gd name="T86" fmla="*/ 53 w 688"/>
                <a:gd name="T87" fmla="*/ 1282 h 1286"/>
                <a:gd name="T88" fmla="*/ 32 w 688"/>
                <a:gd name="T89" fmla="*/ 1272 h 1286"/>
                <a:gd name="T90" fmla="*/ 14 w 688"/>
                <a:gd name="T91" fmla="*/ 1254 h 1286"/>
                <a:gd name="T92" fmla="*/ 4 w 688"/>
                <a:gd name="T93" fmla="*/ 1234 h 1286"/>
                <a:gd name="T94" fmla="*/ 0 w 688"/>
                <a:gd name="T95" fmla="*/ 1209 h 1286"/>
                <a:gd name="T96" fmla="*/ 0 w 688"/>
                <a:gd name="T97" fmla="*/ 77 h 1286"/>
                <a:gd name="T98" fmla="*/ 4 w 688"/>
                <a:gd name="T99" fmla="*/ 52 h 1286"/>
                <a:gd name="T100" fmla="*/ 14 w 688"/>
                <a:gd name="T101" fmla="*/ 32 h 1286"/>
                <a:gd name="T102" fmla="*/ 32 w 688"/>
                <a:gd name="T103" fmla="*/ 14 h 1286"/>
                <a:gd name="T104" fmla="*/ 53 w 688"/>
                <a:gd name="T105" fmla="*/ 4 h 1286"/>
                <a:gd name="T106" fmla="*/ 78 w 688"/>
                <a:gd name="T107" fmla="*/ 0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8" h="1286">
                  <a:moveTo>
                    <a:pt x="155" y="1010"/>
                  </a:moveTo>
                  <a:lnTo>
                    <a:pt x="155" y="1130"/>
                  </a:lnTo>
                  <a:lnTo>
                    <a:pt x="276" y="1130"/>
                  </a:lnTo>
                  <a:lnTo>
                    <a:pt x="155" y="1010"/>
                  </a:lnTo>
                  <a:close/>
                  <a:moveTo>
                    <a:pt x="155" y="764"/>
                  </a:moveTo>
                  <a:lnTo>
                    <a:pt x="155" y="886"/>
                  </a:lnTo>
                  <a:lnTo>
                    <a:pt x="400" y="1130"/>
                  </a:lnTo>
                  <a:lnTo>
                    <a:pt x="400" y="1132"/>
                  </a:lnTo>
                  <a:lnTo>
                    <a:pt x="523" y="1132"/>
                  </a:lnTo>
                  <a:lnTo>
                    <a:pt x="155" y="764"/>
                  </a:lnTo>
                  <a:close/>
                  <a:moveTo>
                    <a:pt x="155" y="516"/>
                  </a:moveTo>
                  <a:lnTo>
                    <a:pt x="155" y="638"/>
                  </a:lnTo>
                  <a:lnTo>
                    <a:pt x="532" y="1017"/>
                  </a:lnTo>
                  <a:lnTo>
                    <a:pt x="532" y="893"/>
                  </a:lnTo>
                  <a:lnTo>
                    <a:pt x="155" y="516"/>
                  </a:lnTo>
                  <a:close/>
                  <a:moveTo>
                    <a:pt x="155" y="269"/>
                  </a:moveTo>
                  <a:lnTo>
                    <a:pt x="155" y="393"/>
                  </a:lnTo>
                  <a:lnTo>
                    <a:pt x="532" y="769"/>
                  </a:lnTo>
                  <a:lnTo>
                    <a:pt x="532" y="647"/>
                  </a:lnTo>
                  <a:lnTo>
                    <a:pt x="155" y="269"/>
                  </a:lnTo>
                  <a:close/>
                  <a:moveTo>
                    <a:pt x="165" y="157"/>
                  </a:moveTo>
                  <a:lnTo>
                    <a:pt x="532" y="524"/>
                  </a:lnTo>
                  <a:lnTo>
                    <a:pt x="532" y="400"/>
                  </a:lnTo>
                  <a:lnTo>
                    <a:pt x="289" y="157"/>
                  </a:lnTo>
                  <a:lnTo>
                    <a:pt x="165" y="157"/>
                  </a:lnTo>
                  <a:close/>
                  <a:moveTo>
                    <a:pt x="411" y="155"/>
                  </a:moveTo>
                  <a:lnTo>
                    <a:pt x="532" y="276"/>
                  </a:lnTo>
                  <a:lnTo>
                    <a:pt x="532" y="155"/>
                  </a:lnTo>
                  <a:lnTo>
                    <a:pt x="411" y="155"/>
                  </a:lnTo>
                  <a:close/>
                  <a:moveTo>
                    <a:pt x="78" y="0"/>
                  </a:moveTo>
                  <a:lnTo>
                    <a:pt x="611" y="0"/>
                  </a:lnTo>
                  <a:lnTo>
                    <a:pt x="635" y="4"/>
                  </a:lnTo>
                  <a:lnTo>
                    <a:pt x="657" y="14"/>
                  </a:lnTo>
                  <a:lnTo>
                    <a:pt x="673" y="32"/>
                  </a:lnTo>
                  <a:lnTo>
                    <a:pt x="685" y="52"/>
                  </a:lnTo>
                  <a:lnTo>
                    <a:pt x="688" y="77"/>
                  </a:lnTo>
                  <a:lnTo>
                    <a:pt x="688" y="1209"/>
                  </a:lnTo>
                  <a:lnTo>
                    <a:pt x="685" y="1234"/>
                  </a:lnTo>
                  <a:lnTo>
                    <a:pt x="673" y="1254"/>
                  </a:lnTo>
                  <a:lnTo>
                    <a:pt x="657" y="1272"/>
                  </a:lnTo>
                  <a:lnTo>
                    <a:pt x="635" y="1282"/>
                  </a:lnTo>
                  <a:lnTo>
                    <a:pt x="611" y="1286"/>
                  </a:lnTo>
                  <a:lnTo>
                    <a:pt x="78" y="1286"/>
                  </a:lnTo>
                  <a:lnTo>
                    <a:pt x="53" y="1282"/>
                  </a:lnTo>
                  <a:lnTo>
                    <a:pt x="32" y="1272"/>
                  </a:lnTo>
                  <a:lnTo>
                    <a:pt x="14" y="1254"/>
                  </a:lnTo>
                  <a:lnTo>
                    <a:pt x="4" y="1234"/>
                  </a:lnTo>
                  <a:lnTo>
                    <a:pt x="0" y="1209"/>
                  </a:lnTo>
                  <a:lnTo>
                    <a:pt x="0" y="77"/>
                  </a:lnTo>
                  <a:lnTo>
                    <a:pt x="4" y="52"/>
                  </a:lnTo>
                  <a:lnTo>
                    <a:pt x="14" y="32"/>
                  </a:lnTo>
                  <a:lnTo>
                    <a:pt x="32" y="14"/>
                  </a:lnTo>
                  <a:lnTo>
                    <a:pt x="53" y="4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6" name="Freeform 206"/>
            <p:cNvSpPr/>
            <p:nvPr/>
          </p:nvSpPr>
          <p:spPr bwMode="auto">
            <a:xfrm>
              <a:off x="4018" y="1235"/>
              <a:ext cx="229" cy="774"/>
            </a:xfrm>
            <a:custGeom>
              <a:avLst/>
              <a:gdLst>
                <a:gd name="T0" fmla="*/ 79 w 689"/>
                <a:gd name="T1" fmla="*/ 0 h 2321"/>
                <a:gd name="T2" fmla="*/ 611 w 689"/>
                <a:gd name="T3" fmla="*/ 0 h 2321"/>
                <a:gd name="T4" fmla="*/ 636 w 689"/>
                <a:gd name="T5" fmla="*/ 4 h 2321"/>
                <a:gd name="T6" fmla="*/ 657 w 689"/>
                <a:gd name="T7" fmla="*/ 14 h 2321"/>
                <a:gd name="T8" fmla="*/ 674 w 689"/>
                <a:gd name="T9" fmla="*/ 32 h 2321"/>
                <a:gd name="T10" fmla="*/ 686 w 689"/>
                <a:gd name="T11" fmla="*/ 54 h 2321"/>
                <a:gd name="T12" fmla="*/ 689 w 689"/>
                <a:gd name="T13" fmla="*/ 78 h 2321"/>
                <a:gd name="T14" fmla="*/ 689 w 689"/>
                <a:gd name="T15" fmla="*/ 2244 h 2321"/>
                <a:gd name="T16" fmla="*/ 686 w 689"/>
                <a:gd name="T17" fmla="*/ 2269 h 2321"/>
                <a:gd name="T18" fmla="*/ 674 w 689"/>
                <a:gd name="T19" fmla="*/ 2289 h 2321"/>
                <a:gd name="T20" fmla="*/ 657 w 689"/>
                <a:gd name="T21" fmla="*/ 2307 h 2321"/>
                <a:gd name="T22" fmla="*/ 636 w 689"/>
                <a:gd name="T23" fmla="*/ 2317 h 2321"/>
                <a:gd name="T24" fmla="*/ 611 w 689"/>
                <a:gd name="T25" fmla="*/ 2321 h 2321"/>
                <a:gd name="T26" fmla="*/ 79 w 689"/>
                <a:gd name="T27" fmla="*/ 2321 h 2321"/>
                <a:gd name="T28" fmla="*/ 54 w 689"/>
                <a:gd name="T29" fmla="*/ 2317 h 2321"/>
                <a:gd name="T30" fmla="*/ 32 w 689"/>
                <a:gd name="T31" fmla="*/ 2307 h 2321"/>
                <a:gd name="T32" fmla="*/ 15 w 689"/>
                <a:gd name="T33" fmla="*/ 2289 h 2321"/>
                <a:gd name="T34" fmla="*/ 5 w 689"/>
                <a:gd name="T35" fmla="*/ 2269 h 2321"/>
                <a:gd name="T36" fmla="*/ 0 w 689"/>
                <a:gd name="T37" fmla="*/ 2244 h 2321"/>
                <a:gd name="T38" fmla="*/ 0 w 689"/>
                <a:gd name="T39" fmla="*/ 78 h 2321"/>
                <a:gd name="T40" fmla="*/ 5 w 689"/>
                <a:gd name="T41" fmla="*/ 54 h 2321"/>
                <a:gd name="T42" fmla="*/ 15 w 689"/>
                <a:gd name="T43" fmla="*/ 32 h 2321"/>
                <a:gd name="T44" fmla="*/ 32 w 689"/>
                <a:gd name="T45" fmla="*/ 14 h 2321"/>
                <a:gd name="T46" fmla="*/ 54 w 689"/>
                <a:gd name="T47" fmla="*/ 4 h 2321"/>
                <a:gd name="T48" fmla="*/ 79 w 689"/>
                <a:gd name="T49" fmla="*/ 0 h 2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9" h="2321">
                  <a:moveTo>
                    <a:pt x="79" y="0"/>
                  </a:moveTo>
                  <a:lnTo>
                    <a:pt x="611" y="0"/>
                  </a:lnTo>
                  <a:lnTo>
                    <a:pt x="636" y="4"/>
                  </a:lnTo>
                  <a:lnTo>
                    <a:pt x="657" y="14"/>
                  </a:lnTo>
                  <a:lnTo>
                    <a:pt x="674" y="32"/>
                  </a:lnTo>
                  <a:lnTo>
                    <a:pt x="686" y="54"/>
                  </a:lnTo>
                  <a:lnTo>
                    <a:pt x="689" y="78"/>
                  </a:lnTo>
                  <a:lnTo>
                    <a:pt x="689" y="2244"/>
                  </a:lnTo>
                  <a:lnTo>
                    <a:pt x="686" y="2269"/>
                  </a:lnTo>
                  <a:lnTo>
                    <a:pt x="674" y="2289"/>
                  </a:lnTo>
                  <a:lnTo>
                    <a:pt x="657" y="2307"/>
                  </a:lnTo>
                  <a:lnTo>
                    <a:pt x="636" y="2317"/>
                  </a:lnTo>
                  <a:lnTo>
                    <a:pt x="611" y="2321"/>
                  </a:lnTo>
                  <a:lnTo>
                    <a:pt x="79" y="2321"/>
                  </a:lnTo>
                  <a:lnTo>
                    <a:pt x="54" y="2317"/>
                  </a:lnTo>
                  <a:lnTo>
                    <a:pt x="32" y="2307"/>
                  </a:lnTo>
                  <a:lnTo>
                    <a:pt x="15" y="2289"/>
                  </a:lnTo>
                  <a:lnTo>
                    <a:pt x="5" y="2269"/>
                  </a:lnTo>
                  <a:lnTo>
                    <a:pt x="0" y="2244"/>
                  </a:lnTo>
                  <a:lnTo>
                    <a:pt x="0" y="78"/>
                  </a:lnTo>
                  <a:lnTo>
                    <a:pt x="5" y="54"/>
                  </a:lnTo>
                  <a:lnTo>
                    <a:pt x="15" y="32"/>
                  </a:lnTo>
                  <a:lnTo>
                    <a:pt x="32" y="14"/>
                  </a:lnTo>
                  <a:lnTo>
                    <a:pt x="54" y="4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</p:grpSp>
      <p:grpSp>
        <p:nvGrpSpPr>
          <p:cNvPr id="17" name="Group 1008"/>
          <p:cNvGrpSpPr>
            <a:grpSpLocks noChangeAspect="1"/>
          </p:cNvGrpSpPr>
          <p:nvPr/>
        </p:nvGrpSpPr>
        <p:grpSpPr bwMode="auto">
          <a:xfrm>
            <a:off x="9263664" y="6093441"/>
            <a:ext cx="341119" cy="294878"/>
            <a:chOff x="-3982" y="41"/>
            <a:chExt cx="2641" cy="2283"/>
          </a:xfrm>
          <a:solidFill>
            <a:schemeClr val="bg1"/>
          </a:solidFill>
        </p:grpSpPr>
        <p:sp>
          <p:nvSpPr>
            <p:cNvPr id="18" name="Freeform 1010"/>
            <p:cNvSpPr>
              <a:spLocks noEditPoints="1"/>
            </p:cNvSpPr>
            <p:nvPr/>
          </p:nvSpPr>
          <p:spPr bwMode="auto">
            <a:xfrm>
              <a:off x="-3982" y="41"/>
              <a:ext cx="2641" cy="2283"/>
            </a:xfrm>
            <a:custGeom>
              <a:avLst/>
              <a:gdLst>
                <a:gd name="T0" fmla="*/ 383 w 5282"/>
                <a:gd name="T1" fmla="*/ 3127 h 4566"/>
                <a:gd name="T2" fmla="*/ 4899 w 5282"/>
                <a:gd name="T3" fmla="*/ 384 h 4566"/>
                <a:gd name="T4" fmla="*/ 257 w 5282"/>
                <a:gd name="T5" fmla="*/ 0 h 4566"/>
                <a:gd name="T6" fmla="*/ 5072 w 5282"/>
                <a:gd name="T7" fmla="*/ 4 h 4566"/>
                <a:gd name="T8" fmla="*/ 5156 w 5282"/>
                <a:gd name="T9" fmla="*/ 36 h 4566"/>
                <a:gd name="T10" fmla="*/ 5221 w 5282"/>
                <a:gd name="T11" fmla="*/ 90 h 4566"/>
                <a:gd name="T12" fmla="*/ 5266 w 5282"/>
                <a:gd name="T13" fmla="*/ 168 h 4566"/>
                <a:gd name="T14" fmla="*/ 5282 w 5282"/>
                <a:gd name="T15" fmla="*/ 256 h 4566"/>
                <a:gd name="T16" fmla="*/ 5278 w 5282"/>
                <a:gd name="T17" fmla="*/ 3300 h 4566"/>
                <a:gd name="T18" fmla="*/ 5247 w 5282"/>
                <a:gd name="T19" fmla="*/ 3384 h 4566"/>
                <a:gd name="T20" fmla="*/ 5191 w 5282"/>
                <a:gd name="T21" fmla="*/ 3451 h 4566"/>
                <a:gd name="T22" fmla="*/ 5116 w 5282"/>
                <a:gd name="T23" fmla="*/ 3494 h 4566"/>
                <a:gd name="T24" fmla="*/ 5026 w 5282"/>
                <a:gd name="T25" fmla="*/ 3511 h 4566"/>
                <a:gd name="T26" fmla="*/ 3243 w 5282"/>
                <a:gd name="T27" fmla="*/ 4092 h 4566"/>
                <a:gd name="T28" fmla="*/ 3985 w 5282"/>
                <a:gd name="T29" fmla="*/ 4097 h 4566"/>
                <a:gd name="T30" fmla="*/ 4068 w 5282"/>
                <a:gd name="T31" fmla="*/ 4132 h 4566"/>
                <a:gd name="T32" fmla="*/ 4133 w 5282"/>
                <a:gd name="T33" fmla="*/ 4196 h 4566"/>
                <a:gd name="T34" fmla="*/ 4168 w 5282"/>
                <a:gd name="T35" fmla="*/ 4280 h 4566"/>
                <a:gd name="T36" fmla="*/ 4168 w 5282"/>
                <a:gd name="T37" fmla="*/ 4376 h 4566"/>
                <a:gd name="T38" fmla="*/ 4133 w 5282"/>
                <a:gd name="T39" fmla="*/ 4462 h 4566"/>
                <a:gd name="T40" fmla="*/ 4068 w 5282"/>
                <a:gd name="T41" fmla="*/ 4524 h 4566"/>
                <a:gd name="T42" fmla="*/ 3985 w 5282"/>
                <a:gd name="T43" fmla="*/ 4561 h 4566"/>
                <a:gd name="T44" fmla="*/ 1345 w 5282"/>
                <a:gd name="T45" fmla="*/ 4566 h 4566"/>
                <a:gd name="T46" fmla="*/ 1254 w 5282"/>
                <a:gd name="T47" fmla="*/ 4547 h 4566"/>
                <a:gd name="T48" fmla="*/ 1179 w 5282"/>
                <a:gd name="T49" fmla="*/ 4495 h 4566"/>
                <a:gd name="T50" fmla="*/ 1127 w 5282"/>
                <a:gd name="T51" fmla="*/ 4421 h 4566"/>
                <a:gd name="T52" fmla="*/ 1110 w 5282"/>
                <a:gd name="T53" fmla="*/ 4328 h 4566"/>
                <a:gd name="T54" fmla="*/ 1127 w 5282"/>
                <a:gd name="T55" fmla="*/ 4237 h 4566"/>
                <a:gd name="T56" fmla="*/ 1179 w 5282"/>
                <a:gd name="T57" fmla="*/ 4161 h 4566"/>
                <a:gd name="T58" fmla="*/ 1254 w 5282"/>
                <a:gd name="T59" fmla="*/ 4110 h 4566"/>
                <a:gd name="T60" fmla="*/ 1345 w 5282"/>
                <a:gd name="T61" fmla="*/ 4092 h 4566"/>
                <a:gd name="T62" fmla="*/ 2040 w 5282"/>
                <a:gd name="T63" fmla="*/ 3511 h 4566"/>
                <a:gd name="T64" fmla="*/ 210 w 5282"/>
                <a:gd name="T65" fmla="*/ 3507 h 4566"/>
                <a:gd name="T66" fmla="*/ 127 w 5282"/>
                <a:gd name="T67" fmla="*/ 3475 h 4566"/>
                <a:gd name="T68" fmla="*/ 61 w 5282"/>
                <a:gd name="T69" fmla="*/ 3419 h 4566"/>
                <a:gd name="T70" fmla="*/ 16 w 5282"/>
                <a:gd name="T71" fmla="*/ 3343 h 4566"/>
                <a:gd name="T72" fmla="*/ 0 w 5282"/>
                <a:gd name="T73" fmla="*/ 3255 h 4566"/>
                <a:gd name="T74" fmla="*/ 5 w 5282"/>
                <a:gd name="T75" fmla="*/ 211 h 4566"/>
                <a:gd name="T76" fmla="*/ 35 w 5282"/>
                <a:gd name="T77" fmla="*/ 127 h 4566"/>
                <a:gd name="T78" fmla="*/ 91 w 5282"/>
                <a:gd name="T79" fmla="*/ 60 h 4566"/>
                <a:gd name="T80" fmla="*/ 167 w 5282"/>
                <a:gd name="T81" fmla="*/ 17 h 4566"/>
                <a:gd name="T82" fmla="*/ 257 w 5282"/>
                <a:gd name="T83" fmla="*/ 0 h 4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282" h="4566">
                  <a:moveTo>
                    <a:pt x="383" y="384"/>
                  </a:moveTo>
                  <a:lnTo>
                    <a:pt x="383" y="3127"/>
                  </a:lnTo>
                  <a:lnTo>
                    <a:pt x="4899" y="3127"/>
                  </a:lnTo>
                  <a:lnTo>
                    <a:pt x="4899" y="384"/>
                  </a:lnTo>
                  <a:lnTo>
                    <a:pt x="383" y="384"/>
                  </a:lnTo>
                  <a:close/>
                  <a:moveTo>
                    <a:pt x="257" y="0"/>
                  </a:moveTo>
                  <a:lnTo>
                    <a:pt x="5026" y="0"/>
                  </a:lnTo>
                  <a:lnTo>
                    <a:pt x="5072" y="4"/>
                  </a:lnTo>
                  <a:lnTo>
                    <a:pt x="5116" y="17"/>
                  </a:lnTo>
                  <a:lnTo>
                    <a:pt x="5156" y="36"/>
                  </a:lnTo>
                  <a:lnTo>
                    <a:pt x="5191" y="60"/>
                  </a:lnTo>
                  <a:lnTo>
                    <a:pt x="5221" y="90"/>
                  </a:lnTo>
                  <a:lnTo>
                    <a:pt x="5247" y="127"/>
                  </a:lnTo>
                  <a:lnTo>
                    <a:pt x="5266" y="168"/>
                  </a:lnTo>
                  <a:lnTo>
                    <a:pt x="5278" y="211"/>
                  </a:lnTo>
                  <a:lnTo>
                    <a:pt x="5282" y="256"/>
                  </a:lnTo>
                  <a:lnTo>
                    <a:pt x="5282" y="3255"/>
                  </a:lnTo>
                  <a:lnTo>
                    <a:pt x="5278" y="3300"/>
                  </a:lnTo>
                  <a:lnTo>
                    <a:pt x="5266" y="3343"/>
                  </a:lnTo>
                  <a:lnTo>
                    <a:pt x="5247" y="3384"/>
                  </a:lnTo>
                  <a:lnTo>
                    <a:pt x="5221" y="3419"/>
                  </a:lnTo>
                  <a:lnTo>
                    <a:pt x="5191" y="3451"/>
                  </a:lnTo>
                  <a:lnTo>
                    <a:pt x="5156" y="3475"/>
                  </a:lnTo>
                  <a:lnTo>
                    <a:pt x="5116" y="3494"/>
                  </a:lnTo>
                  <a:lnTo>
                    <a:pt x="5072" y="3507"/>
                  </a:lnTo>
                  <a:lnTo>
                    <a:pt x="5026" y="3511"/>
                  </a:lnTo>
                  <a:lnTo>
                    <a:pt x="3243" y="3511"/>
                  </a:lnTo>
                  <a:lnTo>
                    <a:pt x="3243" y="4092"/>
                  </a:lnTo>
                  <a:lnTo>
                    <a:pt x="3937" y="4092"/>
                  </a:lnTo>
                  <a:lnTo>
                    <a:pt x="3985" y="4097"/>
                  </a:lnTo>
                  <a:lnTo>
                    <a:pt x="4028" y="4110"/>
                  </a:lnTo>
                  <a:lnTo>
                    <a:pt x="4068" y="4132"/>
                  </a:lnTo>
                  <a:lnTo>
                    <a:pt x="4104" y="4161"/>
                  </a:lnTo>
                  <a:lnTo>
                    <a:pt x="4133" y="4196"/>
                  </a:lnTo>
                  <a:lnTo>
                    <a:pt x="4155" y="4237"/>
                  </a:lnTo>
                  <a:lnTo>
                    <a:pt x="4168" y="4280"/>
                  </a:lnTo>
                  <a:lnTo>
                    <a:pt x="4173" y="4328"/>
                  </a:lnTo>
                  <a:lnTo>
                    <a:pt x="4168" y="4376"/>
                  </a:lnTo>
                  <a:lnTo>
                    <a:pt x="4155" y="4421"/>
                  </a:lnTo>
                  <a:lnTo>
                    <a:pt x="4133" y="4462"/>
                  </a:lnTo>
                  <a:lnTo>
                    <a:pt x="4104" y="4495"/>
                  </a:lnTo>
                  <a:lnTo>
                    <a:pt x="4068" y="4524"/>
                  </a:lnTo>
                  <a:lnTo>
                    <a:pt x="4028" y="4547"/>
                  </a:lnTo>
                  <a:lnTo>
                    <a:pt x="3985" y="4561"/>
                  </a:lnTo>
                  <a:lnTo>
                    <a:pt x="3937" y="4566"/>
                  </a:lnTo>
                  <a:lnTo>
                    <a:pt x="1345" y="4566"/>
                  </a:lnTo>
                  <a:lnTo>
                    <a:pt x="1297" y="4561"/>
                  </a:lnTo>
                  <a:lnTo>
                    <a:pt x="1254" y="4547"/>
                  </a:lnTo>
                  <a:lnTo>
                    <a:pt x="1214" y="4524"/>
                  </a:lnTo>
                  <a:lnTo>
                    <a:pt x="1179" y="4495"/>
                  </a:lnTo>
                  <a:lnTo>
                    <a:pt x="1150" y="4462"/>
                  </a:lnTo>
                  <a:lnTo>
                    <a:pt x="1127" y="4421"/>
                  </a:lnTo>
                  <a:lnTo>
                    <a:pt x="1115" y="4376"/>
                  </a:lnTo>
                  <a:lnTo>
                    <a:pt x="1110" y="4328"/>
                  </a:lnTo>
                  <a:lnTo>
                    <a:pt x="1115" y="4280"/>
                  </a:lnTo>
                  <a:lnTo>
                    <a:pt x="1127" y="4237"/>
                  </a:lnTo>
                  <a:lnTo>
                    <a:pt x="1150" y="4196"/>
                  </a:lnTo>
                  <a:lnTo>
                    <a:pt x="1179" y="4161"/>
                  </a:lnTo>
                  <a:lnTo>
                    <a:pt x="1214" y="4132"/>
                  </a:lnTo>
                  <a:lnTo>
                    <a:pt x="1254" y="4110"/>
                  </a:lnTo>
                  <a:lnTo>
                    <a:pt x="1297" y="4097"/>
                  </a:lnTo>
                  <a:lnTo>
                    <a:pt x="1345" y="4092"/>
                  </a:lnTo>
                  <a:lnTo>
                    <a:pt x="2040" y="4092"/>
                  </a:lnTo>
                  <a:lnTo>
                    <a:pt x="2040" y="3511"/>
                  </a:lnTo>
                  <a:lnTo>
                    <a:pt x="257" y="3511"/>
                  </a:lnTo>
                  <a:lnTo>
                    <a:pt x="210" y="3507"/>
                  </a:lnTo>
                  <a:lnTo>
                    <a:pt x="167" y="3494"/>
                  </a:lnTo>
                  <a:lnTo>
                    <a:pt x="127" y="3475"/>
                  </a:lnTo>
                  <a:lnTo>
                    <a:pt x="91" y="3451"/>
                  </a:lnTo>
                  <a:lnTo>
                    <a:pt x="61" y="3419"/>
                  </a:lnTo>
                  <a:lnTo>
                    <a:pt x="35" y="3384"/>
                  </a:lnTo>
                  <a:lnTo>
                    <a:pt x="16" y="3343"/>
                  </a:lnTo>
                  <a:lnTo>
                    <a:pt x="5" y="3300"/>
                  </a:lnTo>
                  <a:lnTo>
                    <a:pt x="0" y="3255"/>
                  </a:lnTo>
                  <a:lnTo>
                    <a:pt x="0" y="256"/>
                  </a:lnTo>
                  <a:lnTo>
                    <a:pt x="5" y="211"/>
                  </a:lnTo>
                  <a:lnTo>
                    <a:pt x="16" y="168"/>
                  </a:lnTo>
                  <a:lnTo>
                    <a:pt x="35" y="127"/>
                  </a:lnTo>
                  <a:lnTo>
                    <a:pt x="61" y="90"/>
                  </a:lnTo>
                  <a:lnTo>
                    <a:pt x="91" y="60"/>
                  </a:lnTo>
                  <a:lnTo>
                    <a:pt x="127" y="36"/>
                  </a:lnTo>
                  <a:lnTo>
                    <a:pt x="167" y="17"/>
                  </a:lnTo>
                  <a:lnTo>
                    <a:pt x="210" y="4"/>
                  </a:lnTo>
                  <a:lnTo>
                    <a:pt x="2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9" name="Freeform 1011"/>
            <p:cNvSpPr/>
            <p:nvPr/>
          </p:nvSpPr>
          <p:spPr bwMode="auto">
            <a:xfrm>
              <a:off x="-3422" y="648"/>
              <a:ext cx="560" cy="539"/>
            </a:xfrm>
            <a:custGeom>
              <a:avLst/>
              <a:gdLst>
                <a:gd name="T0" fmla="*/ 964 w 1121"/>
                <a:gd name="T1" fmla="*/ 0 h 1078"/>
                <a:gd name="T2" fmla="*/ 993 w 1121"/>
                <a:gd name="T3" fmla="*/ 4 h 1078"/>
                <a:gd name="T4" fmla="*/ 1022 w 1121"/>
                <a:gd name="T5" fmla="*/ 12 h 1078"/>
                <a:gd name="T6" fmla="*/ 1048 w 1121"/>
                <a:gd name="T7" fmla="*/ 26 h 1078"/>
                <a:gd name="T8" fmla="*/ 1073 w 1121"/>
                <a:gd name="T9" fmla="*/ 45 h 1078"/>
                <a:gd name="T10" fmla="*/ 1094 w 1121"/>
                <a:gd name="T11" fmla="*/ 69 h 1078"/>
                <a:gd name="T12" fmla="*/ 1108 w 1121"/>
                <a:gd name="T13" fmla="*/ 97 h 1078"/>
                <a:gd name="T14" fmla="*/ 1118 w 1121"/>
                <a:gd name="T15" fmla="*/ 126 h 1078"/>
                <a:gd name="T16" fmla="*/ 1121 w 1121"/>
                <a:gd name="T17" fmla="*/ 158 h 1078"/>
                <a:gd name="T18" fmla="*/ 1121 w 1121"/>
                <a:gd name="T19" fmla="*/ 161 h 1078"/>
                <a:gd name="T20" fmla="*/ 1116 w 1121"/>
                <a:gd name="T21" fmla="*/ 198 h 1078"/>
                <a:gd name="T22" fmla="*/ 1105 w 1121"/>
                <a:gd name="T23" fmla="*/ 230 h 1078"/>
                <a:gd name="T24" fmla="*/ 1086 w 1121"/>
                <a:gd name="T25" fmla="*/ 261 h 1078"/>
                <a:gd name="T26" fmla="*/ 1060 w 1121"/>
                <a:gd name="T27" fmla="*/ 285 h 1078"/>
                <a:gd name="T28" fmla="*/ 1030 w 1121"/>
                <a:gd name="T29" fmla="*/ 304 h 1078"/>
                <a:gd name="T30" fmla="*/ 525 w 1121"/>
                <a:gd name="T31" fmla="*/ 538 h 1078"/>
                <a:gd name="T32" fmla="*/ 1030 w 1121"/>
                <a:gd name="T33" fmla="*/ 775 h 1078"/>
                <a:gd name="T34" fmla="*/ 1060 w 1121"/>
                <a:gd name="T35" fmla="*/ 792 h 1078"/>
                <a:gd name="T36" fmla="*/ 1086 w 1121"/>
                <a:gd name="T37" fmla="*/ 818 h 1078"/>
                <a:gd name="T38" fmla="*/ 1105 w 1121"/>
                <a:gd name="T39" fmla="*/ 847 h 1078"/>
                <a:gd name="T40" fmla="*/ 1116 w 1121"/>
                <a:gd name="T41" fmla="*/ 881 h 1078"/>
                <a:gd name="T42" fmla="*/ 1121 w 1121"/>
                <a:gd name="T43" fmla="*/ 916 h 1078"/>
                <a:gd name="T44" fmla="*/ 1121 w 1121"/>
                <a:gd name="T45" fmla="*/ 921 h 1078"/>
                <a:gd name="T46" fmla="*/ 1118 w 1121"/>
                <a:gd name="T47" fmla="*/ 953 h 1078"/>
                <a:gd name="T48" fmla="*/ 1108 w 1121"/>
                <a:gd name="T49" fmla="*/ 982 h 1078"/>
                <a:gd name="T50" fmla="*/ 1094 w 1121"/>
                <a:gd name="T51" fmla="*/ 1009 h 1078"/>
                <a:gd name="T52" fmla="*/ 1073 w 1121"/>
                <a:gd name="T53" fmla="*/ 1033 h 1078"/>
                <a:gd name="T54" fmla="*/ 1048 w 1121"/>
                <a:gd name="T55" fmla="*/ 1053 h 1078"/>
                <a:gd name="T56" fmla="*/ 1022 w 1121"/>
                <a:gd name="T57" fmla="*/ 1067 h 1078"/>
                <a:gd name="T58" fmla="*/ 993 w 1121"/>
                <a:gd name="T59" fmla="*/ 1075 h 1078"/>
                <a:gd name="T60" fmla="*/ 964 w 1121"/>
                <a:gd name="T61" fmla="*/ 1078 h 1078"/>
                <a:gd name="T62" fmla="*/ 930 w 1121"/>
                <a:gd name="T63" fmla="*/ 1073 h 1078"/>
                <a:gd name="T64" fmla="*/ 898 w 1121"/>
                <a:gd name="T65" fmla="*/ 1064 h 1078"/>
                <a:gd name="T66" fmla="*/ 90 w 1121"/>
                <a:gd name="T67" fmla="*/ 688 h 1078"/>
                <a:gd name="T68" fmla="*/ 60 w 1121"/>
                <a:gd name="T69" fmla="*/ 669 h 1078"/>
                <a:gd name="T70" fmla="*/ 36 w 1121"/>
                <a:gd name="T71" fmla="*/ 643 h 1078"/>
                <a:gd name="T72" fmla="*/ 16 w 1121"/>
                <a:gd name="T73" fmla="*/ 614 h 1078"/>
                <a:gd name="T74" fmla="*/ 4 w 1121"/>
                <a:gd name="T75" fmla="*/ 580 h 1078"/>
                <a:gd name="T76" fmla="*/ 0 w 1121"/>
                <a:gd name="T77" fmla="*/ 545 h 1078"/>
                <a:gd name="T78" fmla="*/ 0 w 1121"/>
                <a:gd name="T79" fmla="*/ 534 h 1078"/>
                <a:gd name="T80" fmla="*/ 4 w 1121"/>
                <a:gd name="T81" fmla="*/ 498 h 1078"/>
                <a:gd name="T82" fmla="*/ 16 w 1121"/>
                <a:gd name="T83" fmla="*/ 465 h 1078"/>
                <a:gd name="T84" fmla="*/ 36 w 1121"/>
                <a:gd name="T85" fmla="*/ 434 h 1078"/>
                <a:gd name="T86" fmla="*/ 60 w 1121"/>
                <a:gd name="T87" fmla="*/ 410 h 1078"/>
                <a:gd name="T88" fmla="*/ 90 w 1121"/>
                <a:gd name="T89" fmla="*/ 391 h 1078"/>
                <a:gd name="T90" fmla="*/ 898 w 1121"/>
                <a:gd name="T91" fmla="*/ 15 h 1078"/>
                <a:gd name="T92" fmla="*/ 930 w 1121"/>
                <a:gd name="T93" fmla="*/ 5 h 1078"/>
                <a:gd name="T94" fmla="*/ 964 w 1121"/>
                <a:gd name="T95" fmla="*/ 0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21" h="1078">
                  <a:moveTo>
                    <a:pt x="964" y="0"/>
                  </a:moveTo>
                  <a:lnTo>
                    <a:pt x="993" y="4"/>
                  </a:lnTo>
                  <a:lnTo>
                    <a:pt x="1022" y="12"/>
                  </a:lnTo>
                  <a:lnTo>
                    <a:pt x="1048" y="26"/>
                  </a:lnTo>
                  <a:lnTo>
                    <a:pt x="1073" y="45"/>
                  </a:lnTo>
                  <a:lnTo>
                    <a:pt x="1094" y="69"/>
                  </a:lnTo>
                  <a:lnTo>
                    <a:pt x="1108" y="97"/>
                  </a:lnTo>
                  <a:lnTo>
                    <a:pt x="1118" y="126"/>
                  </a:lnTo>
                  <a:lnTo>
                    <a:pt x="1121" y="158"/>
                  </a:lnTo>
                  <a:lnTo>
                    <a:pt x="1121" y="161"/>
                  </a:lnTo>
                  <a:lnTo>
                    <a:pt x="1116" y="198"/>
                  </a:lnTo>
                  <a:lnTo>
                    <a:pt x="1105" y="230"/>
                  </a:lnTo>
                  <a:lnTo>
                    <a:pt x="1086" y="261"/>
                  </a:lnTo>
                  <a:lnTo>
                    <a:pt x="1060" y="285"/>
                  </a:lnTo>
                  <a:lnTo>
                    <a:pt x="1030" y="304"/>
                  </a:lnTo>
                  <a:lnTo>
                    <a:pt x="525" y="538"/>
                  </a:lnTo>
                  <a:lnTo>
                    <a:pt x="1030" y="775"/>
                  </a:lnTo>
                  <a:lnTo>
                    <a:pt x="1060" y="792"/>
                  </a:lnTo>
                  <a:lnTo>
                    <a:pt x="1086" y="818"/>
                  </a:lnTo>
                  <a:lnTo>
                    <a:pt x="1105" y="847"/>
                  </a:lnTo>
                  <a:lnTo>
                    <a:pt x="1116" y="881"/>
                  </a:lnTo>
                  <a:lnTo>
                    <a:pt x="1121" y="916"/>
                  </a:lnTo>
                  <a:lnTo>
                    <a:pt x="1121" y="921"/>
                  </a:lnTo>
                  <a:lnTo>
                    <a:pt x="1118" y="953"/>
                  </a:lnTo>
                  <a:lnTo>
                    <a:pt x="1108" y="982"/>
                  </a:lnTo>
                  <a:lnTo>
                    <a:pt x="1094" y="1009"/>
                  </a:lnTo>
                  <a:lnTo>
                    <a:pt x="1073" y="1033"/>
                  </a:lnTo>
                  <a:lnTo>
                    <a:pt x="1048" y="1053"/>
                  </a:lnTo>
                  <a:lnTo>
                    <a:pt x="1022" y="1067"/>
                  </a:lnTo>
                  <a:lnTo>
                    <a:pt x="993" y="1075"/>
                  </a:lnTo>
                  <a:lnTo>
                    <a:pt x="964" y="1078"/>
                  </a:lnTo>
                  <a:lnTo>
                    <a:pt x="930" y="1073"/>
                  </a:lnTo>
                  <a:lnTo>
                    <a:pt x="898" y="1064"/>
                  </a:lnTo>
                  <a:lnTo>
                    <a:pt x="90" y="688"/>
                  </a:lnTo>
                  <a:lnTo>
                    <a:pt x="60" y="669"/>
                  </a:lnTo>
                  <a:lnTo>
                    <a:pt x="36" y="643"/>
                  </a:lnTo>
                  <a:lnTo>
                    <a:pt x="16" y="614"/>
                  </a:lnTo>
                  <a:lnTo>
                    <a:pt x="4" y="580"/>
                  </a:lnTo>
                  <a:lnTo>
                    <a:pt x="0" y="545"/>
                  </a:lnTo>
                  <a:lnTo>
                    <a:pt x="0" y="534"/>
                  </a:lnTo>
                  <a:lnTo>
                    <a:pt x="4" y="498"/>
                  </a:lnTo>
                  <a:lnTo>
                    <a:pt x="16" y="465"/>
                  </a:lnTo>
                  <a:lnTo>
                    <a:pt x="36" y="434"/>
                  </a:lnTo>
                  <a:lnTo>
                    <a:pt x="60" y="410"/>
                  </a:lnTo>
                  <a:lnTo>
                    <a:pt x="90" y="391"/>
                  </a:lnTo>
                  <a:lnTo>
                    <a:pt x="898" y="15"/>
                  </a:lnTo>
                  <a:lnTo>
                    <a:pt x="930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20" name="Freeform 1012"/>
            <p:cNvSpPr/>
            <p:nvPr/>
          </p:nvSpPr>
          <p:spPr bwMode="auto">
            <a:xfrm>
              <a:off x="-2873" y="424"/>
              <a:ext cx="423" cy="982"/>
            </a:xfrm>
            <a:custGeom>
              <a:avLst/>
              <a:gdLst>
                <a:gd name="T0" fmla="*/ 686 w 847"/>
                <a:gd name="T1" fmla="*/ 0 h 1963"/>
                <a:gd name="T2" fmla="*/ 691 w 847"/>
                <a:gd name="T3" fmla="*/ 0 h 1963"/>
                <a:gd name="T4" fmla="*/ 728 w 847"/>
                <a:gd name="T5" fmla="*/ 3 h 1963"/>
                <a:gd name="T6" fmla="*/ 762 w 847"/>
                <a:gd name="T7" fmla="*/ 16 h 1963"/>
                <a:gd name="T8" fmla="*/ 792 w 847"/>
                <a:gd name="T9" fmla="*/ 37 h 1963"/>
                <a:gd name="T10" fmla="*/ 818 w 847"/>
                <a:gd name="T11" fmla="*/ 64 h 1963"/>
                <a:gd name="T12" fmla="*/ 835 w 847"/>
                <a:gd name="T13" fmla="*/ 96 h 1963"/>
                <a:gd name="T14" fmla="*/ 845 w 847"/>
                <a:gd name="T15" fmla="*/ 131 h 1963"/>
                <a:gd name="T16" fmla="*/ 847 w 847"/>
                <a:gd name="T17" fmla="*/ 168 h 1963"/>
                <a:gd name="T18" fmla="*/ 840 w 847"/>
                <a:gd name="T19" fmla="*/ 204 h 1963"/>
                <a:gd name="T20" fmla="*/ 309 w 847"/>
                <a:gd name="T21" fmla="*/ 1854 h 1963"/>
                <a:gd name="T22" fmla="*/ 295 w 847"/>
                <a:gd name="T23" fmla="*/ 1884 h 1963"/>
                <a:gd name="T24" fmla="*/ 276 w 847"/>
                <a:gd name="T25" fmla="*/ 1911 h 1963"/>
                <a:gd name="T26" fmla="*/ 252 w 847"/>
                <a:gd name="T27" fmla="*/ 1934 h 1963"/>
                <a:gd name="T28" fmla="*/ 224 w 847"/>
                <a:gd name="T29" fmla="*/ 1950 h 1963"/>
                <a:gd name="T30" fmla="*/ 192 w 847"/>
                <a:gd name="T31" fmla="*/ 1960 h 1963"/>
                <a:gd name="T32" fmla="*/ 160 w 847"/>
                <a:gd name="T33" fmla="*/ 1963 h 1963"/>
                <a:gd name="T34" fmla="*/ 155 w 847"/>
                <a:gd name="T35" fmla="*/ 1963 h 1963"/>
                <a:gd name="T36" fmla="*/ 118 w 847"/>
                <a:gd name="T37" fmla="*/ 1960 h 1963"/>
                <a:gd name="T38" fmla="*/ 85 w 847"/>
                <a:gd name="T39" fmla="*/ 1947 h 1963"/>
                <a:gd name="T40" fmla="*/ 54 w 847"/>
                <a:gd name="T41" fmla="*/ 1926 h 1963"/>
                <a:gd name="T42" fmla="*/ 29 w 847"/>
                <a:gd name="T43" fmla="*/ 1899 h 1963"/>
                <a:gd name="T44" fmla="*/ 11 w 847"/>
                <a:gd name="T45" fmla="*/ 1866 h 1963"/>
                <a:gd name="T46" fmla="*/ 1 w 847"/>
                <a:gd name="T47" fmla="*/ 1831 h 1963"/>
                <a:gd name="T48" fmla="*/ 0 w 847"/>
                <a:gd name="T49" fmla="*/ 1794 h 1963"/>
                <a:gd name="T50" fmla="*/ 6 w 847"/>
                <a:gd name="T51" fmla="*/ 1759 h 1963"/>
                <a:gd name="T52" fmla="*/ 537 w 847"/>
                <a:gd name="T53" fmla="*/ 109 h 1963"/>
                <a:gd name="T54" fmla="*/ 551 w 847"/>
                <a:gd name="T55" fmla="*/ 77 h 1963"/>
                <a:gd name="T56" fmla="*/ 571 w 847"/>
                <a:gd name="T57" fmla="*/ 51 h 1963"/>
                <a:gd name="T58" fmla="*/ 595 w 847"/>
                <a:gd name="T59" fmla="*/ 29 h 1963"/>
                <a:gd name="T60" fmla="*/ 622 w 847"/>
                <a:gd name="T61" fmla="*/ 13 h 1963"/>
                <a:gd name="T62" fmla="*/ 654 w 847"/>
                <a:gd name="T63" fmla="*/ 3 h 1963"/>
                <a:gd name="T64" fmla="*/ 686 w 847"/>
                <a:gd name="T65" fmla="*/ 0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47" h="1963">
                  <a:moveTo>
                    <a:pt x="686" y="0"/>
                  </a:moveTo>
                  <a:lnTo>
                    <a:pt x="691" y="0"/>
                  </a:lnTo>
                  <a:lnTo>
                    <a:pt x="728" y="3"/>
                  </a:lnTo>
                  <a:lnTo>
                    <a:pt x="762" y="16"/>
                  </a:lnTo>
                  <a:lnTo>
                    <a:pt x="792" y="37"/>
                  </a:lnTo>
                  <a:lnTo>
                    <a:pt x="818" y="64"/>
                  </a:lnTo>
                  <a:lnTo>
                    <a:pt x="835" y="96"/>
                  </a:lnTo>
                  <a:lnTo>
                    <a:pt x="845" y="131"/>
                  </a:lnTo>
                  <a:lnTo>
                    <a:pt x="847" y="168"/>
                  </a:lnTo>
                  <a:lnTo>
                    <a:pt x="840" y="204"/>
                  </a:lnTo>
                  <a:lnTo>
                    <a:pt x="309" y="1854"/>
                  </a:lnTo>
                  <a:lnTo>
                    <a:pt x="295" y="1884"/>
                  </a:lnTo>
                  <a:lnTo>
                    <a:pt x="276" y="1911"/>
                  </a:lnTo>
                  <a:lnTo>
                    <a:pt x="252" y="1934"/>
                  </a:lnTo>
                  <a:lnTo>
                    <a:pt x="224" y="1950"/>
                  </a:lnTo>
                  <a:lnTo>
                    <a:pt x="192" y="1960"/>
                  </a:lnTo>
                  <a:lnTo>
                    <a:pt x="160" y="1963"/>
                  </a:lnTo>
                  <a:lnTo>
                    <a:pt x="155" y="1963"/>
                  </a:lnTo>
                  <a:lnTo>
                    <a:pt x="118" y="1960"/>
                  </a:lnTo>
                  <a:lnTo>
                    <a:pt x="85" y="1947"/>
                  </a:lnTo>
                  <a:lnTo>
                    <a:pt x="54" y="1926"/>
                  </a:lnTo>
                  <a:lnTo>
                    <a:pt x="29" y="1899"/>
                  </a:lnTo>
                  <a:lnTo>
                    <a:pt x="11" y="1866"/>
                  </a:lnTo>
                  <a:lnTo>
                    <a:pt x="1" y="1831"/>
                  </a:lnTo>
                  <a:lnTo>
                    <a:pt x="0" y="1794"/>
                  </a:lnTo>
                  <a:lnTo>
                    <a:pt x="6" y="1759"/>
                  </a:lnTo>
                  <a:lnTo>
                    <a:pt x="537" y="109"/>
                  </a:lnTo>
                  <a:lnTo>
                    <a:pt x="551" y="77"/>
                  </a:lnTo>
                  <a:lnTo>
                    <a:pt x="571" y="51"/>
                  </a:lnTo>
                  <a:lnTo>
                    <a:pt x="595" y="29"/>
                  </a:lnTo>
                  <a:lnTo>
                    <a:pt x="622" y="13"/>
                  </a:lnTo>
                  <a:lnTo>
                    <a:pt x="654" y="3"/>
                  </a:lnTo>
                  <a:lnTo>
                    <a:pt x="6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21" name="Freeform 1013"/>
            <p:cNvSpPr/>
            <p:nvPr/>
          </p:nvSpPr>
          <p:spPr bwMode="auto">
            <a:xfrm>
              <a:off x="-2461" y="648"/>
              <a:ext cx="561" cy="539"/>
            </a:xfrm>
            <a:custGeom>
              <a:avLst/>
              <a:gdLst>
                <a:gd name="T0" fmla="*/ 157 w 1121"/>
                <a:gd name="T1" fmla="*/ 0 h 1078"/>
                <a:gd name="T2" fmla="*/ 191 w 1121"/>
                <a:gd name="T3" fmla="*/ 5 h 1078"/>
                <a:gd name="T4" fmla="*/ 223 w 1121"/>
                <a:gd name="T5" fmla="*/ 15 h 1078"/>
                <a:gd name="T6" fmla="*/ 1031 w 1121"/>
                <a:gd name="T7" fmla="*/ 391 h 1078"/>
                <a:gd name="T8" fmla="*/ 1062 w 1121"/>
                <a:gd name="T9" fmla="*/ 410 h 1078"/>
                <a:gd name="T10" fmla="*/ 1086 w 1121"/>
                <a:gd name="T11" fmla="*/ 434 h 1078"/>
                <a:gd name="T12" fmla="*/ 1105 w 1121"/>
                <a:gd name="T13" fmla="*/ 465 h 1078"/>
                <a:gd name="T14" fmla="*/ 1118 w 1121"/>
                <a:gd name="T15" fmla="*/ 498 h 1078"/>
                <a:gd name="T16" fmla="*/ 1121 w 1121"/>
                <a:gd name="T17" fmla="*/ 534 h 1078"/>
                <a:gd name="T18" fmla="*/ 1121 w 1121"/>
                <a:gd name="T19" fmla="*/ 545 h 1078"/>
                <a:gd name="T20" fmla="*/ 1118 w 1121"/>
                <a:gd name="T21" fmla="*/ 580 h 1078"/>
                <a:gd name="T22" fmla="*/ 1105 w 1121"/>
                <a:gd name="T23" fmla="*/ 614 h 1078"/>
                <a:gd name="T24" fmla="*/ 1086 w 1121"/>
                <a:gd name="T25" fmla="*/ 643 h 1078"/>
                <a:gd name="T26" fmla="*/ 1062 w 1121"/>
                <a:gd name="T27" fmla="*/ 669 h 1078"/>
                <a:gd name="T28" fmla="*/ 1031 w 1121"/>
                <a:gd name="T29" fmla="*/ 688 h 1078"/>
                <a:gd name="T30" fmla="*/ 223 w 1121"/>
                <a:gd name="T31" fmla="*/ 1064 h 1078"/>
                <a:gd name="T32" fmla="*/ 191 w 1121"/>
                <a:gd name="T33" fmla="*/ 1073 h 1078"/>
                <a:gd name="T34" fmla="*/ 157 w 1121"/>
                <a:gd name="T35" fmla="*/ 1078 h 1078"/>
                <a:gd name="T36" fmla="*/ 128 w 1121"/>
                <a:gd name="T37" fmla="*/ 1075 h 1078"/>
                <a:gd name="T38" fmla="*/ 100 w 1121"/>
                <a:gd name="T39" fmla="*/ 1067 h 1078"/>
                <a:gd name="T40" fmla="*/ 74 w 1121"/>
                <a:gd name="T41" fmla="*/ 1053 h 1078"/>
                <a:gd name="T42" fmla="*/ 48 w 1121"/>
                <a:gd name="T43" fmla="*/ 1033 h 1078"/>
                <a:gd name="T44" fmla="*/ 27 w 1121"/>
                <a:gd name="T45" fmla="*/ 1009 h 1078"/>
                <a:gd name="T46" fmla="*/ 13 w 1121"/>
                <a:gd name="T47" fmla="*/ 982 h 1078"/>
                <a:gd name="T48" fmla="*/ 3 w 1121"/>
                <a:gd name="T49" fmla="*/ 953 h 1078"/>
                <a:gd name="T50" fmla="*/ 0 w 1121"/>
                <a:gd name="T51" fmla="*/ 921 h 1078"/>
                <a:gd name="T52" fmla="*/ 0 w 1121"/>
                <a:gd name="T53" fmla="*/ 916 h 1078"/>
                <a:gd name="T54" fmla="*/ 5 w 1121"/>
                <a:gd name="T55" fmla="*/ 881 h 1078"/>
                <a:gd name="T56" fmla="*/ 16 w 1121"/>
                <a:gd name="T57" fmla="*/ 847 h 1078"/>
                <a:gd name="T58" fmla="*/ 35 w 1121"/>
                <a:gd name="T59" fmla="*/ 818 h 1078"/>
                <a:gd name="T60" fmla="*/ 61 w 1121"/>
                <a:gd name="T61" fmla="*/ 792 h 1078"/>
                <a:gd name="T62" fmla="*/ 92 w 1121"/>
                <a:gd name="T63" fmla="*/ 775 h 1078"/>
                <a:gd name="T64" fmla="*/ 597 w 1121"/>
                <a:gd name="T65" fmla="*/ 538 h 1078"/>
                <a:gd name="T66" fmla="*/ 92 w 1121"/>
                <a:gd name="T67" fmla="*/ 304 h 1078"/>
                <a:gd name="T68" fmla="*/ 61 w 1121"/>
                <a:gd name="T69" fmla="*/ 285 h 1078"/>
                <a:gd name="T70" fmla="*/ 35 w 1121"/>
                <a:gd name="T71" fmla="*/ 261 h 1078"/>
                <a:gd name="T72" fmla="*/ 16 w 1121"/>
                <a:gd name="T73" fmla="*/ 230 h 1078"/>
                <a:gd name="T74" fmla="*/ 5 w 1121"/>
                <a:gd name="T75" fmla="*/ 198 h 1078"/>
                <a:gd name="T76" fmla="*/ 0 w 1121"/>
                <a:gd name="T77" fmla="*/ 161 h 1078"/>
                <a:gd name="T78" fmla="*/ 0 w 1121"/>
                <a:gd name="T79" fmla="*/ 158 h 1078"/>
                <a:gd name="T80" fmla="*/ 3 w 1121"/>
                <a:gd name="T81" fmla="*/ 126 h 1078"/>
                <a:gd name="T82" fmla="*/ 13 w 1121"/>
                <a:gd name="T83" fmla="*/ 97 h 1078"/>
                <a:gd name="T84" fmla="*/ 27 w 1121"/>
                <a:gd name="T85" fmla="*/ 69 h 1078"/>
                <a:gd name="T86" fmla="*/ 48 w 1121"/>
                <a:gd name="T87" fmla="*/ 45 h 1078"/>
                <a:gd name="T88" fmla="*/ 74 w 1121"/>
                <a:gd name="T89" fmla="*/ 24 h 1078"/>
                <a:gd name="T90" fmla="*/ 100 w 1121"/>
                <a:gd name="T91" fmla="*/ 12 h 1078"/>
                <a:gd name="T92" fmla="*/ 128 w 1121"/>
                <a:gd name="T93" fmla="*/ 4 h 1078"/>
                <a:gd name="T94" fmla="*/ 157 w 1121"/>
                <a:gd name="T95" fmla="*/ 0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21" h="1078">
                  <a:moveTo>
                    <a:pt x="157" y="0"/>
                  </a:moveTo>
                  <a:lnTo>
                    <a:pt x="191" y="5"/>
                  </a:lnTo>
                  <a:lnTo>
                    <a:pt x="223" y="15"/>
                  </a:lnTo>
                  <a:lnTo>
                    <a:pt x="1031" y="391"/>
                  </a:lnTo>
                  <a:lnTo>
                    <a:pt x="1062" y="410"/>
                  </a:lnTo>
                  <a:lnTo>
                    <a:pt x="1086" y="434"/>
                  </a:lnTo>
                  <a:lnTo>
                    <a:pt x="1105" y="465"/>
                  </a:lnTo>
                  <a:lnTo>
                    <a:pt x="1118" y="498"/>
                  </a:lnTo>
                  <a:lnTo>
                    <a:pt x="1121" y="534"/>
                  </a:lnTo>
                  <a:lnTo>
                    <a:pt x="1121" y="545"/>
                  </a:lnTo>
                  <a:lnTo>
                    <a:pt x="1118" y="580"/>
                  </a:lnTo>
                  <a:lnTo>
                    <a:pt x="1105" y="614"/>
                  </a:lnTo>
                  <a:lnTo>
                    <a:pt x="1086" y="643"/>
                  </a:lnTo>
                  <a:lnTo>
                    <a:pt x="1062" y="669"/>
                  </a:lnTo>
                  <a:lnTo>
                    <a:pt x="1031" y="688"/>
                  </a:lnTo>
                  <a:lnTo>
                    <a:pt x="223" y="1064"/>
                  </a:lnTo>
                  <a:lnTo>
                    <a:pt x="191" y="1073"/>
                  </a:lnTo>
                  <a:lnTo>
                    <a:pt x="157" y="1078"/>
                  </a:lnTo>
                  <a:lnTo>
                    <a:pt x="128" y="1075"/>
                  </a:lnTo>
                  <a:lnTo>
                    <a:pt x="100" y="1067"/>
                  </a:lnTo>
                  <a:lnTo>
                    <a:pt x="74" y="1053"/>
                  </a:lnTo>
                  <a:lnTo>
                    <a:pt x="48" y="1033"/>
                  </a:lnTo>
                  <a:lnTo>
                    <a:pt x="27" y="1009"/>
                  </a:lnTo>
                  <a:lnTo>
                    <a:pt x="13" y="982"/>
                  </a:lnTo>
                  <a:lnTo>
                    <a:pt x="3" y="953"/>
                  </a:lnTo>
                  <a:lnTo>
                    <a:pt x="0" y="921"/>
                  </a:lnTo>
                  <a:lnTo>
                    <a:pt x="0" y="916"/>
                  </a:lnTo>
                  <a:lnTo>
                    <a:pt x="5" y="881"/>
                  </a:lnTo>
                  <a:lnTo>
                    <a:pt x="16" y="847"/>
                  </a:lnTo>
                  <a:lnTo>
                    <a:pt x="35" y="818"/>
                  </a:lnTo>
                  <a:lnTo>
                    <a:pt x="61" y="792"/>
                  </a:lnTo>
                  <a:lnTo>
                    <a:pt x="92" y="775"/>
                  </a:lnTo>
                  <a:lnTo>
                    <a:pt x="597" y="538"/>
                  </a:lnTo>
                  <a:lnTo>
                    <a:pt x="92" y="304"/>
                  </a:lnTo>
                  <a:lnTo>
                    <a:pt x="61" y="285"/>
                  </a:lnTo>
                  <a:lnTo>
                    <a:pt x="35" y="261"/>
                  </a:lnTo>
                  <a:lnTo>
                    <a:pt x="16" y="230"/>
                  </a:lnTo>
                  <a:lnTo>
                    <a:pt x="5" y="198"/>
                  </a:lnTo>
                  <a:lnTo>
                    <a:pt x="0" y="161"/>
                  </a:lnTo>
                  <a:lnTo>
                    <a:pt x="0" y="158"/>
                  </a:lnTo>
                  <a:lnTo>
                    <a:pt x="3" y="126"/>
                  </a:lnTo>
                  <a:lnTo>
                    <a:pt x="13" y="97"/>
                  </a:lnTo>
                  <a:lnTo>
                    <a:pt x="27" y="69"/>
                  </a:lnTo>
                  <a:lnTo>
                    <a:pt x="48" y="45"/>
                  </a:lnTo>
                  <a:lnTo>
                    <a:pt x="74" y="24"/>
                  </a:lnTo>
                  <a:lnTo>
                    <a:pt x="100" y="12"/>
                  </a:lnTo>
                  <a:lnTo>
                    <a:pt x="128" y="4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  <a:sym typeface="+mn-lt"/>
              </a:endParaRPr>
            </a:p>
          </p:txBody>
        </p:sp>
      </p:grpSp>
      <p:sp>
        <p:nvSpPr>
          <p:cNvPr id="25" name="文本占位符 3"/>
          <p:cNvSpPr txBox="1"/>
          <p:nvPr/>
        </p:nvSpPr>
        <p:spPr>
          <a:xfrm>
            <a:off x="1691005" y="1051560"/>
            <a:ext cx="9738360" cy="15925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00"/>
              </a:lnSpc>
              <a:buNone/>
            </a:pPr>
            <a:r>
              <a:rPr lang="en-US" altLang="zh-CN" sz="1400">
                <a:solidFill>
                  <a:schemeClr val="bg2">
                    <a:lumMod val="50000"/>
                  </a:schemeClr>
                </a:solidFill>
                <a:sym typeface="+mn-lt"/>
              </a:rPr>
              <a:t>М. Терещенко: Основи митного законодавства К,: Либідь. 2002 р.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altLang="zh-CN" sz="1400">
                <a:solidFill>
                  <a:schemeClr val="bg2">
                    <a:lumMod val="50000"/>
                  </a:schemeClr>
                </a:solidFill>
                <a:sym typeface="+mn-lt"/>
              </a:rPr>
              <a:t>В. Дубчак: Митна справа: Навч. посібник. – К.: КНЕУ, 2002 – 310 с.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altLang="zh-CN" sz="1400">
                <a:solidFill>
                  <a:schemeClr val="bg2">
                    <a:lumMod val="50000"/>
                  </a:schemeClr>
                </a:solidFill>
                <a:sym typeface="+mn-lt"/>
              </a:rPr>
              <a:t>Борковський І. Історія міжнародної торгівлі. – К.: Основи, 1996.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altLang="zh-CN" sz="1400">
                <a:solidFill>
                  <a:schemeClr val="bg2">
                    <a:lumMod val="50000"/>
                  </a:schemeClr>
                </a:solidFill>
                <a:sym typeface="+mn-lt"/>
              </a:rPr>
              <a:t>Освіта.ua. Менеджмент. Мито в Україні.</a:t>
            </a:r>
          </a:p>
          <a:p>
            <a:pPr marL="0" indent="0">
              <a:lnSpc>
                <a:spcPts val="2100"/>
              </a:lnSpc>
              <a:buNone/>
            </a:pPr>
            <a:r>
              <a:rPr lang="en-US" altLang="zh-CN" sz="1400">
                <a:solidFill>
                  <a:schemeClr val="bg2">
                    <a:lumMod val="50000"/>
                  </a:schemeClr>
                </a:solidFill>
                <a:sym typeface="+mn-lt"/>
              </a:rPr>
              <a:t>Державна митна служба України. “стан адміністрування митних платежів у листопаді 2021 року“</a:t>
            </a:r>
          </a:p>
        </p:txBody>
      </p:sp>
      <p:sp>
        <p:nvSpPr>
          <p:cNvPr id="26" name="文本占位符 4"/>
          <p:cNvSpPr txBox="1"/>
          <p:nvPr/>
        </p:nvSpPr>
        <p:spPr>
          <a:xfrm>
            <a:off x="1840230" y="607060"/>
            <a:ext cx="6654165" cy="441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00"/>
              </a:lnSpc>
              <a:buNone/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  <a:sym typeface="+mn-lt"/>
              </a:rPr>
              <a:t>Список використаний джерел:</a:t>
            </a:r>
            <a:endParaRPr lang="en-US" altLang="zh-CN" dirty="0">
              <a:solidFill>
                <a:schemeClr val="accent1"/>
              </a:solidFill>
              <a:sym typeface="+mn-lt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691005" y="697865"/>
            <a:ext cx="109855" cy="76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835266" y="2513135"/>
            <a:ext cx="5054097" cy="1096963"/>
          </a:xfrm>
        </p:spPr>
        <p:txBody>
          <a:bodyPr/>
          <a:lstStyle/>
          <a:p>
            <a:pPr algn="ctr"/>
            <a:r>
              <a:rPr lang="uk-UA" altLang="en-US" sz="6600" dirty="0">
                <a:sym typeface="+mn-lt"/>
              </a:rPr>
              <a:t>ДЯКУЮ ЗА УВАГУ!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835266" y="3938460"/>
            <a:ext cx="5260734" cy="821191"/>
          </a:xfrm>
        </p:spPr>
        <p:txBody>
          <a:bodyPr/>
          <a:lstStyle/>
          <a:p>
            <a:pPr algn="ctr">
              <a:lnSpc>
                <a:spcPct val="140000"/>
              </a:lnSpc>
            </a:pPr>
            <a:r>
              <a:rPr lang="uk-UA" altLang="en-US" dirty="0">
                <a:sym typeface="+mn-lt"/>
              </a:rPr>
              <a:t>Підготувала Челенюк Марія.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текст 1"/>
          <p:cNvSpPr>
            <a:spLocks noGrp="1"/>
          </p:cNvSpPr>
          <p:nvPr>
            <p:ph type="body" sz="quarter" idx="15"/>
          </p:nvPr>
        </p:nvSpPr>
        <p:spPr>
          <a:xfrm>
            <a:off x="2856865" y="2045970"/>
            <a:ext cx="6436360" cy="3085465"/>
          </a:xfrm>
        </p:spPr>
        <p:txBody>
          <a:bodyPr>
            <a:noAutofit/>
          </a:bodyPr>
          <a:lstStyle/>
          <a:p>
            <a:pPr algn="ctr"/>
            <a:r>
              <a:rPr lang="ru-RU" altLang="en-US" sz="2000" u="sng"/>
              <a:t>Мета та завдання</a:t>
            </a:r>
            <a:r>
              <a:rPr lang="ru-RU" altLang="en-US" sz="2000"/>
              <a:t> полягає у тому, щоб  розкрити поняття  мито, види мита, види мита за способом нарахування, види заохочення імпорту ввізним митом, Види обмежуючого мита при імпорті (експорті) товарів. </a:t>
            </a:r>
            <a:r>
              <a:rPr lang="uk-UA" altLang="ru-RU" sz="2000"/>
              <a:t>Провести аналітику</a:t>
            </a:r>
            <a:r>
              <a:rPr lang="ru-RU" altLang="en-US" sz="2000"/>
              <a:t> у пері</a:t>
            </a:r>
            <a:r>
              <a:rPr lang="uk-UA" altLang="ru-RU" sz="2000"/>
              <a:t>о</a:t>
            </a:r>
            <a:r>
              <a:rPr lang="ru-RU" altLang="en-US" sz="2000"/>
              <a:t>д 2019-2021</a:t>
            </a:r>
            <a:r>
              <a:rPr lang="uk-UA" altLang="ru-RU" sz="2000"/>
              <a:t>р.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5767005" y="1150131"/>
            <a:ext cx="65799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Изображение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33400" y="336550"/>
            <a:ext cx="11152505" cy="618553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连接符 4"/>
          <p:cNvCxnSpPr/>
          <p:nvPr/>
        </p:nvCxnSpPr>
        <p:spPr>
          <a:xfrm>
            <a:off x="10914315" y="560851"/>
            <a:ext cx="65799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Текстовое поле 101"/>
          <p:cNvSpPr txBox="1"/>
          <p:nvPr/>
        </p:nvSpPr>
        <p:spPr>
          <a:xfrm>
            <a:off x="704215" y="432435"/>
            <a:ext cx="6731635" cy="230695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/>
            <a:r>
              <a:rPr lang="en-US" b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В умовах реформування економіки України мито є найважливішим інструментом зовнішньоторгової політики держави, що використовується з метою обмеження ввезення іноземних товарів, захисту та заохочення розвитку вітчизняного виробництва, стимулювання вивезення національних товарів.</a:t>
            </a:r>
          </a:p>
          <a:p>
            <a:pPr indent="449580"/>
            <a:r>
              <a:rPr lang="en-US" b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Введення мита може мати декілька цілей, серед яких фіскальні, економічні та політичні. </a:t>
            </a:r>
            <a:endParaRPr lang="ru-RU" altLang="en-US"/>
          </a:p>
        </p:txBody>
      </p:sp>
      <p:pic>
        <p:nvPicPr>
          <p:cNvPr id="3" name="Изображение 2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Текстовое поле 20"/>
          <p:cNvSpPr txBox="1"/>
          <p:nvPr/>
        </p:nvSpPr>
        <p:spPr>
          <a:xfrm>
            <a:off x="5082540" y="3810635"/>
            <a:ext cx="6489700" cy="25844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/>
            <a:r>
              <a:rPr lang="en-US" b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На відміну від інших податків, стягнення мита здійснюється не тільки і не стільки з фіскальною метою (формування дохідної частини бюджету), скільки спрямоване в основному на формування раціональної структури експорту й імпорту в умовах відсутності прямого втручання держави до цієї сфери. Метою введення мита може бути здійснення економічного тиску на відповідні держави або створення режиму найбільшого сприяння за політичними мотивами.</a:t>
            </a:r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Текстовое поле 103"/>
          <p:cNvSpPr txBox="1"/>
          <p:nvPr/>
        </p:nvSpPr>
        <p:spPr>
          <a:xfrm>
            <a:off x="861060" y="330200"/>
            <a:ext cx="10241280" cy="163004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ctr"/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</a:rPr>
              <a:t>Мито - це непрямий податок, що стягується з товарів (інших предметів), які переміщаються через митний кордон, тобто ввозяться, вивозяться або проходять транзитом, і який включається до ціни товарів та сплачується за рахунок кінцевого споживача.</a:t>
            </a:r>
            <a:endParaRPr lang="en-US" sz="20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449580" algn="ctr"/>
            <a:endParaRPr lang="en-US" altLang="en-US" sz="20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41655" y="5739765"/>
            <a:ext cx="1110869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449580"/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Митний тариф затверджується Верховною Радою України за поданням Кабінету Міністрів України.</a:t>
            </a:r>
            <a:endParaRPr lang="en-US" altLang="en-US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</p:txBody>
      </p:sp>
      <p:pic>
        <p:nvPicPr>
          <p:cNvPr id="11" name="Замещающая рамка рисунка 10"/>
          <p:cNvPicPr>
            <a:picLocks noGrp="1"/>
          </p:cNvPicPr>
          <p:nvPr>
            <p:ph type="pic" sz="quarter" idx="13"/>
          </p:nvPr>
        </p:nvPicPr>
        <p:blipFill>
          <a:blip r:embed="rId2"/>
          <a:stretch>
            <a:fillRect/>
          </a:stretch>
        </p:blipFill>
        <p:spPr>
          <a:xfrm>
            <a:off x="0" y="2286000"/>
            <a:ext cx="12192000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400194" y="643464"/>
            <a:ext cx="739161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</a:bodyPr>
          <a:lstStyle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r>
              <a:rPr lang="en-US" altLang="zh-CN" sz="3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sym typeface="+mn-lt"/>
              </a:rPr>
              <a:t>Ввізне, вивізне і транзитне мито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5760720" y="1524000"/>
            <a:ext cx="67056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形状"/>
          <p:cNvSpPr/>
          <p:nvPr/>
        </p:nvSpPr>
        <p:spPr>
          <a:xfrm>
            <a:off x="4607267" y="1674876"/>
            <a:ext cx="2977467" cy="2977467"/>
          </a:xfrm>
          <a:prstGeom prst="ellips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ym typeface="+mn-lt"/>
            </a:endParaRPr>
          </a:p>
        </p:txBody>
      </p:sp>
      <p:sp>
        <p:nvSpPr>
          <p:cNvPr id="8" name="形状"/>
          <p:cNvSpPr/>
          <p:nvPr/>
        </p:nvSpPr>
        <p:spPr>
          <a:xfrm>
            <a:off x="7448667" y="2780855"/>
            <a:ext cx="304495" cy="304495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ym typeface="+mn-lt"/>
            </a:endParaRPr>
          </a:p>
        </p:txBody>
      </p:sp>
      <p:sp>
        <p:nvSpPr>
          <p:cNvPr id="11" name="形状"/>
          <p:cNvSpPr/>
          <p:nvPr/>
        </p:nvSpPr>
        <p:spPr>
          <a:xfrm>
            <a:off x="4438839" y="2681161"/>
            <a:ext cx="304495" cy="304495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ym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4" t="7835" b="7835"/>
          <a:stretch>
            <a:fillRect/>
          </a:stretch>
        </p:blipFill>
        <p:spPr>
          <a:xfrm>
            <a:off x="4926104" y="2002439"/>
            <a:ext cx="2339789" cy="2323444"/>
          </a:xfrm>
          <a:prstGeom prst="ellipse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914400" y="2148840"/>
            <a:ext cx="2826385" cy="20300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sym typeface="+mn-lt"/>
              </a:rPr>
              <a:t>Вивізне мито – це мито, яке нараховується на товари та інші предмети при їх вивезенні за межі митної території України. Воно застосовується в деяких країнах і встановлюється на певний строк, як правило, в разі нестачі сировини в країні.</a:t>
            </a:r>
            <a:r>
              <a:rPr lang="uk-UA" altLang="en-US" sz="1400" dirty="0">
                <a:sym typeface="+mn-lt"/>
              </a:rPr>
              <a:t>с</a:t>
            </a:r>
          </a:p>
        </p:txBody>
      </p:sp>
      <p:sp>
        <p:nvSpPr>
          <p:cNvPr id="43" name="矩形 42"/>
          <p:cNvSpPr/>
          <p:nvPr/>
        </p:nvSpPr>
        <p:spPr>
          <a:xfrm>
            <a:off x="4636135" y="5173345"/>
            <a:ext cx="3252470" cy="95313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sym typeface="+mn-lt"/>
              </a:rPr>
              <a:t>Ввізне мито – це мито, яке стягується митницями при надходженні іноземних товарів на внутрішній ринок.</a:t>
            </a:r>
          </a:p>
        </p:txBody>
      </p:sp>
      <p:sp>
        <p:nvSpPr>
          <p:cNvPr id="6" name="矩形 33"/>
          <p:cNvSpPr/>
          <p:nvPr/>
        </p:nvSpPr>
        <p:spPr>
          <a:xfrm>
            <a:off x="7888605" y="2348865"/>
            <a:ext cx="3665220" cy="1168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sym typeface="+mn-lt"/>
              </a:rPr>
              <a:t>В деяких країнах застосовується транзитне мито. Однак його роль в сучасних умовах знижується. Воно встановлюється, як правило, лише для покриття витрат, </a:t>
            </a:r>
          </a:p>
        </p:txBody>
      </p:sp>
      <p:sp>
        <p:nvSpPr>
          <p:cNvPr id="7" name="形状"/>
          <p:cNvSpPr/>
          <p:nvPr/>
        </p:nvSpPr>
        <p:spPr>
          <a:xfrm>
            <a:off x="5943717" y="4447730"/>
            <a:ext cx="304495" cy="304495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3777256" y="4853836"/>
            <a:ext cx="1739479" cy="1511571"/>
            <a:chOff x="793972" y="4293914"/>
            <a:chExt cx="1739479" cy="1511571"/>
          </a:xfrm>
        </p:grpSpPr>
        <p:sp>
          <p:nvSpPr>
            <p:cNvPr id="21" name="文本框 20"/>
            <p:cNvSpPr txBox="1"/>
            <p:nvPr>
              <p:custDataLst>
                <p:tags r:id="rId2"/>
              </p:custDataLst>
            </p:nvPr>
          </p:nvSpPr>
          <p:spPr>
            <a:xfrm>
              <a:off x="793972" y="4601691"/>
              <a:ext cx="1739479" cy="1203794"/>
            </a:xfrm>
            <a:prstGeom prst="rect">
              <a:avLst/>
            </a:prstGeom>
          </p:spPr>
          <p:txBody>
            <a:bodyPr wrap="square" lIns="90000" tIns="46800" rIns="90000" bIns="46800">
              <a:normAutofit/>
            </a:bodyPr>
            <a:lstStyle>
              <a:defPPr>
                <a:defRPr lang="zh-CN"/>
              </a:defPPr>
              <a:lvl1pPr algn="just">
                <a:defRPr sz="1400">
                  <a:solidFill>
                    <a:srgbClr val="474546"/>
                  </a:solidFill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n-US" altLang="zh-CN" sz="900" dirty="0">
                  <a:solidFill>
                    <a:schemeClr val="tx1"/>
                  </a:solidFill>
                  <a:sym typeface="+mn-lt"/>
                </a:rPr>
                <a:t>ADD TITLE HERE sit </a:t>
              </a:r>
              <a:r>
                <a:rPr lang="en-US" altLang="zh-CN" sz="900" dirty="0" err="1">
                  <a:solidFill>
                    <a:schemeClr val="tx1"/>
                  </a:solidFill>
                  <a:sym typeface="+mn-lt"/>
                </a:rPr>
                <a:t>amet</a:t>
              </a:r>
              <a:endParaRPr lang="en-US" altLang="zh-CN" sz="900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964168" y="4293914"/>
              <a:ext cx="143635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>
                  <a:sym typeface="+mn-lt"/>
                </a:rPr>
                <a:t>LOREM IPSUM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737561" y="4853836"/>
            <a:ext cx="1739479" cy="1511571"/>
            <a:chOff x="793972" y="4293914"/>
            <a:chExt cx="1739479" cy="1511571"/>
          </a:xfrm>
        </p:grpSpPr>
        <p:sp>
          <p:nvSpPr>
            <p:cNvPr id="25" name="文本框 24"/>
            <p:cNvSpPr txBox="1"/>
            <p:nvPr>
              <p:custDataLst>
                <p:tags r:id="rId1"/>
              </p:custDataLst>
            </p:nvPr>
          </p:nvSpPr>
          <p:spPr>
            <a:xfrm>
              <a:off x="793972" y="4601691"/>
              <a:ext cx="1739479" cy="1203794"/>
            </a:xfrm>
            <a:prstGeom prst="rect">
              <a:avLst/>
            </a:prstGeom>
          </p:spPr>
          <p:txBody>
            <a:bodyPr wrap="square" lIns="90000" tIns="46800" rIns="90000" bIns="46800">
              <a:normAutofit/>
            </a:bodyPr>
            <a:lstStyle>
              <a:defPPr>
                <a:defRPr lang="zh-CN"/>
              </a:defPPr>
              <a:lvl1pPr algn="just">
                <a:defRPr sz="1400">
                  <a:solidFill>
                    <a:srgbClr val="474546"/>
                  </a:solidFill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n-US" altLang="zh-CN" sz="900" dirty="0">
                  <a:solidFill>
                    <a:schemeClr val="tx1"/>
                  </a:solidFill>
                  <a:sym typeface="+mn-lt"/>
                </a:rPr>
                <a:t>ADD TITLE HERE sit </a:t>
              </a:r>
              <a:r>
                <a:rPr lang="en-US" altLang="zh-CN" sz="900" dirty="0" err="1">
                  <a:solidFill>
                    <a:schemeClr val="tx1"/>
                  </a:solidFill>
                  <a:sym typeface="+mn-lt"/>
                </a:rPr>
                <a:t>amet</a:t>
              </a:r>
              <a:endParaRPr lang="en-US" altLang="zh-CN" sz="900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964168" y="4293914"/>
              <a:ext cx="143635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>
                  <a:sym typeface="+mn-lt"/>
                </a:rPr>
                <a:t>LOREM IPSUM</a:t>
              </a:r>
            </a:p>
          </p:txBody>
        </p:sp>
      </p:grpSp>
      <p:pic>
        <p:nvPicPr>
          <p:cNvPr id="4" name="Изображение 5" descr="IMG_256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933450"/>
            <a:ext cx="2893695" cy="1171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  <p:sp>
        <p:nvSpPr>
          <p:cNvPr id="4" name="文本占位符 4"/>
          <p:cNvSpPr txBox="1"/>
          <p:nvPr/>
        </p:nvSpPr>
        <p:spPr>
          <a:xfrm>
            <a:off x="3145155" y="226695"/>
            <a:ext cx="7124065" cy="441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>
                <a:solidFill>
                  <a:schemeClr val="accent1"/>
                </a:solidFill>
                <a:sym typeface="+mn-lt"/>
              </a:rPr>
              <a:t>Види мита за способом нарахування</a:t>
            </a:r>
          </a:p>
        </p:txBody>
      </p:sp>
      <p:grpSp>
        <p:nvGrpSpPr>
          <p:cNvPr id="5" name="Group 198"/>
          <p:cNvGrpSpPr>
            <a:grpSpLocks noChangeAspect="1"/>
          </p:cNvGrpSpPr>
          <p:nvPr/>
        </p:nvGrpSpPr>
        <p:grpSpPr bwMode="auto">
          <a:xfrm>
            <a:off x="3165385" y="3204536"/>
            <a:ext cx="517323" cy="517649"/>
            <a:chOff x="3337" y="860"/>
            <a:chExt cx="1592" cy="1593"/>
          </a:xfrm>
          <a:solidFill>
            <a:schemeClr val="accent1"/>
          </a:solidFill>
        </p:grpSpPr>
        <p:sp>
          <p:nvSpPr>
            <p:cNvPr id="6" name="Freeform 200"/>
            <p:cNvSpPr/>
            <p:nvPr/>
          </p:nvSpPr>
          <p:spPr bwMode="auto">
            <a:xfrm>
              <a:off x="3337" y="860"/>
              <a:ext cx="1133" cy="743"/>
            </a:xfrm>
            <a:custGeom>
              <a:avLst/>
              <a:gdLst>
                <a:gd name="T0" fmla="*/ 2544 w 3399"/>
                <a:gd name="T1" fmla="*/ 5 h 2228"/>
                <a:gd name="T2" fmla="*/ 2828 w 3399"/>
                <a:gd name="T3" fmla="*/ 45 h 2228"/>
                <a:gd name="T4" fmla="*/ 3113 w 3399"/>
                <a:gd name="T5" fmla="*/ 118 h 2228"/>
                <a:gd name="T6" fmla="*/ 3399 w 3399"/>
                <a:gd name="T7" fmla="*/ 222 h 2228"/>
                <a:gd name="T8" fmla="*/ 3264 w 3399"/>
                <a:gd name="T9" fmla="*/ 513 h 2228"/>
                <a:gd name="T10" fmla="*/ 3065 w 3399"/>
                <a:gd name="T11" fmla="*/ 601 h 2228"/>
                <a:gd name="T12" fmla="*/ 2797 w 3399"/>
                <a:gd name="T13" fmla="*/ 524 h 2228"/>
                <a:gd name="T14" fmla="*/ 2532 w 3399"/>
                <a:gd name="T15" fmla="*/ 484 h 2228"/>
                <a:gd name="T16" fmla="*/ 2272 w 3399"/>
                <a:gd name="T17" fmla="*/ 483 h 2228"/>
                <a:gd name="T18" fmla="*/ 2019 w 3399"/>
                <a:gd name="T19" fmla="*/ 516 h 2228"/>
                <a:gd name="T20" fmla="*/ 1777 w 3399"/>
                <a:gd name="T21" fmla="*/ 582 h 2228"/>
                <a:gd name="T22" fmla="*/ 1547 w 3399"/>
                <a:gd name="T23" fmla="*/ 678 h 2228"/>
                <a:gd name="T24" fmla="*/ 1332 w 3399"/>
                <a:gd name="T25" fmla="*/ 800 h 2228"/>
                <a:gd name="T26" fmla="*/ 1136 w 3399"/>
                <a:gd name="T27" fmla="*/ 949 h 2228"/>
                <a:gd name="T28" fmla="*/ 960 w 3399"/>
                <a:gd name="T29" fmla="*/ 1119 h 2228"/>
                <a:gd name="T30" fmla="*/ 807 w 3399"/>
                <a:gd name="T31" fmla="*/ 1311 h 2228"/>
                <a:gd name="T32" fmla="*/ 679 w 3399"/>
                <a:gd name="T33" fmla="*/ 1519 h 2228"/>
                <a:gd name="T34" fmla="*/ 580 w 3399"/>
                <a:gd name="T35" fmla="*/ 1743 h 2228"/>
                <a:gd name="T36" fmla="*/ 512 w 3399"/>
                <a:gd name="T37" fmla="*/ 1981 h 2228"/>
                <a:gd name="T38" fmla="*/ 475 w 3399"/>
                <a:gd name="T39" fmla="*/ 2228 h 2228"/>
                <a:gd name="T40" fmla="*/ 162 w 3399"/>
                <a:gd name="T41" fmla="*/ 2202 h 2228"/>
                <a:gd name="T42" fmla="*/ 20 w 3399"/>
                <a:gd name="T43" fmla="*/ 2046 h 2228"/>
                <a:gd name="T44" fmla="*/ 78 w 3399"/>
                <a:gd name="T45" fmla="*/ 1777 h 2228"/>
                <a:gd name="T46" fmla="*/ 160 w 3399"/>
                <a:gd name="T47" fmla="*/ 1524 h 2228"/>
                <a:gd name="T48" fmla="*/ 264 w 3399"/>
                <a:gd name="T49" fmla="*/ 1285 h 2228"/>
                <a:gd name="T50" fmla="*/ 394 w 3399"/>
                <a:gd name="T51" fmla="*/ 1062 h 2228"/>
                <a:gd name="T52" fmla="*/ 548 w 3399"/>
                <a:gd name="T53" fmla="*/ 857 h 2228"/>
                <a:gd name="T54" fmla="*/ 728 w 3399"/>
                <a:gd name="T55" fmla="*/ 668 h 2228"/>
                <a:gd name="T56" fmla="*/ 934 w 3399"/>
                <a:gd name="T57" fmla="*/ 496 h 2228"/>
                <a:gd name="T58" fmla="*/ 1165 w 3399"/>
                <a:gd name="T59" fmla="*/ 342 h 2228"/>
                <a:gd name="T60" fmla="*/ 1435 w 3399"/>
                <a:gd name="T61" fmla="*/ 200 h 2228"/>
                <a:gd name="T62" fmla="*/ 1709 w 3399"/>
                <a:gd name="T63" fmla="*/ 97 h 2228"/>
                <a:gd name="T64" fmla="*/ 1985 w 3399"/>
                <a:gd name="T65" fmla="*/ 32 h 2228"/>
                <a:gd name="T66" fmla="*/ 2263 w 3399"/>
                <a:gd name="T67" fmla="*/ 1 h 2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99" h="2228">
                  <a:moveTo>
                    <a:pt x="2403" y="0"/>
                  </a:moveTo>
                  <a:lnTo>
                    <a:pt x="2544" y="5"/>
                  </a:lnTo>
                  <a:lnTo>
                    <a:pt x="2685" y="21"/>
                  </a:lnTo>
                  <a:lnTo>
                    <a:pt x="2828" y="45"/>
                  </a:lnTo>
                  <a:lnTo>
                    <a:pt x="2970" y="77"/>
                  </a:lnTo>
                  <a:lnTo>
                    <a:pt x="3113" y="118"/>
                  </a:lnTo>
                  <a:lnTo>
                    <a:pt x="3255" y="166"/>
                  </a:lnTo>
                  <a:lnTo>
                    <a:pt x="3399" y="222"/>
                  </a:lnTo>
                  <a:lnTo>
                    <a:pt x="3331" y="371"/>
                  </a:lnTo>
                  <a:lnTo>
                    <a:pt x="3264" y="513"/>
                  </a:lnTo>
                  <a:lnTo>
                    <a:pt x="3197" y="656"/>
                  </a:lnTo>
                  <a:lnTo>
                    <a:pt x="3065" y="601"/>
                  </a:lnTo>
                  <a:lnTo>
                    <a:pt x="2931" y="557"/>
                  </a:lnTo>
                  <a:lnTo>
                    <a:pt x="2797" y="524"/>
                  </a:lnTo>
                  <a:lnTo>
                    <a:pt x="2663" y="499"/>
                  </a:lnTo>
                  <a:lnTo>
                    <a:pt x="2532" y="484"/>
                  </a:lnTo>
                  <a:lnTo>
                    <a:pt x="2401" y="478"/>
                  </a:lnTo>
                  <a:lnTo>
                    <a:pt x="2272" y="483"/>
                  </a:lnTo>
                  <a:lnTo>
                    <a:pt x="2144" y="494"/>
                  </a:lnTo>
                  <a:lnTo>
                    <a:pt x="2019" y="516"/>
                  </a:lnTo>
                  <a:lnTo>
                    <a:pt x="1897" y="545"/>
                  </a:lnTo>
                  <a:lnTo>
                    <a:pt x="1777" y="582"/>
                  </a:lnTo>
                  <a:lnTo>
                    <a:pt x="1659" y="625"/>
                  </a:lnTo>
                  <a:lnTo>
                    <a:pt x="1547" y="678"/>
                  </a:lnTo>
                  <a:lnTo>
                    <a:pt x="1437" y="736"/>
                  </a:lnTo>
                  <a:lnTo>
                    <a:pt x="1332" y="800"/>
                  </a:lnTo>
                  <a:lnTo>
                    <a:pt x="1232" y="871"/>
                  </a:lnTo>
                  <a:lnTo>
                    <a:pt x="1136" y="949"/>
                  </a:lnTo>
                  <a:lnTo>
                    <a:pt x="1046" y="1032"/>
                  </a:lnTo>
                  <a:lnTo>
                    <a:pt x="960" y="1119"/>
                  </a:lnTo>
                  <a:lnTo>
                    <a:pt x="880" y="1212"/>
                  </a:lnTo>
                  <a:lnTo>
                    <a:pt x="807" y="1311"/>
                  </a:lnTo>
                  <a:lnTo>
                    <a:pt x="739" y="1413"/>
                  </a:lnTo>
                  <a:lnTo>
                    <a:pt x="679" y="1519"/>
                  </a:lnTo>
                  <a:lnTo>
                    <a:pt x="625" y="1630"/>
                  </a:lnTo>
                  <a:lnTo>
                    <a:pt x="580" y="1743"/>
                  </a:lnTo>
                  <a:lnTo>
                    <a:pt x="541" y="1861"/>
                  </a:lnTo>
                  <a:lnTo>
                    <a:pt x="512" y="1981"/>
                  </a:lnTo>
                  <a:lnTo>
                    <a:pt x="490" y="2103"/>
                  </a:lnTo>
                  <a:lnTo>
                    <a:pt x="475" y="2228"/>
                  </a:lnTo>
                  <a:lnTo>
                    <a:pt x="320" y="2215"/>
                  </a:lnTo>
                  <a:lnTo>
                    <a:pt x="162" y="2202"/>
                  </a:lnTo>
                  <a:lnTo>
                    <a:pt x="0" y="2187"/>
                  </a:lnTo>
                  <a:lnTo>
                    <a:pt x="20" y="2046"/>
                  </a:lnTo>
                  <a:lnTo>
                    <a:pt x="46" y="1909"/>
                  </a:lnTo>
                  <a:lnTo>
                    <a:pt x="78" y="1777"/>
                  </a:lnTo>
                  <a:lnTo>
                    <a:pt x="116" y="1649"/>
                  </a:lnTo>
                  <a:lnTo>
                    <a:pt x="160" y="1524"/>
                  </a:lnTo>
                  <a:lnTo>
                    <a:pt x="209" y="1401"/>
                  </a:lnTo>
                  <a:lnTo>
                    <a:pt x="264" y="1285"/>
                  </a:lnTo>
                  <a:lnTo>
                    <a:pt x="325" y="1171"/>
                  </a:lnTo>
                  <a:lnTo>
                    <a:pt x="394" y="1062"/>
                  </a:lnTo>
                  <a:lnTo>
                    <a:pt x="468" y="957"/>
                  </a:lnTo>
                  <a:lnTo>
                    <a:pt x="548" y="857"/>
                  </a:lnTo>
                  <a:lnTo>
                    <a:pt x="635" y="761"/>
                  </a:lnTo>
                  <a:lnTo>
                    <a:pt x="728" y="668"/>
                  </a:lnTo>
                  <a:lnTo>
                    <a:pt x="827" y="580"/>
                  </a:lnTo>
                  <a:lnTo>
                    <a:pt x="934" y="496"/>
                  </a:lnTo>
                  <a:lnTo>
                    <a:pt x="1047" y="417"/>
                  </a:lnTo>
                  <a:lnTo>
                    <a:pt x="1165" y="342"/>
                  </a:lnTo>
                  <a:lnTo>
                    <a:pt x="1300" y="266"/>
                  </a:lnTo>
                  <a:lnTo>
                    <a:pt x="1435" y="200"/>
                  </a:lnTo>
                  <a:lnTo>
                    <a:pt x="1572" y="145"/>
                  </a:lnTo>
                  <a:lnTo>
                    <a:pt x="1709" y="97"/>
                  </a:lnTo>
                  <a:lnTo>
                    <a:pt x="1847" y="59"/>
                  </a:lnTo>
                  <a:lnTo>
                    <a:pt x="1985" y="32"/>
                  </a:lnTo>
                  <a:lnTo>
                    <a:pt x="2124" y="11"/>
                  </a:lnTo>
                  <a:lnTo>
                    <a:pt x="2263" y="1"/>
                  </a:lnTo>
                  <a:lnTo>
                    <a:pt x="24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7" name="Freeform 201"/>
            <p:cNvSpPr/>
            <p:nvPr/>
          </p:nvSpPr>
          <p:spPr bwMode="auto">
            <a:xfrm>
              <a:off x="4188" y="1520"/>
              <a:ext cx="741" cy="930"/>
            </a:xfrm>
            <a:custGeom>
              <a:avLst/>
              <a:gdLst>
                <a:gd name="T0" fmla="*/ 2189 w 2223"/>
                <a:gd name="T1" fmla="*/ 0 h 2790"/>
                <a:gd name="T2" fmla="*/ 2208 w 2223"/>
                <a:gd name="T3" fmla="*/ 147 h 2790"/>
                <a:gd name="T4" fmla="*/ 2220 w 2223"/>
                <a:gd name="T5" fmla="*/ 292 h 2790"/>
                <a:gd name="T6" fmla="*/ 2223 w 2223"/>
                <a:gd name="T7" fmla="*/ 433 h 2790"/>
                <a:gd name="T8" fmla="*/ 2218 w 2223"/>
                <a:gd name="T9" fmla="*/ 572 h 2790"/>
                <a:gd name="T10" fmla="*/ 2205 w 2223"/>
                <a:gd name="T11" fmla="*/ 708 h 2790"/>
                <a:gd name="T12" fmla="*/ 2186 w 2223"/>
                <a:gd name="T13" fmla="*/ 841 h 2790"/>
                <a:gd name="T14" fmla="*/ 2159 w 2223"/>
                <a:gd name="T15" fmla="*/ 970 h 2790"/>
                <a:gd name="T16" fmla="*/ 2125 w 2223"/>
                <a:gd name="T17" fmla="*/ 1097 h 2790"/>
                <a:gd name="T18" fmla="*/ 2086 w 2223"/>
                <a:gd name="T19" fmla="*/ 1219 h 2790"/>
                <a:gd name="T20" fmla="*/ 2039 w 2223"/>
                <a:gd name="T21" fmla="*/ 1339 h 2790"/>
                <a:gd name="T22" fmla="*/ 1987 w 2223"/>
                <a:gd name="T23" fmla="*/ 1455 h 2790"/>
                <a:gd name="T24" fmla="*/ 1929 w 2223"/>
                <a:gd name="T25" fmla="*/ 1566 h 2790"/>
                <a:gd name="T26" fmla="*/ 1866 w 2223"/>
                <a:gd name="T27" fmla="*/ 1673 h 2790"/>
                <a:gd name="T28" fmla="*/ 1798 w 2223"/>
                <a:gd name="T29" fmla="*/ 1778 h 2790"/>
                <a:gd name="T30" fmla="*/ 1725 w 2223"/>
                <a:gd name="T31" fmla="*/ 1877 h 2790"/>
                <a:gd name="T32" fmla="*/ 1646 w 2223"/>
                <a:gd name="T33" fmla="*/ 1972 h 2790"/>
                <a:gd name="T34" fmla="*/ 1565 w 2223"/>
                <a:gd name="T35" fmla="*/ 2062 h 2790"/>
                <a:gd name="T36" fmla="*/ 1481 w 2223"/>
                <a:gd name="T37" fmla="*/ 2148 h 2790"/>
                <a:gd name="T38" fmla="*/ 1390 w 2223"/>
                <a:gd name="T39" fmla="*/ 2229 h 2790"/>
                <a:gd name="T40" fmla="*/ 1299 w 2223"/>
                <a:gd name="T41" fmla="*/ 2305 h 2790"/>
                <a:gd name="T42" fmla="*/ 1203 w 2223"/>
                <a:gd name="T43" fmla="*/ 2376 h 2790"/>
                <a:gd name="T44" fmla="*/ 1105 w 2223"/>
                <a:gd name="T45" fmla="*/ 2442 h 2790"/>
                <a:gd name="T46" fmla="*/ 1005 w 2223"/>
                <a:gd name="T47" fmla="*/ 2503 h 2790"/>
                <a:gd name="T48" fmla="*/ 903 w 2223"/>
                <a:gd name="T49" fmla="*/ 2558 h 2790"/>
                <a:gd name="T50" fmla="*/ 798 w 2223"/>
                <a:gd name="T51" fmla="*/ 2608 h 2790"/>
                <a:gd name="T52" fmla="*/ 692 w 2223"/>
                <a:gd name="T53" fmla="*/ 2651 h 2790"/>
                <a:gd name="T54" fmla="*/ 584 w 2223"/>
                <a:gd name="T55" fmla="*/ 2691 h 2790"/>
                <a:gd name="T56" fmla="*/ 477 w 2223"/>
                <a:gd name="T57" fmla="*/ 2723 h 2790"/>
                <a:gd name="T58" fmla="*/ 368 w 2223"/>
                <a:gd name="T59" fmla="*/ 2749 h 2790"/>
                <a:gd name="T60" fmla="*/ 259 w 2223"/>
                <a:gd name="T61" fmla="*/ 2769 h 2790"/>
                <a:gd name="T62" fmla="*/ 150 w 2223"/>
                <a:gd name="T63" fmla="*/ 2782 h 2790"/>
                <a:gd name="T64" fmla="*/ 40 w 2223"/>
                <a:gd name="T65" fmla="*/ 2790 h 2790"/>
                <a:gd name="T66" fmla="*/ 20 w 2223"/>
                <a:gd name="T67" fmla="*/ 2558 h 2790"/>
                <a:gd name="T68" fmla="*/ 0 w 2223"/>
                <a:gd name="T69" fmla="*/ 2324 h 2790"/>
                <a:gd name="T70" fmla="*/ 126 w 2223"/>
                <a:gd name="T71" fmla="*/ 2306 h 2790"/>
                <a:gd name="T72" fmla="*/ 248 w 2223"/>
                <a:gd name="T73" fmla="*/ 2283 h 2790"/>
                <a:gd name="T74" fmla="*/ 368 w 2223"/>
                <a:gd name="T75" fmla="*/ 2253 h 2790"/>
                <a:gd name="T76" fmla="*/ 483 w 2223"/>
                <a:gd name="T77" fmla="*/ 2216 h 2790"/>
                <a:gd name="T78" fmla="*/ 595 w 2223"/>
                <a:gd name="T79" fmla="*/ 2173 h 2790"/>
                <a:gd name="T80" fmla="*/ 702 w 2223"/>
                <a:gd name="T81" fmla="*/ 2123 h 2790"/>
                <a:gd name="T82" fmla="*/ 806 w 2223"/>
                <a:gd name="T83" fmla="*/ 2066 h 2790"/>
                <a:gd name="T84" fmla="*/ 906 w 2223"/>
                <a:gd name="T85" fmla="*/ 2002 h 2790"/>
                <a:gd name="T86" fmla="*/ 1002 w 2223"/>
                <a:gd name="T87" fmla="*/ 1932 h 2790"/>
                <a:gd name="T88" fmla="*/ 1094 w 2223"/>
                <a:gd name="T89" fmla="*/ 1855 h 2790"/>
                <a:gd name="T90" fmla="*/ 1182 w 2223"/>
                <a:gd name="T91" fmla="*/ 1772 h 2790"/>
                <a:gd name="T92" fmla="*/ 1267 w 2223"/>
                <a:gd name="T93" fmla="*/ 1681 h 2790"/>
                <a:gd name="T94" fmla="*/ 1347 w 2223"/>
                <a:gd name="T95" fmla="*/ 1583 h 2790"/>
                <a:gd name="T96" fmla="*/ 1422 w 2223"/>
                <a:gd name="T97" fmla="*/ 1481 h 2790"/>
                <a:gd name="T98" fmla="*/ 1488 w 2223"/>
                <a:gd name="T99" fmla="*/ 1376 h 2790"/>
                <a:gd name="T100" fmla="*/ 1548 w 2223"/>
                <a:gd name="T101" fmla="*/ 1269 h 2790"/>
                <a:gd name="T102" fmla="*/ 1598 w 2223"/>
                <a:gd name="T103" fmla="*/ 1160 h 2790"/>
                <a:gd name="T104" fmla="*/ 1642 w 2223"/>
                <a:gd name="T105" fmla="*/ 1047 h 2790"/>
                <a:gd name="T106" fmla="*/ 1677 w 2223"/>
                <a:gd name="T107" fmla="*/ 934 h 2790"/>
                <a:gd name="T108" fmla="*/ 1706 w 2223"/>
                <a:gd name="T109" fmla="*/ 819 h 2790"/>
                <a:gd name="T110" fmla="*/ 1726 w 2223"/>
                <a:gd name="T111" fmla="*/ 701 h 2790"/>
                <a:gd name="T112" fmla="*/ 1740 w 2223"/>
                <a:gd name="T113" fmla="*/ 582 h 2790"/>
                <a:gd name="T114" fmla="*/ 1745 w 2223"/>
                <a:gd name="T115" fmla="*/ 459 h 2790"/>
                <a:gd name="T116" fmla="*/ 1744 w 2223"/>
                <a:gd name="T117" fmla="*/ 336 h 2790"/>
                <a:gd name="T118" fmla="*/ 1735 w 2223"/>
                <a:gd name="T119" fmla="*/ 211 h 2790"/>
                <a:gd name="T120" fmla="*/ 1721 w 2223"/>
                <a:gd name="T121" fmla="*/ 82 h 2790"/>
                <a:gd name="T122" fmla="*/ 1956 w 2223"/>
                <a:gd name="T123" fmla="*/ 40 h 2790"/>
                <a:gd name="T124" fmla="*/ 2189 w 2223"/>
                <a:gd name="T125" fmla="*/ 0 h 2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23" h="2790">
                  <a:moveTo>
                    <a:pt x="2189" y="0"/>
                  </a:moveTo>
                  <a:lnTo>
                    <a:pt x="2208" y="147"/>
                  </a:lnTo>
                  <a:lnTo>
                    <a:pt x="2220" y="292"/>
                  </a:lnTo>
                  <a:lnTo>
                    <a:pt x="2223" y="433"/>
                  </a:lnTo>
                  <a:lnTo>
                    <a:pt x="2218" y="572"/>
                  </a:lnTo>
                  <a:lnTo>
                    <a:pt x="2205" y="708"/>
                  </a:lnTo>
                  <a:lnTo>
                    <a:pt x="2186" y="841"/>
                  </a:lnTo>
                  <a:lnTo>
                    <a:pt x="2159" y="970"/>
                  </a:lnTo>
                  <a:lnTo>
                    <a:pt x="2125" y="1097"/>
                  </a:lnTo>
                  <a:lnTo>
                    <a:pt x="2086" y="1219"/>
                  </a:lnTo>
                  <a:lnTo>
                    <a:pt x="2039" y="1339"/>
                  </a:lnTo>
                  <a:lnTo>
                    <a:pt x="1987" y="1455"/>
                  </a:lnTo>
                  <a:lnTo>
                    <a:pt x="1929" y="1566"/>
                  </a:lnTo>
                  <a:lnTo>
                    <a:pt x="1866" y="1673"/>
                  </a:lnTo>
                  <a:lnTo>
                    <a:pt x="1798" y="1778"/>
                  </a:lnTo>
                  <a:lnTo>
                    <a:pt x="1725" y="1877"/>
                  </a:lnTo>
                  <a:lnTo>
                    <a:pt x="1646" y="1972"/>
                  </a:lnTo>
                  <a:lnTo>
                    <a:pt x="1565" y="2062"/>
                  </a:lnTo>
                  <a:lnTo>
                    <a:pt x="1481" y="2148"/>
                  </a:lnTo>
                  <a:lnTo>
                    <a:pt x="1390" y="2229"/>
                  </a:lnTo>
                  <a:lnTo>
                    <a:pt x="1299" y="2305"/>
                  </a:lnTo>
                  <a:lnTo>
                    <a:pt x="1203" y="2376"/>
                  </a:lnTo>
                  <a:lnTo>
                    <a:pt x="1105" y="2442"/>
                  </a:lnTo>
                  <a:lnTo>
                    <a:pt x="1005" y="2503"/>
                  </a:lnTo>
                  <a:lnTo>
                    <a:pt x="903" y="2558"/>
                  </a:lnTo>
                  <a:lnTo>
                    <a:pt x="798" y="2608"/>
                  </a:lnTo>
                  <a:lnTo>
                    <a:pt x="692" y="2651"/>
                  </a:lnTo>
                  <a:lnTo>
                    <a:pt x="584" y="2691"/>
                  </a:lnTo>
                  <a:lnTo>
                    <a:pt x="477" y="2723"/>
                  </a:lnTo>
                  <a:lnTo>
                    <a:pt x="368" y="2749"/>
                  </a:lnTo>
                  <a:lnTo>
                    <a:pt x="259" y="2769"/>
                  </a:lnTo>
                  <a:lnTo>
                    <a:pt x="150" y="2782"/>
                  </a:lnTo>
                  <a:lnTo>
                    <a:pt x="40" y="2790"/>
                  </a:lnTo>
                  <a:lnTo>
                    <a:pt x="20" y="2558"/>
                  </a:lnTo>
                  <a:lnTo>
                    <a:pt x="0" y="2324"/>
                  </a:lnTo>
                  <a:lnTo>
                    <a:pt x="126" y="2306"/>
                  </a:lnTo>
                  <a:lnTo>
                    <a:pt x="248" y="2283"/>
                  </a:lnTo>
                  <a:lnTo>
                    <a:pt x="368" y="2253"/>
                  </a:lnTo>
                  <a:lnTo>
                    <a:pt x="483" y="2216"/>
                  </a:lnTo>
                  <a:lnTo>
                    <a:pt x="595" y="2173"/>
                  </a:lnTo>
                  <a:lnTo>
                    <a:pt x="702" y="2123"/>
                  </a:lnTo>
                  <a:lnTo>
                    <a:pt x="806" y="2066"/>
                  </a:lnTo>
                  <a:lnTo>
                    <a:pt x="906" y="2002"/>
                  </a:lnTo>
                  <a:lnTo>
                    <a:pt x="1002" y="1932"/>
                  </a:lnTo>
                  <a:lnTo>
                    <a:pt x="1094" y="1855"/>
                  </a:lnTo>
                  <a:lnTo>
                    <a:pt x="1182" y="1772"/>
                  </a:lnTo>
                  <a:lnTo>
                    <a:pt x="1267" y="1681"/>
                  </a:lnTo>
                  <a:lnTo>
                    <a:pt x="1347" y="1583"/>
                  </a:lnTo>
                  <a:lnTo>
                    <a:pt x="1422" y="1481"/>
                  </a:lnTo>
                  <a:lnTo>
                    <a:pt x="1488" y="1376"/>
                  </a:lnTo>
                  <a:lnTo>
                    <a:pt x="1548" y="1269"/>
                  </a:lnTo>
                  <a:lnTo>
                    <a:pt x="1598" y="1160"/>
                  </a:lnTo>
                  <a:lnTo>
                    <a:pt x="1642" y="1047"/>
                  </a:lnTo>
                  <a:lnTo>
                    <a:pt x="1677" y="934"/>
                  </a:lnTo>
                  <a:lnTo>
                    <a:pt x="1706" y="819"/>
                  </a:lnTo>
                  <a:lnTo>
                    <a:pt x="1726" y="701"/>
                  </a:lnTo>
                  <a:lnTo>
                    <a:pt x="1740" y="582"/>
                  </a:lnTo>
                  <a:lnTo>
                    <a:pt x="1745" y="459"/>
                  </a:lnTo>
                  <a:lnTo>
                    <a:pt x="1744" y="336"/>
                  </a:lnTo>
                  <a:lnTo>
                    <a:pt x="1735" y="211"/>
                  </a:lnTo>
                  <a:lnTo>
                    <a:pt x="1721" y="82"/>
                  </a:lnTo>
                  <a:lnTo>
                    <a:pt x="1956" y="40"/>
                  </a:lnTo>
                  <a:lnTo>
                    <a:pt x="21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8" name="Freeform 202"/>
            <p:cNvSpPr/>
            <p:nvPr/>
          </p:nvSpPr>
          <p:spPr bwMode="auto">
            <a:xfrm>
              <a:off x="3341" y="1714"/>
              <a:ext cx="736" cy="739"/>
            </a:xfrm>
            <a:custGeom>
              <a:avLst/>
              <a:gdLst>
                <a:gd name="T0" fmla="*/ 455 w 2207"/>
                <a:gd name="T1" fmla="*/ 0 h 2215"/>
                <a:gd name="T2" fmla="*/ 483 w 2207"/>
                <a:gd name="T3" fmla="*/ 141 h 2215"/>
                <a:gd name="T4" fmla="*/ 515 w 2207"/>
                <a:gd name="T5" fmla="*/ 276 h 2215"/>
                <a:gd name="T6" fmla="*/ 552 w 2207"/>
                <a:gd name="T7" fmla="*/ 404 h 2215"/>
                <a:gd name="T8" fmla="*/ 596 w 2207"/>
                <a:gd name="T9" fmla="*/ 528 h 2215"/>
                <a:gd name="T10" fmla="*/ 646 w 2207"/>
                <a:gd name="T11" fmla="*/ 646 h 2215"/>
                <a:gd name="T12" fmla="*/ 701 w 2207"/>
                <a:gd name="T13" fmla="*/ 758 h 2215"/>
                <a:gd name="T14" fmla="*/ 762 w 2207"/>
                <a:gd name="T15" fmla="*/ 864 h 2215"/>
                <a:gd name="T16" fmla="*/ 829 w 2207"/>
                <a:gd name="T17" fmla="*/ 965 h 2215"/>
                <a:gd name="T18" fmla="*/ 900 w 2207"/>
                <a:gd name="T19" fmla="*/ 1059 h 2215"/>
                <a:gd name="T20" fmla="*/ 977 w 2207"/>
                <a:gd name="T21" fmla="*/ 1148 h 2215"/>
                <a:gd name="T22" fmla="*/ 1062 w 2207"/>
                <a:gd name="T23" fmla="*/ 1231 h 2215"/>
                <a:gd name="T24" fmla="*/ 1150 w 2207"/>
                <a:gd name="T25" fmla="*/ 1308 h 2215"/>
                <a:gd name="T26" fmla="*/ 1245 w 2207"/>
                <a:gd name="T27" fmla="*/ 1381 h 2215"/>
                <a:gd name="T28" fmla="*/ 1345 w 2207"/>
                <a:gd name="T29" fmla="*/ 1446 h 2215"/>
                <a:gd name="T30" fmla="*/ 1451 w 2207"/>
                <a:gd name="T31" fmla="*/ 1508 h 2215"/>
                <a:gd name="T32" fmla="*/ 1562 w 2207"/>
                <a:gd name="T33" fmla="*/ 1563 h 2215"/>
                <a:gd name="T34" fmla="*/ 1680 w 2207"/>
                <a:gd name="T35" fmla="*/ 1611 h 2215"/>
                <a:gd name="T36" fmla="*/ 1802 w 2207"/>
                <a:gd name="T37" fmla="*/ 1655 h 2215"/>
                <a:gd name="T38" fmla="*/ 1932 w 2207"/>
                <a:gd name="T39" fmla="*/ 1692 h 2215"/>
                <a:gd name="T40" fmla="*/ 2065 w 2207"/>
                <a:gd name="T41" fmla="*/ 1726 h 2215"/>
                <a:gd name="T42" fmla="*/ 2207 w 2207"/>
                <a:gd name="T43" fmla="*/ 1752 h 2215"/>
                <a:gd name="T44" fmla="*/ 2186 w 2207"/>
                <a:gd name="T45" fmla="*/ 1981 h 2215"/>
                <a:gd name="T46" fmla="*/ 2166 w 2207"/>
                <a:gd name="T47" fmla="*/ 2215 h 2215"/>
                <a:gd name="T48" fmla="*/ 2030 w 2207"/>
                <a:gd name="T49" fmla="*/ 2199 h 2215"/>
                <a:gd name="T50" fmla="*/ 1898 w 2207"/>
                <a:gd name="T51" fmla="*/ 2177 h 2215"/>
                <a:gd name="T52" fmla="*/ 1769 w 2207"/>
                <a:gd name="T53" fmla="*/ 2148 h 2215"/>
                <a:gd name="T54" fmla="*/ 1645 w 2207"/>
                <a:gd name="T55" fmla="*/ 2112 h 2215"/>
                <a:gd name="T56" fmla="*/ 1523 w 2207"/>
                <a:gd name="T57" fmla="*/ 2069 h 2215"/>
                <a:gd name="T58" fmla="*/ 1405 w 2207"/>
                <a:gd name="T59" fmla="*/ 2021 h 2215"/>
                <a:gd name="T60" fmla="*/ 1291 w 2207"/>
                <a:gd name="T61" fmla="*/ 1967 h 2215"/>
                <a:gd name="T62" fmla="*/ 1182 w 2207"/>
                <a:gd name="T63" fmla="*/ 1908 h 2215"/>
                <a:gd name="T64" fmla="*/ 1078 w 2207"/>
                <a:gd name="T65" fmla="*/ 1844 h 2215"/>
                <a:gd name="T66" fmla="*/ 976 w 2207"/>
                <a:gd name="T67" fmla="*/ 1774 h 2215"/>
                <a:gd name="T68" fmla="*/ 880 w 2207"/>
                <a:gd name="T69" fmla="*/ 1700 h 2215"/>
                <a:gd name="T70" fmla="*/ 787 w 2207"/>
                <a:gd name="T71" fmla="*/ 1621 h 2215"/>
                <a:gd name="T72" fmla="*/ 699 w 2207"/>
                <a:gd name="T73" fmla="*/ 1540 h 2215"/>
                <a:gd name="T74" fmla="*/ 616 w 2207"/>
                <a:gd name="T75" fmla="*/ 1454 h 2215"/>
                <a:gd name="T76" fmla="*/ 538 w 2207"/>
                <a:gd name="T77" fmla="*/ 1363 h 2215"/>
                <a:gd name="T78" fmla="*/ 464 w 2207"/>
                <a:gd name="T79" fmla="*/ 1272 h 2215"/>
                <a:gd name="T80" fmla="*/ 395 w 2207"/>
                <a:gd name="T81" fmla="*/ 1177 h 2215"/>
                <a:gd name="T82" fmla="*/ 333 w 2207"/>
                <a:gd name="T83" fmla="*/ 1080 h 2215"/>
                <a:gd name="T84" fmla="*/ 275 w 2207"/>
                <a:gd name="T85" fmla="*/ 981 h 2215"/>
                <a:gd name="T86" fmla="*/ 221 w 2207"/>
                <a:gd name="T87" fmla="*/ 879 h 2215"/>
                <a:gd name="T88" fmla="*/ 173 w 2207"/>
                <a:gd name="T89" fmla="*/ 775 h 2215"/>
                <a:gd name="T90" fmla="*/ 131 w 2207"/>
                <a:gd name="T91" fmla="*/ 672 h 2215"/>
                <a:gd name="T92" fmla="*/ 94 w 2207"/>
                <a:gd name="T93" fmla="*/ 567 h 2215"/>
                <a:gd name="T94" fmla="*/ 64 w 2207"/>
                <a:gd name="T95" fmla="*/ 461 h 2215"/>
                <a:gd name="T96" fmla="*/ 39 w 2207"/>
                <a:gd name="T97" fmla="*/ 356 h 2215"/>
                <a:gd name="T98" fmla="*/ 20 w 2207"/>
                <a:gd name="T99" fmla="*/ 250 h 2215"/>
                <a:gd name="T100" fmla="*/ 7 w 2207"/>
                <a:gd name="T101" fmla="*/ 145 h 2215"/>
                <a:gd name="T102" fmla="*/ 0 w 2207"/>
                <a:gd name="T103" fmla="*/ 40 h 2215"/>
                <a:gd name="T104" fmla="*/ 229 w 2207"/>
                <a:gd name="T105" fmla="*/ 20 h 2215"/>
                <a:gd name="T106" fmla="*/ 455 w 2207"/>
                <a:gd name="T107" fmla="*/ 0 h 2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07" h="2215">
                  <a:moveTo>
                    <a:pt x="455" y="0"/>
                  </a:moveTo>
                  <a:lnTo>
                    <a:pt x="483" y="141"/>
                  </a:lnTo>
                  <a:lnTo>
                    <a:pt x="515" y="276"/>
                  </a:lnTo>
                  <a:lnTo>
                    <a:pt x="552" y="404"/>
                  </a:lnTo>
                  <a:lnTo>
                    <a:pt x="596" y="528"/>
                  </a:lnTo>
                  <a:lnTo>
                    <a:pt x="646" y="646"/>
                  </a:lnTo>
                  <a:lnTo>
                    <a:pt x="701" y="758"/>
                  </a:lnTo>
                  <a:lnTo>
                    <a:pt x="762" y="864"/>
                  </a:lnTo>
                  <a:lnTo>
                    <a:pt x="829" y="965"/>
                  </a:lnTo>
                  <a:lnTo>
                    <a:pt x="900" y="1059"/>
                  </a:lnTo>
                  <a:lnTo>
                    <a:pt x="977" y="1148"/>
                  </a:lnTo>
                  <a:lnTo>
                    <a:pt x="1062" y="1231"/>
                  </a:lnTo>
                  <a:lnTo>
                    <a:pt x="1150" y="1308"/>
                  </a:lnTo>
                  <a:lnTo>
                    <a:pt x="1245" y="1381"/>
                  </a:lnTo>
                  <a:lnTo>
                    <a:pt x="1345" y="1446"/>
                  </a:lnTo>
                  <a:lnTo>
                    <a:pt x="1451" y="1508"/>
                  </a:lnTo>
                  <a:lnTo>
                    <a:pt x="1562" y="1563"/>
                  </a:lnTo>
                  <a:lnTo>
                    <a:pt x="1680" y="1611"/>
                  </a:lnTo>
                  <a:lnTo>
                    <a:pt x="1802" y="1655"/>
                  </a:lnTo>
                  <a:lnTo>
                    <a:pt x="1932" y="1692"/>
                  </a:lnTo>
                  <a:lnTo>
                    <a:pt x="2065" y="1726"/>
                  </a:lnTo>
                  <a:lnTo>
                    <a:pt x="2207" y="1752"/>
                  </a:lnTo>
                  <a:lnTo>
                    <a:pt x="2186" y="1981"/>
                  </a:lnTo>
                  <a:lnTo>
                    <a:pt x="2166" y="2215"/>
                  </a:lnTo>
                  <a:lnTo>
                    <a:pt x="2030" y="2199"/>
                  </a:lnTo>
                  <a:lnTo>
                    <a:pt x="1898" y="2177"/>
                  </a:lnTo>
                  <a:lnTo>
                    <a:pt x="1769" y="2148"/>
                  </a:lnTo>
                  <a:lnTo>
                    <a:pt x="1645" y="2112"/>
                  </a:lnTo>
                  <a:lnTo>
                    <a:pt x="1523" y="2069"/>
                  </a:lnTo>
                  <a:lnTo>
                    <a:pt x="1405" y="2021"/>
                  </a:lnTo>
                  <a:lnTo>
                    <a:pt x="1291" y="1967"/>
                  </a:lnTo>
                  <a:lnTo>
                    <a:pt x="1182" y="1908"/>
                  </a:lnTo>
                  <a:lnTo>
                    <a:pt x="1078" y="1844"/>
                  </a:lnTo>
                  <a:lnTo>
                    <a:pt x="976" y="1774"/>
                  </a:lnTo>
                  <a:lnTo>
                    <a:pt x="880" y="1700"/>
                  </a:lnTo>
                  <a:lnTo>
                    <a:pt x="787" y="1621"/>
                  </a:lnTo>
                  <a:lnTo>
                    <a:pt x="699" y="1540"/>
                  </a:lnTo>
                  <a:lnTo>
                    <a:pt x="616" y="1454"/>
                  </a:lnTo>
                  <a:lnTo>
                    <a:pt x="538" y="1363"/>
                  </a:lnTo>
                  <a:lnTo>
                    <a:pt x="464" y="1272"/>
                  </a:lnTo>
                  <a:lnTo>
                    <a:pt x="395" y="1177"/>
                  </a:lnTo>
                  <a:lnTo>
                    <a:pt x="333" y="1080"/>
                  </a:lnTo>
                  <a:lnTo>
                    <a:pt x="275" y="981"/>
                  </a:lnTo>
                  <a:lnTo>
                    <a:pt x="221" y="879"/>
                  </a:lnTo>
                  <a:lnTo>
                    <a:pt x="173" y="775"/>
                  </a:lnTo>
                  <a:lnTo>
                    <a:pt x="131" y="672"/>
                  </a:lnTo>
                  <a:lnTo>
                    <a:pt x="94" y="567"/>
                  </a:lnTo>
                  <a:lnTo>
                    <a:pt x="64" y="461"/>
                  </a:lnTo>
                  <a:lnTo>
                    <a:pt x="39" y="356"/>
                  </a:lnTo>
                  <a:lnTo>
                    <a:pt x="20" y="250"/>
                  </a:lnTo>
                  <a:lnTo>
                    <a:pt x="7" y="145"/>
                  </a:lnTo>
                  <a:lnTo>
                    <a:pt x="0" y="40"/>
                  </a:lnTo>
                  <a:lnTo>
                    <a:pt x="229" y="20"/>
                  </a:lnTo>
                  <a:lnTo>
                    <a:pt x="4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9" name="Freeform 203"/>
            <p:cNvSpPr/>
            <p:nvPr/>
          </p:nvSpPr>
          <p:spPr bwMode="auto">
            <a:xfrm>
              <a:off x="4498" y="1005"/>
              <a:ext cx="384" cy="435"/>
            </a:xfrm>
            <a:custGeom>
              <a:avLst/>
              <a:gdLst>
                <a:gd name="T0" fmla="*/ 274 w 1151"/>
                <a:gd name="T1" fmla="*/ 0 h 1305"/>
                <a:gd name="T2" fmla="*/ 383 w 1151"/>
                <a:gd name="T3" fmla="*/ 83 h 1305"/>
                <a:gd name="T4" fmla="*/ 486 w 1151"/>
                <a:gd name="T5" fmla="*/ 169 h 1305"/>
                <a:gd name="T6" fmla="*/ 582 w 1151"/>
                <a:gd name="T7" fmla="*/ 260 h 1305"/>
                <a:gd name="T8" fmla="*/ 674 w 1151"/>
                <a:gd name="T9" fmla="*/ 355 h 1305"/>
                <a:gd name="T10" fmla="*/ 760 w 1151"/>
                <a:gd name="T11" fmla="*/ 454 h 1305"/>
                <a:gd name="T12" fmla="*/ 838 w 1151"/>
                <a:gd name="T13" fmla="*/ 557 h 1305"/>
                <a:gd name="T14" fmla="*/ 912 w 1151"/>
                <a:gd name="T15" fmla="*/ 665 h 1305"/>
                <a:gd name="T16" fmla="*/ 981 w 1151"/>
                <a:gd name="T17" fmla="*/ 777 h 1305"/>
                <a:gd name="T18" fmla="*/ 1043 w 1151"/>
                <a:gd name="T19" fmla="*/ 895 h 1305"/>
                <a:gd name="T20" fmla="*/ 1100 w 1151"/>
                <a:gd name="T21" fmla="*/ 1016 h 1305"/>
                <a:gd name="T22" fmla="*/ 1151 w 1151"/>
                <a:gd name="T23" fmla="*/ 1142 h 1305"/>
                <a:gd name="T24" fmla="*/ 998 w 1151"/>
                <a:gd name="T25" fmla="*/ 1198 h 1305"/>
                <a:gd name="T26" fmla="*/ 850 w 1151"/>
                <a:gd name="T27" fmla="*/ 1252 h 1305"/>
                <a:gd name="T28" fmla="*/ 701 w 1151"/>
                <a:gd name="T29" fmla="*/ 1305 h 1305"/>
                <a:gd name="T30" fmla="*/ 656 w 1151"/>
                <a:gd name="T31" fmla="*/ 1195 h 1305"/>
                <a:gd name="T32" fmla="*/ 605 w 1151"/>
                <a:gd name="T33" fmla="*/ 1089 h 1305"/>
                <a:gd name="T34" fmla="*/ 549 w 1151"/>
                <a:gd name="T35" fmla="*/ 987 h 1305"/>
                <a:gd name="T36" fmla="*/ 486 w 1151"/>
                <a:gd name="T37" fmla="*/ 888 h 1305"/>
                <a:gd name="T38" fmla="*/ 418 w 1151"/>
                <a:gd name="T39" fmla="*/ 793 h 1305"/>
                <a:gd name="T40" fmla="*/ 343 w 1151"/>
                <a:gd name="T41" fmla="*/ 703 h 1305"/>
                <a:gd name="T42" fmla="*/ 265 w 1151"/>
                <a:gd name="T43" fmla="*/ 618 h 1305"/>
                <a:gd name="T44" fmla="*/ 181 w 1151"/>
                <a:gd name="T45" fmla="*/ 538 h 1305"/>
                <a:gd name="T46" fmla="*/ 93 w 1151"/>
                <a:gd name="T47" fmla="*/ 463 h 1305"/>
                <a:gd name="T48" fmla="*/ 0 w 1151"/>
                <a:gd name="T49" fmla="*/ 391 h 1305"/>
                <a:gd name="T50" fmla="*/ 92 w 1151"/>
                <a:gd name="T51" fmla="*/ 260 h 1305"/>
                <a:gd name="T52" fmla="*/ 183 w 1151"/>
                <a:gd name="T53" fmla="*/ 129 h 1305"/>
                <a:gd name="T54" fmla="*/ 274 w 1151"/>
                <a:gd name="T55" fmla="*/ 0 h 1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51" h="1305">
                  <a:moveTo>
                    <a:pt x="274" y="0"/>
                  </a:moveTo>
                  <a:lnTo>
                    <a:pt x="383" y="83"/>
                  </a:lnTo>
                  <a:lnTo>
                    <a:pt x="486" y="169"/>
                  </a:lnTo>
                  <a:lnTo>
                    <a:pt x="582" y="260"/>
                  </a:lnTo>
                  <a:lnTo>
                    <a:pt x="674" y="355"/>
                  </a:lnTo>
                  <a:lnTo>
                    <a:pt x="760" y="454"/>
                  </a:lnTo>
                  <a:lnTo>
                    <a:pt x="838" y="557"/>
                  </a:lnTo>
                  <a:lnTo>
                    <a:pt x="912" y="665"/>
                  </a:lnTo>
                  <a:lnTo>
                    <a:pt x="981" y="777"/>
                  </a:lnTo>
                  <a:lnTo>
                    <a:pt x="1043" y="895"/>
                  </a:lnTo>
                  <a:lnTo>
                    <a:pt x="1100" y="1016"/>
                  </a:lnTo>
                  <a:lnTo>
                    <a:pt x="1151" y="1142"/>
                  </a:lnTo>
                  <a:lnTo>
                    <a:pt x="998" y="1198"/>
                  </a:lnTo>
                  <a:lnTo>
                    <a:pt x="850" y="1252"/>
                  </a:lnTo>
                  <a:lnTo>
                    <a:pt x="701" y="1305"/>
                  </a:lnTo>
                  <a:lnTo>
                    <a:pt x="656" y="1195"/>
                  </a:lnTo>
                  <a:lnTo>
                    <a:pt x="605" y="1089"/>
                  </a:lnTo>
                  <a:lnTo>
                    <a:pt x="549" y="987"/>
                  </a:lnTo>
                  <a:lnTo>
                    <a:pt x="486" y="888"/>
                  </a:lnTo>
                  <a:lnTo>
                    <a:pt x="418" y="793"/>
                  </a:lnTo>
                  <a:lnTo>
                    <a:pt x="343" y="703"/>
                  </a:lnTo>
                  <a:lnTo>
                    <a:pt x="265" y="618"/>
                  </a:lnTo>
                  <a:lnTo>
                    <a:pt x="181" y="538"/>
                  </a:lnTo>
                  <a:lnTo>
                    <a:pt x="93" y="463"/>
                  </a:lnTo>
                  <a:lnTo>
                    <a:pt x="0" y="391"/>
                  </a:lnTo>
                  <a:lnTo>
                    <a:pt x="92" y="260"/>
                  </a:lnTo>
                  <a:lnTo>
                    <a:pt x="183" y="129"/>
                  </a:lnTo>
                  <a:lnTo>
                    <a:pt x="2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0" name="Freeform 204"/>
            <p:cNvSpPr>
              <a:spLocks noEditPoints="1"/>
            </p:cNvSpPr>
            <p:nvPr/>
          </p:nvSpPr>
          <p:spPr bwMode="auto">
            <a:xfrm>
              <a:off x="4303" y="1444"/>
              <a:ext cx="229" cy="565"/>
            </a:xfrm>
            <a:custGeom>
              <a:avLst/>
              <a:gdLst>
                <a:gd name="T0" fmla="*/ 156 w 688"/>
                <a:gd name="T1" fmla="*/ 157 h 1695"/>
                <a:gd name="T2" fmla="*/ 156 w 688"/>
                <a:gd name="T3" fmla="*/ 1539 h 1695"/>
                <a:gd name="T4" fmla="*/ 532 w 688"/>
                <a:gd name="T5" fmla="*/ 1539 h 1695"/>
                <a:gd name="T6" fmla="*/ 532 w 688"/>
                <a:gd name="T7" fmla="*/ 157 h 1695"/>
                <a:gd name="T8" fmla="*/ 156 w 688"/>
                <a:gd name="T9" fmla="*/ 157 h 1695"/>
                <a:gd name="T10" fmla="*/ 77 w 688"/>
                <a:gd name="T11" fmla="*/ 0 h 1695"/>
                <a:gd name="T12" fmla="*/ 609 w 688"/>
                <a:gd name="T13" fmla="*/ 0 h 1695"/>
                <a:gd name="T14" fmla="*/ 634 w 688"/>
                <a:gd name="T15" fmla="*/ 4 h 1695"/>
                <a:gd name="T16" fmla="*/ 656 w 688"/>
                <a:gd name="T17" fmla="*/ 14 h 1695"/>
                <a:gd name="T18" fmla="*/ 673 w 688"/>
                <a:gd name="T19" fmla="*/ 32 h 1695"/>
                <a:gd name="T20" fmla="*/ 684 w 688"/>
                <a:gd name="T21" fmla="*/ 52 h 1695"/>
                <a:gd name="T22" fmla="*/ 688 w 688"/>
                <a:gd name="T23" fmla="*/ 77 h 1695"/>
                <a:gd name="T24" fmla="*/ 688 w 688"/>
                <a:gd name="T25" fmla="*/ 1618 h 1695"/>
                <a:gd name="T26" fmla="*/ 684 w 688"/>
                <a:gd name="T27" fmla="*/ 1643 h 1695"/>
                <a:gd name="T28" fmla="*/ 673 w 688"/>
                <a:gd name="T29" fmla="*/ 1663 h 1695"/>
                <a:gd name="T30" fmla="*/ 656 w 688"/>
                <a:gd name="T31" fmla="*/ 1681 h 1695"/>
                <a:gd name="T32" fmla="*/ 634 w 688"/>
                <a:gd name="T33" fmla="*/ 1691 h 1695"/>
                <a:gd name="T34" fmla="*/ 609 w 688"/>
                <a:gd name="T35" fmla="*/ 1695 h 1695"/>
                <a:gd name="T36" fmla="*/ 77 w 688"/>
                <a:gd name="T37" fmla="*/ 1695 h 1695"/>
                <a:gd name="T38" fmla="*/ 52 w 688"/>
                <a:gd name="T39" fmla="*/ 1691 h 1695"/>
                <a:gd name="T40" fmla="*/ 30 w 688"/>
                <a:gd name="T41" fmla="*/ 1681 h 1695"/>
                <a:gd name="T42" fmla="*/ 14 w 688"/>
                <a:gd name="T43" fmla="*/ 1663 h 1695"/>
                <a:gd name="T44" fmla="*/ 3 w 688"/>
                <a:gd name="T45" fmla="*/ 1643 h 1695"/>
                <a:gd name="T46" fmla="*/ 0 w 688"/>
                <a:gd name="T47" fmla="*/ 1618 h 1695"/>
                <a:gd name="T48" fmla="*/ 0 w 688"/>
                <a:gd name="T49" fmla="*/ 77 h 1695"/>
                <a:gd name="T50" fmla="*/ 3 w 688"/>
                <a:gd name="T51" fmla="*/ 52 h 1695"/>
                <a:gd name="T52" fmla="*/ 14 w 688"/>
                <a:gd name="T53" fmla="*/ 32 h 1695"/>
                <a:gd name="T54" fmla="*/ 30 w 688"/>
                <a:gd name="T55" fmla="*/ 14 h 1695"/>
                <a:gd name="T56" fmla="*/ 52 w 688"/>
                <a:gd name="T57" fmla="*/ 4 h 1695"/>
                <a:gd name="T58" fmla="*/ 77 w 688"/>
                <a:gd name="T59" fmla="*/ 0 h 1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8" h="1695">
                  <a:moveTo>
                    <a:pt x="156" y="157"/>
                  </a:moveTo>
                  <a:lnTo>
                    <a:pt x="156" y="1539"/>
                  </a:lnTo>
                  <a:lnTo>
                    <a:pt x="532" y="1539"/>
                  </a:lnTo>
                  <a:lnTo>
                    <a:pt x="532" y="157"/>
                  </a:lnTo>
                  <a:lnTo>
                    <a:pt x="156" y="157"/>
                  </a:lnTo>
                  <a:close/>
                  <a:moveTo>
                    <a:pt x="77" y="0"/>
                  </a:moveTo>
                  <a:lnTo>
                    <a:pt x="609" y="0"/>
                  </a:lnTo>
                  <a:lnTo>
                    <a:pt x="634" y="4"/>
                  </a:lnTo>
                  <a:lnTo>
                    <a:pt x="656" y="14"/>
                  </a:lnTo>
                  <a:lnTo>
                    <a:pt x="673" y="32"/>
                  </a:lnTo>
                  <a:lnTo>
                    <a:pt x="684" y="52"/>
                  </a:lnTo>
                  <a:lnTo>
                    <a:pt x="688" y="77"/>
                  </a:lnTo>
                  <a:lnTo>
                    <a:pt x="688" y="1618"/>
                  </a:lnTo>
                  <a:lnTo>
                    <a:pt x="684" y="1643"/>
                  </a:lnTo>
                  <a:lnTo>
                    <a:pt x="673" y="1663"/>
                  </a:lnTo>
                  <a:lnTo>
                    <a:pt x="656" y="1681"/>
                  </a:lnTo>
                  <a:lnTo>
                    <a:pt x="634" y="1691"/>
                  </a:lnTo>
                  <a:lnTo>
                    <a:pt x="609" y="1695"/>
                  </a:lnTo>
                  <a:lnTo>
                    <a:pt x="77" y="1695"/>
                  </a:lnTo>
                  <a:lnTo>
                    <a:pt x="52" y="1691"/>
                  </a:lnTo>
                  <a:lnTo>
                    <a:pt x="30" y="1681"/>
                  </a:lnTo>
                  <a:lnTo>
                    <a:pt x="14" y="1663"/>
                  </a:lnTo>
                  <a:lnTo>
                    <a:pt x="3" y="1643"/>
                  </a:lnTo>
                  <a:lnTo>
                    <a:pt x="0" y="1618"/>
                  </a:lnTo>
                  <a:lnTo>
                    <a:pt x="0" y="77"/>
                  </a:lnTo>
                  <a:lnTo>
                    <a:pt x="3" y="52"/>
                  </a:lnTo>
                  <a:lnTo>
                    <a:pt x="14" y="32"/>
                  </a:lnTo>
                  <a:lnTo>
                    <a:pt x="30" y="14"/>
                  </a:lnTo>
                  <a:lnTo>
                    <a:pt x="52" y="4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1" name="Freeform 205"/>
            <p:cNvSpPr>
              <a:spLocks noEditPoints="1"/>
            </p:cNvSpPr>
            <p:nvPr/>
          </p:nvSpPr>
          <p:spPr bwMode="auto">
            <a:xfrm>
              <a:off x="3733" y="1580"/>
              <a:ext cx="230" cy="429"/>
            </a:xfrm>
            <a:custGeom>
              <a:avLst/>
              <a:gdLst>
                <a:gd name="T0" fmla="*/ 155 w 688"/>
                <a:gd name="T1" fmla="*/ 1010 h 1286"/>
                <a:gd name="T2" fmla="*/ 155 w 688"/>
                <a:gd name="T3" fmla="*/ 1130 h 1286"/>
                <a:gd name="T4" fmla="*/ 276 w 688"/>
                <a:gd name="T5" fmla="*/ 1130 h 1286"/>
                <a:gd name="T6" fmla="*/ 155 w 688"/>
                <a:gd name="T7" fmla="*/ 1010 h 1286"/>
                <a:gd name="T8" fmla="*/ 155 w 688"/>
                <a:gd name="T9" fmla="*/ 764 h 1286"/>
                <a:gd name="T10" fmla="*/ 155 w 688"/>
                <a:gd name="T11" fmla="*/ 886 h 1286"/>
                <a:gd name="T12" fmla="*/ 400 w 688"/>
                <a:gd name="T13" fmla="*/ 1130 h 1286"/>
                <a:gd name="T14" fmla="*/ 400 w 688"/>
                <a:gd name="T15" fmla="*/ 1132 h 1286"/>
                <a:gd name="T16" fmla="*/ 523 w 688"/>
                <a:gd name="T17" fmla="*/ 1132 h 1286"/>
                <a:gd name="T18" fmla="*/ 155 w 688"/>
                <a:gd name="T19" fmla="*/ 764 h 1286"/>
                <a:gd name="T20" fmla="*/ 155 w 688"/>
                <a:gd name="T21" fmla="*/ 516 h 1286"/>
                <a:gd name="T22" fmla="*/ 155 w 688"/>
                <a:gd name="T23" fmla="*/ 638 h 1286"/>
                <a:gd name="T24" fmla="*/ 532 w 688"/>
                <a:gd name="T25" fmla="*/ 1017 h 1286"/>
                <a:gd name="T26" fmla="*/ 532 w 688"/>
                <a:gd name="T27" fmla="*/ 893 h 1286"/>
                <a:gd name="T28" fmla="*/ 155 w 688"/>
                <a:gd name="T29" fmla="*/ 516 h 1286"/>
                <a:gd name="T30" fmla="*/ 155 w 688"/>
                <a:gd name="T31" fmla="*/ 269 h 1286"/>
                <a:gd name="T32" fmla="*/ 155 w 688"/>
                <a:gd name="T33" fmla="*/ 393 h 1286"/>
                <a:gd name="T34" fmla="*/ 532 w 688"/>
                <a:gd name="T35" fmla="*/ 769 h 1286"/>
                <a:gd name="T36" fmla="*/ 532 w 688"/>
                <a:gd name="T37" fmla="*/ 647 h 1286"/>
                <a:gd name="T38" fmla="*/ 155 w 688"/>
                <a:gd name="T39" fmla="*/ 269 h 1286"/>
                <a:gd name="T40" fmla="*/ 165 w 688"/>
                <a:gd name="T41" fmla="*/ 157 h 1286"/>
                <a:gd name="T42" fmla="*/ 532 w 688"/>
                <a:gd name="T43" fmla="*/ 524 h 1286"/>
                <a:gd name="T44" fmla="*/ 532 w 688"/>
                <a:gd name="T45" fmla="*/ 400 h 1286"/>
                <a:gd name="T46" fmla="*/ 289 w 688"/>
                <a:gd name="T47" fmla="*/ 157 h 1286"/>
                <a:gd name="T48" fmla="*/ 165 w 688"/>
                <a:gd name="T49" fmla="*/ 157 h 1286"/>
                <a:gd name="T50" fmla="*/ 411 w 688"/>
                <a:gd name="T51" fmla="*/ 155 h 1286"/>
                <a:gd name="T52" fmla="*/ 532 w 688"/>
                <a:gd name="T53" fmla="*/ 276 h 1286"/>
                <a:gd name="T54" fmla="*/ 532 w 688"/>
                <a:gd name="T55" fmla="*/ 155 h 1286"/>
                <a:gd name="T56" fmla="*/ 411 w 688"/>
                <a:gd name="T57" fmla="*/ 155 h 1286"/>
                <a:gd name="T58" fmla="*/ 78 w 688"/>
                <a:gd name="T59" fmla="*/ 0 h 1286"/>
                <a:gd name="T60" fmla="*/ 611 w 688"/>
                <a:gd name="T61" fmla="*/ 0 h 1286"/>
                <a:gd name="T62" fmla="*/ 635 w 688"/>
                <a:gd name="T63" fmla="*/ 4 h 1286"/>
                <a:gd name="T64" fmla="*/ 657 w 688"/>
                <a:gd name="T65" fmla="*/ 14 h 1286"/>
                <a:gd name="T66" fmla="*/ 673 w 688"/>
                <a:gd name="T67" fmla="*/ 32 h 1286"/>
                <a:gd name="T68" fmla="*/ 685 w 688"/>
                <a:gd name="T69" fmla="*/ 52 h 1286"/>
                <a:gd name="T70" fmla="*/ 688 w 688"/>
                <a:gd name="T71" fmla="*/ 77 h 1286"/>
                <a:gd name="T72" fmla="*/ 688 w 688"/>
                <a:gd name="T73" fmla="*/ 1209 h 1286"/>
                <a:gd name="T74" fmla="*/ 685 w 688"/>
                <a:gd name="T75" fmla="*/ 1234 h 1286"/>
                <a:gd name="T76" fmla="*/ 673 w 688"/>
                <a:gd name="T77" fmla="*/ 1254 h 1286"/>
                <a:gd name="T78" fmla="*/ 657 w 688"/>
                <a:gd name="T79" fmla="*/ 1272 h 1286"/>
                <a:gd name="T80" fmla="*/ 635 w 688"/>
                <a:gd name="T81" fmla="*/ 1282 h 1286"/>
                <a:gd name="T82" fmla="*/ 611 w 688"/>
                <a:gd name="T83" fmla="*/ 1286 h 1286"/>
                <a:gd name="T84" fmla="*/ 78 w 688"/>
                <a:gd name="T85" fmla="*/ 1286 h 1286"/>
                <a:gd name="T86" fmla="*/ 53 w 688"/>
                <a:gd name="T87" fmla="*/ 1282 h 1286"/>
                <a:gd name="T88" fmla="*/ 32 w 688"/>
                <a:gd name="T89" fmla="*/ 1272 h 1286"/>
                <a:gd name="T90" fmla="*/ 14 w 688"/>
                <a:gd name="T91" fmla="*/ 1254 h 1286"/>
                <a:gd name="T92" fmla="*/ 4 w 688"/>
                <a:gd name="T93" fmla="*/ 1234 h 1286"/>
                <a:gd name="T94" fmla="*/ 0 w 688"/>
                <a:gd name="T95" fmla="*/ 1209 h 1286"/>
                <a:gd name="T96" fmla="*/ 0 w 688"/>
                <a:gd name="T97" fmla="*/ 77 h 1286"/>
                <a:gd name="T98" fmla="*/ 4 w 688"/>
                <a:gd name="T99" fmla="*/ 52 h 1286"/>
                <a:gd name="T100" fmla="*/ 14 w 688"/>
                <a:gd name="T101" fmla="*/ 32 h 1286"/>
                <a:gd name="T102" fmla="*/ 32 w 688"/>
                <a:gd name="T103" fmla="*/ 14 h 1286"/>
                <a:gd name="T104" fmla="*/ 53 w 688"/>
                <a:gd name="T105" fmla="*/ 4 h 1286"/>
                <a:gd name="T106" fmla="*/ 78 w 688"/>
                <a:gd name="T107" fmla="*/ 0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8" h="1286">
                  <a:moveTo>
                    <a:pt x="155" y="1010"/>
                  </a:moveTo>
                  <a:lnTo>
                    <a:pt x="155" y="1130"/>
                  </a:lnTo>
                  <a:lnTo>
                    <a:pt x="276" y="1130"/>
                  </a:lnTo>
                  <a:lnTo>
                    <a:pt x="155" y="1010"/>
                  </a:lnTo>
                  <a:close/>
                  <a:moveTo>
                    <a:pt x="155" y="764"/>
                  </a:moveTo>
                  <a:lnTo>
                    <a:pt x="155" y="886"/>
                  </a:lnTo>
                  <a:lnTo>
                    <a:pt x="400" y="1130"/>
                  </a:lnTo>
                  <a:lnTo>
                    <a:pt x="400" y="1132"/>
                  </a:lnTo>
                  <a:lnTo>
                    <a:pt x="523" y="1132"/>
                  </a:lnTo>
                  <a:lnTo>
                    <a:pt x="155" y="764"/>
                  </a:lnTo>
                  <a:close/>
                  <a:moveTo>
                    <a:pt x="155" y="516"/>
                  </a:moveTo>
                  <a:lnTo>
                    <a:pt x="155" y="638"/>
                  </a:lnTo>
                  <a:lnTo>
                    <a:pt x="532" y="1017"/>
                  </a:lnTo>
                  <a:lnTo>
                    <a:pt x="532" y="893"/>
                  </a:lnTo>
                  <a:lnTo>
                    <a:pt x="155" y="516"/>
                  </a:lnTo>
                  <a:close/>
                  <a:moveTo>
                    <a:pt x="155" y="269"/>
                  </a:moveTo>
                  <a:lnTo>
                    <a:pt x="155" y="393"/>
                  </a:lnTo>
                  <a:lnTo>
                    <a:pt x="532" y="769"/>
                  </a:lnTo>
                  <a:lnTo>
                    <a:pt x="532" y="647"/>
                  </a:lnTo>
                  <a:lnTo>
                    <a:pt x="155" y="269"/>
                  </a:lnTo>
                  <a:close/>
                  <a:moveTo>
                    <a:pt x="165" y="157"/>
                  </a:moveTo>
                  <a:lnTo>
                    <a:pt x="532" y="524"/>
                  </a:lnTo>
                  <a:lnTo>
                    <a:pt x="532" y="400"/>
                  </a:lnTo>
                  <a:lnTo>
                    <a:pt x="289" y="157"/>
                  </a:lnTo>
                  <a:lnTo>
                    <a:pt x="165" y="157"/>
                  </a:lnTo>
                  <a:close/>
                  <a:moveTo>
                    <a:pt x="411" y="155"/>
                  </a:moveTo>
                  <a:lnTo>
                    <a:pt x="532" y="276"/>
                  </a:lnTo>
                  <a:lnTo>
                    <a:pt x="532" y="155"/>
                  </a:lnTo>
                  <a:lnTo>
                    <a:pt x="411" y="155"/>
                  </a:lnTo>
                  <a:close/>
                  <a:moveTo>
                    <a:pt x="78" y="0"/>
                  </a:moveTo>
                  <a:lnTo>
                    <a:pt x="611" y="0"/>
                  </a:lnTo>
                  <a:lnTo>
                    <a:pt x="635" y="4"/>
                  </a:lnTo>
                  <a:lnTo>
                    <a:pt x="657" y="14"/>
                  </a:lnTo>
                  <a:lnTo>
                    <a:pt x="673" y="32"/>
                  </a:lnTo>
                  <a:lnTo>
                    <a:pt x="685" y="52"/>
                  </a:lnTo>
                  <a:lnTo>
                    <a:pt x="688" y="77"/>
                  </a:lnTo>
                  <a:lnTo>
                    <a:pt x="688" y="1209"/>
                  </a:lnTo>
                  <a:lnTo>
                    <a:pt x="685" y="1234"/>
                  </a:lnTo>
                  <a:lnTo>
                    <a:pt x="673" y="1254"/>
                  </a:lnTo>
                  <a:lnTo>
                    <a:pt x="657" y="1272"/>
                  </a:lnTo>
                  <a:lnTo>
                    <a:pt x="635" y="1282"/>
                  </a:lnTo>
                  <a:lnTo>
                    <a:pt x="611" y="1286"/>
                  </a:lnTo>
                  <a:lnTo>
                    <a:pt x="78" y="1286"/>
                  </a:lnTo>
                  <a:lnTo>
                    <a:pt x="53" y="1282"/>
                  </a:lnTo>
                  <a:lnTo>
                    <a:pt x="32" y="1272"/>
                  </a:lnTo>
                  <a:lnTo>
                    <a:pt x="14" y="1254"/>
                  </a:lnTo>
                  <a:lnTo>
                    <a:pt x="4" y="1234"/>
                  </a:lnTo>
                  <a:lnTo>
                    <a:pt x="0" y="1209"/>
                  </a:lnTo>
                  <a:lnTo>
                    <a:pt x="0" y="77"/>
                  </a:lnTo>
                  <a:lnTo>
                    <a:pt x="4" y="52"/>
                  </a:lnTo>
                  <a:lnTo>
                    <a:pt x="14" y="32"/>
                  </a:lnTo>
                  <a:lnTo>
                    <a:pt x="32" y="14"/>
                  </a:lnTo>
                  <a:lnTo>
                    <a:pt x="53" y="4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2" name="Freeform 206"/>
            <p:cNvSpPr/>
            <p:nvPr/>
          </p:nvSpPr>
          <p:spPr bwMode="auto">
            <a:xfrm>
              <a:off x="4018" y="1235"/>
              <a:ext cx="229" cy="774"/>
            </a:xfrm>
            <a:custGeom>
              <a:avLst/>
              <a:gdLst>
                <a:gd name="T0" fmla="*/ 79 w 689"/>
                <a:gd name="T1" fmla="*/ 0 h 2321"/>
                <a:gd name="T2" fmla="*/ 611 w 689"/>
                <a:gd name="T3" fmla="*/ 0 h 2321"/>
                <a:gd name="T4" fmla="*/ 636 w 689"/>
                <a:gd name="T5" fmla="*/ 4 h 2321"/>
                <a:gd name="T6" fmla="*/ 657 w 689"/>
                <a:gd name="T7" fmla="*/ 14 h 2321"/>
                <a:gd name="T8" fmla="*/ 674 w 689"/>
                <a:gd name="T9" fmla="*/ 32 h 2321"/>
                <a:gd name="T10" fmla="*/ 686 w 689"/>
                <a:gd name="T11" fmla="*/ 54 h 2321"/>
                <a:gd name="T12" fmla="*/ 689 w 689"/>
                <a:gd name="T13" fmla="*/ 78 h 2321"/>
                <a:gd name="T14" fmla="*/ 689 w 689"/>
                <a:gd name="T15" fmla="*/ 2244 h 2321"/>
                <a:gd name="T16" fmla="*/ 686 w 689"/>
                <a:gd name="T17" fmla="*/ 2269 h 2321"/>
                <a:gd name="T18" fmla="*/ 674 w 689"/>
                <a:gd name="T19" fmla="*/ 2289 h 2321"/>
                <a:gd name="T20" fmla="*/ 657 w 689"/>
                <a:gd name="T21" fmla="*/ 2307 h 2321"/>
                <a:gd name="T22" fmla="*/ 636 w 689"/>
                <a:gd name="T23" fmla="*/ 2317 h 2321"/>
                <a:gd name="T24" fmla="*/ 611 w 689"/>
                <a:gd name="T25" fmla="*/ 2321 h 2321"/>
                <a:gd name="T26" fmla="*/ 79 w 689"/>
                <a:gd name="T27" fmla="*/ 2321 h 2321"/>
                <a:gd name="T28" fmla="*/ 54 w 689"/>
                <a:gd name="T29" fmla="*/ 2317 h 2321"/>
                <a:gd name="T30" fmla="*/ 32 w 689"/>
                <a:gd name="T31" fmla="*/ 2307 h 2321"/>
                <a:gd name="T32" fmla="*/ 15 w 689"/>
                <a:gd name="T33" fmla="*/ 2289 h 2321"/>
                <a:gd name="T34" fmla="*/ 5 w 689"/>
                <a:gd name="T35" fmla="*/ 2269 h 2321"/>
                <a:gd name="T36" fmla="*/ 0 w 689"/>
                <a:gd name="T37" fmla="*/ 2244 h 2321"/>
                <a:gd name="T38" fmla="*/ 0 w 689"/>
                <a:gd name="T39" fmla="*/ 78 h 2321"/>
                <a:gd name="T40" fmla="*/ 5 w 689"/>
                <a:gd name="T41" fmla="*/ 54 h 2321"/>
                <a:gd name="T42" fmla="*/ 15 w 689"/>
                <a:gd name="T43" fmla="*/ 32 h 2321"/>
                <a:gd name="T44" fmla="*/ 32 w 689"/>
                <a:gd name="T45" fmla="*/ 14 h 2321"/>
                <a:gd name="T46" fmla="*/ 54 w 689"/>
                <a:gd name="T47" fmla="*/ 4 h 2321"/>
                <a:gd name="T48" fmla="*/ 79 w 689"/>
                <a:gd name="T49" fmla="*/ 0 h 2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9" h="2321">
                  <a:moveTo>
                    <a:pt x="79" y="0"/>
                  </a:moveTo>
                  <a:lnTo>
                    <a:pt x="611" y="0"/>
                  </a:lnTo>
                  <a:lnTo>
                    <a:pt x="636" y="4"/>
                  </a:lnTo>
                  <a:lnTo>
                    <a:pt x="657" y="14"/>
                  </a:lnTo>
                  <a:lnTo>
                    <a:pt x="674" y="32"/>
                  </a:lnTo>
                  <a:lnTo>
                    <a:pt x="686" y="54"/>
                  </a:lnTo>
                  <a:lnTo>
                    <a:pt x="689" y="78"/>
                  </a:lnTo>
                  <a:lnTo>
                    <a:pt x="689" y="2244"/>
                  </a:lnTo>
                  <a:lnTo>
                    <a:pt x="686" y="2269"/>
                  </a:lnTo>
                  <a:lnTo>
                    <a:pt x="674" y="2289"/>
                  </a:lnTo>
                  <a:lnTo>
                    <a:pt x="657" y="2307"/>
                  </a:lnTo>
                  <a:lnTo>
                    <a:pt x="636" y="2317"/>
                  </a:lnTo>
                  <a:lnTo>
                    <a:pt x="611" y="2321"/>
                  </a:lnTo>
                  <a:lnTo>
                    <a:pt x="79" y="2321"/>
                  </a:lnTo>
                  <a:lnTo>
                    <a:pt x="54" y="2317"/>
                  </a:lnTo>
                  <a:lnTo>
                    <a:pt x="32" y="2307"/>
                  </a:lnTo>
                  <a:lnTo>
                    <a:pt x="15" y="2289"/>
                  </a:lnTo>
                  <a:lnTo>
                    <a:pt x="5" y="2269"/>
                  </a:lnTo>
                  <a:lnTo>
                    <a:pt x="0" y="2244"/>
                  </a:lnTo>
                  <a:lnTo>
                    <a:pt x="0" y="78"/>
                  </a:lnTo>
                  <a:lnTo>
                    <a:pt x="5" y="54"/>
                  </a:lnTo>
                  <a:lnTo>
                    <a:pt x="15" y="32"/>
                  </a:lnTo>
                  <a:lnTo>
                    <a:pt x="32" y="14"/>
                  </a:lnTo>
                  <a:lnTo>
                    <a:pt x="54" y="4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</p:grpSp>
      <p:grpSp>
        <p:nvGrpSpPr>
          <p:cNvPr id="13" name="Group 4"/>
          <p:cNvGrpSpPr>
            <a:grpSpLocks noChangeAspect="1"/>
          </p:cNvGrpSpPr>
          <p:nvPr/>
        </p:nvGrpSpPr>
        <p:grpSpPr bwMode="auto">
          <a:xfrm>
            <a:off x="3133089" y="1085127"/>
            <a:ext cx="476186" cy="499412"/>
            <a:chOff x="1772" y="251"/>
            <a:chExt cx="205" cy="215"/>
          </a:xfrm>
          <a:solidFill>
            <a:schemeClr val="accent1"/>
          </a:solidFill>
        </p:grpSpPr>
        <p:sp>
          <p:nvSpPr>
            <p:cNvPr id="14" name="Freeform 6"/>
            <p:cNvSpPr/>
            <p:nvPr/>
          </p:nvSpPr>
          <p:spPr bwMode="auto">
            <a:xfrm>
              <a:off x="1772" y="403"/>
              <a:ext cx="49" cy="63"/>
            </a:xfrm>
            <a:custGeom>
              <a:avLst/>
              <a:gdLst>
                <a:gd name="T0" fmla="*/ 146 w 733"/>
                <a:gd name="T1" fmla="*/ 0 h 954"/>
                <a:gd name="T2" fmla="*/ 586 w 733"/>
                <a:gd name="T3" fmla="*/ 0 h 954"/>
                <a:gd name="T4" fmla="*/ 617 w 733"/>
                <a:gd name="T5" fmla="*/ 3 h 954"/>
                <a:gd name="T6" fmla="*/ 644 w 733"/>
                <a:gd name="T7" fmla="*/ 12 h 954"/>
                <a:gd name="T8" fmla="*/ 669 w 733"/>
                <a:gd name="T9" fmla="*/ 25 h 954"/>
                <a:gd name="T10" fmla="*/ 691 w 733"/>
                <a:gd name="T11" fmla="*/ 44 h 954"/>
                <a:gd name="T12" fmla="*/ 708 w 733"/>
                <a:gd name="T13" fmla="*/ 65 h 954"/>
                <a:gd name="T14" fmla="*/ 722 w 733"/>
                <a:gd name="T15" fmla="*/ 90 h 954"/>
                <a:gd name="T16" fmla="*/ 730 w 733"/>
                <a:gd name="T17" fmla="*/ 118 h 954"/>
                <a:gd name="T18" fmla="*/ 733 w 733"/>
                <a:gd name="T19" fmla="*/ 147 h 954"/>
                <a:gd name="T20" fmla="*/ 733 w 733"/>
                <a:gd name="T21" fmla="*/ 807 h 954"/>
                <a:gd name="T22" fmla="*/ 730 w 733"/>
                <a:gd name="T23" fmla="*/ 836 h 954"/>
                <a:gd name="T24" fmla="*/ 722 w 733"/>
                <a:gd name="T25" fmla="*/ 864 h 954"/>
                <a:gd name="T26" fmla="*/ 708 w 733"/>
                <a:gd name="T27" fmla="*/ 889 h 954"/>
                <a:gd name="T28" fmla="*/ 691 w 733"/>
                <a:gd name="T29" fmla="*/ 910 h 954"/>
                <a:gd name="T30" fmla="*/ 669 w 733"/>
                <a:gd name="T31" fmla="*/ 929 h 954"/>
                <a:gd name="T32" fmla="*/ 644 w 733"/>
                <a:gd name="T33" fmla="*/ 942 h 954"/>
                <a:gd name="T34" fmla="*/ 617 w 733"/>
                <a:gd name="T35" fmla="*/ 951 h 954"/>
                <a:gd name="T36" fmla="*/ 586 w 733"/>
                <a:gd name="T37" fmla="*/ 954 h 954"/>
                <a:gd name="T38" fmla="*/ 146 w 733"/>
                <a:gd name="T39" fmla="*/ 954 h 954"/>
                <a:gd name="T40" fmla="*/ 117 w 733"/>
                <a:gd name="T41" fmla="*/ 951 h 954"/>
                <a:gd name="T42" fmla="*/ 89 w 733"/>
                <a:gd name="T43" fmla="*/ 942 h 954"/>
                <a:gd name="T44" fmla="*/ 65 w 733"/>
                <a:gd name="T45" fmla="*/ 929 h 954"/>
                <a:gd name="T46" fmla="*/ 43 w 733"/>
                <a:gd name="T47" fmla="*/ 910 h 954"/>
                <a:gd name="T48" fmla="*/ 25 w 733"/>
                <a:gd name="T49" fmla="*/ 889 h 954"/>
                <a:gd name="T50" fmla="*/ 11 w 733"/>
                <a:gd name="T51" fmla="*/ 864 h 954"/>
                <a:gd name="T52" fmla="*/ 3 w 733"/>
                <a:gd name="T53" fmla="*/ 836 h 954"/>
                <a:gd name="T54" fmla="*/ 0 w 733"/>
                <a:gd name="T55" fmla="*/ 807 h 954"/>
                <a:gd name="T56" fmla="*/ 0 w 733"/>
                <a:gd name="T57" fmla="*/ 147 h 954"/>
                <a:gd name="T58" fmla="*/ 3 w 733"/>
                <a:gd name="T59" fmla="*/ 118 h 954"/>
                <a:gd name="T60" fmla="*/ 11 w 733"/>
                <a:gd name="T61" fmla="*/ 90 h 954"/>
                <a:gd name="T62" fmla="*/ 25 w 733"/>
                <a:gd name="T63" fmla="*/ 65 h 954"/>
                <a:gd name="T64" fmla="*/ 43 w 733"/>
                <a:gd name="T65" fmla="*/ 44 h 954"/>
                <a:gd name="T66" fmla="*/ 65 w 733"/>
                <a:gd name="T67" fmla="*/ 25 h 954"/>
                <a:gd name="T68" fmla="*/ 89 w 733"/>
                <a:gd name="T69" fmla="*/ 12 h 954"/>
                <a:gd name="T70" fmla="*/ 117 w 733"/>
                <a:gd name="T71" fmla="*/ 3 h 954"/>
                <a:gd name="T72" fmla="*/ 146 w 733"/>
                <a:gd name="T73" fmla="*/ 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3" h="954">
                  <a:moveTo>
                    <a:pt x="146" y="0"/>
                  </a:moveTo>
                  <a:lnTo>
                    <a:pt x="586" y="0"/>
                  </a:lnTo>
                  <a:lnTo>
                    <a:pt x="617" y="3"/>
                  </a:lnTo>
                  <a:lnTo>
                    <a:pt x="644" y="12"/>
                  </a:lnTo>
                  <a:lnTo>
                    <a:pt x="669" y="25"/>
                  </a:lnTo>
                  <a:lnTo>
                    <a:pt x="691" y="44"/>
                  </a:lnTo>
                  <a:lnTo>
                    <a:pt x="708" y="65"/>
                  </a:lnTo>
                  <a:lnTo>
                    <a:pt x="722" y="90"/>
                  </a:lnTo>
                  <a:lnTo>
                    <a:pt x="730" y="118"/>
                  </a:lnTo>
                  <a:lnTo>
                    <a:pt x="733" y="147"/>
                  </a:lnTo>
                  <a:lnTo>
                    <a:pt x="733" y="807"/>
                  </a:lnTo>
                  <a:lnTo>
                    <a:pt x="730" y="836"/>
                  </a:lnTo>
                  <a:lnTo>
                    <a:pt x="722" y="864"/>
                  </a:lnTo>
                  <a:lnTo>
                    <a:pt x="708" y="889"/>
                  </a:lnTo>
                  <a:lnTo>
                    <a:pt x="691" y="910"/>
                  </a:lnTo>
                  <a:lnTo>
                    <a:pt x="669" y="929"/>
                  </a:lnTo>
                  <a:lnTo>
                    <a:pt x="644" y="942"/>
                  </a:lnTo>
                  <a:lnTo>
                    <a:pt x="617" y="951"/>
                  </a:lnTo>
                  <a:lnTo>
                    <a:pt x="586" y="954"/>
                  </a:lnTo>
                  <a:lnTo>
                    <a:pt x="146" y="954"/>
                  </a:lnTo>
                  <a:lnTo>
                    <a:pt x="117" y="951"/>
                  </a:lnTo>
                  <a:lnTo>
                    <a:pt x="89" y="942"/>
                  </a:lnTo>
                  <a:lnTo>
                    <a:pt x="65" y="929"/>
                  </a:lnTo>
                  <a:lnTo>
                    <a:pt x="43" y="910"/>
                  </a:lnTo>
                  <a:lnTo>
                    <a:pt x="25" y="889"/>
                  </a:lnTo>
                  <a:lnTo>
                    <a:pt x="11" y="864"/>
                  </a:lnTo>
                  <a:lnTo>
                    <a:pt x="3" y="836"/>
                  </a:lnTo>
                  <a:lnTo>
                    <a:pt x="0" y="807"/>
                  </a:lnTo>
                  <a:lnTo>
                    <a:pt x="0" y="147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5"/>
                  </a:lnTo>
                  <a:lnTo>
                    <a:pt x="43" y="44"/>
                  </a:lnTo>
                  <a:lnTo>
                    <a:pt x="65" y="25"/>
                  </a:lnTo>
                  <a:lnTo>
                    <a:pt x="89" y="12"/>
                  </a:lnTo>
                  <a:lnTo>
                    <a:pt x="117" y="3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5" name="Freeform 7"/>
            <p:cNvSpPr/>
            <p:nvPr/>
          </p:nvSpPr>
          <p:spPr bwMode="auto">
            <a:xfrm>
              <a:off x="1848" y="369"/>
              <a:ext cx="49" cy="97"/>
            </a:xfrm>
            <a:custGeom>
              <a:avLst/>
              <a:gdLst>
                <a:gd name="T0" fmla="*/ 147 w 734"/>
                <a:gd name="T1" fmla="*/ 0 h 1467"/>
                <a:gd name="T2" fmla="*/ 588 w 734"/>
                <a:gd name="T3" fmla="*/ 0 h 1467"/>
                <a:gd name="T4" fmla="*/ 617 w 734"/>
                <a:gd name="T5" fmla="*/ 3 h 1467"/>
                <a:gd name="T6" fmla="*/ 644 w 734"/>
                <a:gd name="T7" fmla="*/ 12 h 1467"/>
                <a:gd name="T8" fmla="*/ 670 w 734"/>
                <a:gd name="T9" fmla="*/ 25 h 1467"/>
                <a:gd name="T10" fmla="*/ 691 w 734"/>
                <a:gd name="T11" fmla="*/ 44 h 1467"/>
                <a:gd name="T12" fmla="*/ 709 w 734"/>
                <a:gd name="T13" fmla="*/ 65 h 1467"/>
                <a:gd name="T14" fmla="*/ 722 w 734"/>
                <a:gd name="T15" fmla="*/ 90 h 1467"/>
                <a:gd name="T16" fmla="*/ 731 w 734"/>
                <a:gd name="T17" fmla="*/ 118 h 1467"/>
                <a:gd name="T18" fmla="*/ 734 w 734"/>
                <a:gd name="T19" fmla="*/ 147 h 1467"/>
                <a:gd name="T20" fmla="*/ 734 w 734"/>
                <a:gd name="T21" fmla="*/ 1320 h 1467"/>
                <a:gd name="T22" fmla="*/ 731 w 734"/>
                <a:gd name="T23" fmla="*/ 1349 h 1467"/>
                <a:gd name="T24" fmla="*/ 722 w 734"/>
                <a:gd name="T25" fmla="*/ 1377 h 1467"/>
                <a:gd name="T26" fmla="*/ 709 w 734"/>
                <a:gd name="T27" fmla="*/ 1402 h 1467"/>
                <a:gd name="T28" fmla="*/ 691 w 734"/>
                <a:gd name="T29" fmla="*/ 1423 h 1467"/>
                <a:gd name="T30" fmla="*/ 670 w 734"/>
                <a:gd name="T31" fmla="*/ 1442 h 1467"/>
                <a:gd name="T32" fmla="*/ 644 w 734"/>
                <a:gd name="T33" fmla="*/ 1455 h 1467"/>
                <a:gd name="T34" fmla="*/ 617 w 734"/>
                <a:gd name="T35" fmla="*/ 1464 h 1467"/>
                <a:gd name="T36" fmla="*/ 588 w 734"/>
                <a:gd name="T37" fmla="*/ 1467 h 1467"/>
                <a:gd name="T38" fmla="*/ 147 w 734"/>
                <a:gd name="T39" fmla="*/ 1467 h 1467"/>
                <a:gd name="T40" fmla="*/ 118 w 734"/>
                <a:gd name="T41" fmla="*/ 1464 h 1467"/>
                <a:gd name="T42" fmla="*/ 90 w 734"/>
                <a:gd name="T43" fmla="*/ 1455 h 1467"/>
                <a:gd name="T44" fmla="*/ 65 w 734"/>
                <a:gd name="T45" fmla="*/ 1442 h 1467"/>
                <a:gd name="T46" fmla="*/ 44 w 734"/>
                <a:gd name="T47" fmla="*/ 1423 h 1467"/>
                <a:gd name="T48" fmla="*/ 26 w 734"/>
                <a:gd name="T49" fmla="*/ 1402 h 1467"/>
                <a:gd name="T50" fmla="*/ 12 w 734"/>
                <a:gd name="T51" fmla="*/ 1377 h 1467"/>
                <a:gd name="T52" fmla="*/ 3 w 734"/>
                <a:gd name="T53" fmla="*/ 1349 h 1467"/>
                <a:gd name="T54" fmla="*/ 0 w 734"/>
                <a:gd name="T55" fmla="*/ 1320 h 1467"/>
                <a:gd name="T56" fmla="*/ 0 w 734"/>
                <a:gd name="T57" fmla="*/ 147 h 1467"/>
                <a:gd name="T58" fmla="*/ 3 w 734"/>
                <a:gd name="T59" fmla="*/ 118 h 1467"/>
                <a:gd name="T60" fmla="*/ 12 w 734"/>
                <a:gd name="T61" fmla="*/ 90 h 1467"/>
                <a:gd name="T62" fmla="*/ 26 w 734"/>
                <a:gd name="T63" fmla="*/ 65 h 1467"/>
                <a:gd name="T64" fmla="*/ 44 w 734"/>
                <a:gd name="T65" fmla="*/ 44 h 1467"/>
                <a:gd name="T66" fmla="*/ 65 w 734"/>
                <a:gd name="T67" fmla="*/ 25 h 1467"/>
                <a:gd name="T68" fmla="*/ 90 w 734"/>
                <a:gd name="T69" fmla="*/ 12 h 1467"/>
                <a:gd name="T70" fmla="*/ 118 w 734"/>
                <a:gd name="T71" fmla="*/ 3 h 1467"/>
                <a:gd name="T72" fmla="*/ 147 w 734"/>
                <a:gd name="T73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4" h="1467">
                  <a:moveTo>
                    <a:pt x="147" y="0"/>
                  </a:moveTo>
                  <a:lnTo>
                    <a:pt x="588" y="0"/>
                  </a:lnTo>
                  <a:lnTo>
                    <a:pt x="617" y="3"/>
                  </a:lnTo>
                  <a:lnTo>
                    <a:pt x="644" y="12"/>
                  </a:lnTo>
                  <a:lnTo>
                    <a:pt x="670" y="25"/>
                  </a:lnTo>
                  <a:lnTo>
                    <a:pt x="691" y="44"/>
                  </a:lnTo>
                  <a:lnTo>
                    <a:pt x="709" y="65"/>
                  </a:lnTo>
                  <a:lnTo>
                    <a:pt x="722" y="90"/>
                  </a:lnTo>
                  <a:lnTo>
                    <a:pt x="731" y="118"/>
                  </a:lnTo>
                  <a:lnTo>
                    <a:pt x="734" y="147"/>
                  </a:lnTo>
                  <a:lnTo>
                    <a:pt x="734" y="1320"/>
                  </a:lnTo>
                  <a:lnTo>
                    <a:pt x="731" y="1349"/>
                  </a:lnTo>
                  <a:lnTo>
                    <a:pt x="722" y="1377"/>
                  </a:lnTo>
                  <a:lnTo>
                    <a:pt x="709" y="1402"/>
                  </a:lnTo>
                  <a:lnTo>
                    <a:pt x="691" y="1423"/>
                  </a:lnTo>
                  <a:lnTo>
                    <a:pt x="670" y="1442"/>
                  </a:lnTo>
                  <a:lnTo>
                    <a:pt x="644" y="1455"/>
                  </a:lnTo>
                  <a:lnTo>
                    <a:pt x="617" y="1464"/>
                  </a:lnTo>
                  <a:lnTo>
                    <a:pt x="588" y="1467"/>
                  </a:lnTo>
                  <a:lnTo>
                    <a:pt x="147" y="1467"/>
                  </a:lnTo>
                  <a:lnTo>
                    <a:pt x="118" y="1464"/>
                  </a:lnTo>
                  <a:lnTo>
                    <a:pt x="90" y="1455"/>
                  </a:lnTo>
                  <a:lnTo>
                    <a:pt x="65" y="1442"/>
                  </a:lnTo>
                  <a:lnTo>
                    <a:pt x="44" y="1423"/>
                  </a:lnTo>
                  <a:lnTo>
                    <a:pt x="26" y="1402"/>
                  </a:lnTo>
                  <a:lnTo>
                    <a:pt x="12" y="1377"/>
                  </a:lnTo>
                  <a:lnTo>
                    <a:pt x="3" y="1349"/>
                  </a:lnTo>
                  <a:lnTo>
                    <a:pt x="0" y="1320"/>
                  </a:lnTo>
                  <a:lnTo>
                    <a:pt x="0" y="147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5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0" y="12"/>
                  </a:lnTo>
                  <a:lnTo>
                    <a:pt x="118" y="3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6" name="Freeform 8"/>
            <p:cNvSpPr/>
            <p:nvPr/>
          </p:nvSpPr>
          <p:spPr bwMode="auto">
            <a:xfrm>
              <a:off x="1924" y="329"/>
              <a:ext cx="49" cy="137"/>
            </a:xfrm>
            <a:custGeom>
              <a:avLst/>
              <a:gdLst>
                <a:gd name="T0" fmla="*/ 146 w 734"/>
                <a:gd name="T1" fmla="*/ 0 h 2053"/>
                <a:gd name="T2" fmla="*/ 587 w 734"/>
                <a:gd name="T3" fmla="*/ 0 h 2053"/>
                <a:gd name="T4" fmla="*/ 616 w 734"/>
                <a:gd name="T5" fmla="*/ 3 h 2053"/>
                <a:gd name="T6" fmla="*/ 644 w 734"/>
                <a:gd name="T7" fmla="*/ 11 h 2053"/>
                <a:gd name="T8" fmla="*/ 669 w 734"/>
                <a:gd name="T9" fmla="*/ 25 h 2053"/>
                <a:gd name="T10" fmla="*/ 690 w 734"/>
                <a:gd name="T11" fmla="*/ 43 h 2053"/>
                <a:gd name="T12" fmla="*/ 708 w 734"/>
                <a:gd name="T13" fmla="*/ 65 h 2053"/>
                <a:gd name="T14" fmla="*/ 722 w 734"/>
                <a:gd name="T15" fmla="*/ 89 h 2053"/>
                <a:gd name="T16" fmla="*/ 731 w 734"/>
                <a:gd name="T17" fmla="*/ 117 h 2053"/>
                <a:gd name="T18" fmla="*/ 734 w 734"/>
                <a:gd name="T19" fmla="*/ 146 h 2053"/>
                <a:gd name="T20" fmla="*/ 734 w 734"/>
                <a:gd name="T21" fmla="*/ 1906 h 2053"/>
                <a:gd name="T22" fmla="*/ 731 w 734"/>
                <a:gd name="T23" fmla="*/ 1935 h 2053"/>
                <a:gd name="T24" fmla="*/ 722 w 734"/>
                <a:gd name="T25" fmla="*/ 1963 h 2053"/>
                <a:gd name="T26" fmla="*/ 708 w 734"/>
                <a:gd name="T27" fmla="*/ 1988 h 2053"/>
                <a:gd name="T28" fmla="*/ 690 w 734"/>
                <a:gd name="T29" fmla="*/ 2009 h 2053"/>
                <a:gd name="T30" fmla="*/ 669 w 734"/>
                <a:gd name="T31" fmla="*/ 2028 h 2053"/>
                <a:gd name="T32" fmla="*/ 644 w 734"/>
                <a:gd name="T33" fmla="*/ 2041 h 2053"/>
                <a:gd name="T34" fmla="*/ 616 w 734"/>
                <a:gd name="T35" fmla="*/ 2050 h 2053"/>
                <a:gd name="T36" fmla="*/ 587 w 734"/>
                <a:gd name="T37" fmla="*/ 2053 h 2053"/>
                <a:gd name="T38" fmla="*/ 146 w 734"/>
                <a:gd name="T39" fmla="*/ 2053 h 2053"/>
                <a:gd name="T40" fmla="*/ 117 w 734"/>
                <a:gd name="T41" fmla="*/ 2050 h 2053"/>
                <a:gd name="T42" fmla="*/ 90 w 734"/>
                <a:gd name="T43" fmla="*/ 2041 h 2053"/>
                <a:gd name="T44" fmla="*/ 64 w 734"/>
                <a:gd name="T45" fmla="*/ 2028 h 2053"/>
                <a:gd name="T46" fmla="*/ 43 w 734"/>
                <a:gd name="T47" fmla="*/ 2009 h 2053"/>
                <a:gd name="T48" fmla="*/ 25 w 734"/>
                <a:gd name="T49" fmla="*/ 1988 h 2053"/>
                <a:gd name="T50" fmla="*/ 12 w 734"/>
                <a:gd name="T51" fmla="*/ 1963 h 2053"/>
                <a:gd name="T52" fmla="*/ 3 w 734"/>
                <a:gd name="T53" fmla="*/ 1935 h 2053"/>
                <a:gd name="T54" fmla="*/ 0 w 734"/>
                <a:gd name="T55" fmla="*/ 1906 h 2053"/>
                <a:gd name="T56" fmla="*/ 0 w 734"/>
                <a:gd name="T57" fmla="*/ 146 h 2053"/>
                <a:gd name="T58" fmla="*/ 3 w 734"/>
                <a:gd name="T59" fmla="*/ 117 h 2053"/>
                <a:gd name="T60" fmla="*/ 12 w 734"/>
                <a:gd name="T61" fmla="*/ 89 h 2053"/>
                <a:gd name="T62" fmla="*/ 25 w 734"/>
                <a:gd name="T63" fmla="*/ 65 h 2053"/>
                <a:gd name="T64" fmla="*/ 43 w 734"/>
                <a:gd name="T65" fmla="*/ 43 h 2053"/>
                <a:gd name="T66" fmla="*/ 64 w 734"/>
                <a:gd name="T67" fmla="*/ 25 h 2053"/>
                <a:gd name="T68" fmla="*/ 90 w 734"/>
                <a:gd name="T69" fmla="*/ 11 h 2053"/>
                <a:gd name="T70" fmla="*/ 117 w 734"/>
                <a:gd name="T71" fmla="*/ 3 h 2053"/>
                <a:gd name="T72" fmla="*/ 146 w 734"/>
                <a:gd name="T73" fmla="*/ 0 h 2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4" h="2053">
                  <a:moveTo>
                    <a:pt x="146" y="0"/>
                  </a:moveTo>
                  <a:lnTo>
                    <a:pt x="587" y="0"/>
                  </a:lnTo>
                  <a:lnTo>
                    <a:pt x="616" y="3"/>
                  </a:lnTo>
                  <a:lnTo>
                    <a:pt x="644" y="11"/>
                  </a:lnTo>
                  <a:lnTo>
                    <a:pt x="669" y="25"/>
                  </a:lnTo>
                  <a:lnTo>
                    <a:pt x="690" y="43"/>
                  </a:lnTo>
                  <a:lnTo>
                    <a:pt x="708" y="65"/>
                  </a:lnTo>
                  <a:lnTo>
                    <a:pt x="722" y="89"/>
                  </a:lnTo>
                  <a:lnTo>
                    <a:pt x="731" y="117"/>
                  </a:lnTo>
                  <a:lnTo>
                    <a:pt x="734" y="146"/>
                  </a:lnTo>
                  <a:lnTo>
                    <a:pt x="734" y="1906"/>
                  </a:lnTo>
                  <a:lnTo>
                    <a:pt x="731" y="1935"/>
                  </a:lnTo>
                  <a:lnTo>
                    <a:pt x="722" y="1963"/>
                  </a:lnTo>
                  <a:lnTo>
                    <a:pt x="708" y="1988"/>
                  </a:lnTo>
                  <a:lnTo>
                    <a:pt x="690" y="2009"/>
                  </a:lnTo>
                  <a:lnTo>
                    <a:pt x="669" y="2028"/>
                  </a:lnTo>
                  <a:lnTo>
                    <a:pt x="644" y="2041"/>
                  </a:lnTo>
                  <a:lnTo>
                    <a:pt x="616" y="2050"/>
                  </a:lnTo>
                  <a:lnTo>
                    <a:pt x="587" y="2053"/>
                  </a:lnTo>
                  <a:lnTo>
                    <a:pt x="146" y="2053"/>
                  </a:lnTo>
                  <a:lnTo>
                    <a:pt x="117" y="2050"/>
                  </a:lnTo>
                  <a:lnTo>
                    <a:pt x="90" y="2041"/>
                  </a:lnTo>
                  <a:lnTo>
                    <a:pt x="64" y="2028"/>
                  </a:lnTo>
                  <a:lnTo>
                    <a:pt x="43" y="2009"/>
                  </a:lnTo>
                  <a:lnTo>
                    <a:pt x="25" y="1988"/>
                  </a:lnTo>
                  <a:lnTo>
                    <a:pt x="12" y="1963"/>
                  </a:lnTo>
                  <a:lnTo>
                    <a:pt x="3" y="1935"/>
                  </a:lnTo>
                  <a:lnTo>
                    <a:pt x="0" y="1906"/>
                  </a:lnTo>
                  <a:lnTo>
                    <a:pt x="0" y="146"/>
                  </a:lnTo>
                  <a:lnTo>
                    <a:pt x="3" y="117"/>
                  </a:lnTo>
                  <a:lnTo>
                    <a:pt x="12" y="89"/>
                  </a:lnTo>
                  <a:lnTo>
                    <a:pt x="25" y="65"/>
                  </a:lnTo>
                  <a:lnTo>
                    <a:pt x="43" y="43"/>
                  </a:lnTo>
                  <a:lnTo>
                    <a:pt x="64" y="25"/>
                  </a:lnTo>
                  <a:lnTo>
                    <a:pt x="90" y="11"/>
                  </a:lnTo>
                  <a:lnTo>
                    <a:pt x="117" y="3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7" name="Freeform 9"/>
            <p:cNvSpPr/>
            <p:nvPr/>
          </p:nvSpPr>
          <p:spPr bwMode="auto">
            <a:xfrm>
              <a:off x="1941" y="251"/>
              <a:ext cx="14" cy="14"/>
            </a:xfrm>
            <a:custGeom>
              <a:avLst/>
              <a:gdLst>
                <a:gd name="T0" fmla="*/ 105 w 209"/>
                <a:gd name="T1" fmla="*/ 0 h 209"/>
                <a:gd name="T2" fmla="*/ 105 w 209"/>
                <a:gd name="T3" fmla="*/ 0 h 209"/>
                <a:gd name="T4" fmla="*/ 129 w 209"/>
                <a:gd name="T5" fmla="*/ 4 h 209"/>
                <a:gd name="T6" fmla="*/ 150 w 209"/>
                <a:gd name="T7" fmla="*/ 11 h 209"/>
                <a:gd name="T8" fmla="*/ 171 w 209"/>
                <a:gd name="T9" fmla="*/ 23 h 209"/>
                <a:gd name="T10" fmla="*/ 187 w 209"/>
                <a:gd name="T11" fmla="*/ 39 h 209"/>
                <a:gd name="T12" fmla="*/ 199 w 209"/>
                <a:gd name="T13" fmla="*/ 59 h 209"/>
                <a:gd name="T14" fmla="*/ 207 w 209"/>
                <a:gd name="T15" fmla="*/ 81 h 209"/>
                <a:gd name="T16" fmla="*/ 209 w 209"/>
                <a:gd name="T17" fmla="*/ 105 h 209"/>
                <a:gd name="T18" fmla="*/ 207 w 209"/>
                <a:gd name="T19" fmla="*/ 129 h 209"/>
                <a:gd name="T20" fmla="*/ 199 w 209"/>
                <a:gd name="T21" fmla="*/ 150 h 209"/>
                <a:gd name="T22" fmla="*/ 187 w 209"/>
                <a:gd name="T23" fmla="*/ 170 h 209"/>
                <a:gd name="T24" fmla="*/ 171 w 209"/>
                <a:gd name="T25" fmla="*/ 186 h 209"/>
                <a:gd name="T26" fmla="*/ 150 w 209"/>
                <a:gd name="T27" fmla="*/ 198 h 209"/>
                <a:gd name="T28" fmla="*/ 129 w 209"/>
                <a:gd name="T29" fmla="*/ 206 h 209"/>
                <a:gd name="T30" fmla="*/ 105 w 209"/>
                <a:gd name="T31" fmla="*/ 209 h 209"/>
                <a:gd name="T32" fmla="*/ 81 w 209"/>
                <a:gd name="T33" fmla="*/ 206 h 209"/>
                <a:gd name="T34" fmla="*/ 59 w 209"/>
                <a:gd name="T35" fmla="*/ 198 h 209"/>
                <a:gd name="T36" fmla="*/ 40 w 209"/>
                <a:gd name="T37" fmla="*/ 186 h 209"/>
                <a:gd name="T38" fmla="*/ 23 w 209"/>
                <a:gd name="T39" fmla="*/ 170 h 209"/>
                <a:gd name="T40" fmla="*/ 11 w 209"/>
                <a:gd name="T41" fmla="*/ 150 h 209"/>
                <a:gd name="T42" fmla="*/ 3 w 209"/>
                <a:gd name="T43" fmla="*/ 129 h 209"/>
                <a:gd name="T44" fmla="*/ 0 w 209"/>
                <a:gd name="T45" fmla="*/ 105 h 209"/>
                <a:gd name="T46" fmla="*/ 3 w 209"/>
                <a:gd name="T47" fmla="*/ 81 h 209"/>
                <a:gd name="T48" fmla="*/ 11 w 209"/>
                <a:gd name="T49" fmla="*/ 59 h 209"/>
                <a:gd name="T50" fmla="*/ 23 w 209"/>
                <a:gd name="T51" fmla="*/ 39 h 209"/>
                <a:gd name="T52" fmla="*/ 40 w 209"/>
                <a:gd name="T53" fmla="*/ 23 h 209"/>
                <a:gd name="T54" fmla="*/ 59 w 209"/>
                <a:gd name="T55" fmla="*/ 11 h 209"/>
                <a:gd name="T56" fmla="*/ 81 w 209"/>
                <a:gd name="T57" fmla="*/ 4 h 209"/>
                <a:gd name="T58" fmla="*/ 105 w 209"/>
                <a:gd name="T5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9" h="209">
                  <a:moveTo>
                    <a:pt x="105" y="0"/>
                  </a:moveTo>
                  <a:lnTo>
                    <a:pt x="105" y="0"/>
                  </a:lnTo>
                  <a:lnTo>
                    <a:pt x="129" y="4"/>
                  </a:lnTo>
                  <a:lnTo>
                    <a:pt x="150" y="11"/>
                  </a:lnTo>
                  <a:lnTo>
                    <a:pt x="171" y="23"/>
                  </a:lnTo>
                  <a:lnTo>
                    <a:pt x="187" y="39"/>
                  </a:lnTo>
                  <a:lnTo>
                    <a:pt x="199" y="59"/>
                  </a:lnTo>
                  <a:lnTo>
                    <a:pt x="207" y="81"/>
                  </a:lnTo>
                  <a:lnTo>
                    <a:pt x="209" y="105"/>
                  </a:lnTo>
                  <a:lnTo>
                    <a:pt x="207" y="129"/>
                  </a:lnTo>
                  <a:lnTo>
                    <a:pt x="199" y="150"/>
                  </a:lnTo>
                  <a:lnTo>
                    <a:pt x="187" y="170"/>
                  </a:lnTo>
                  <a:lnTo>
                    <a:pt x="171" y="186"/>
                  </a:lnTo>
                  <a:lnTo>
                    <a:pt x="150" y="198"/>
                  </a:lnTo>
                  <a:lnTo>
                    <a:pt x="129" y="206"/>
                  </a:lnTo>
                  <a:lnTo>
                    <a:pt x="105" y="209"/>
                  </a:lnTo>
                  <a:lnTo>
                    <a:pt x="81" y="206"/>
                  </a:lnTo>
                  <a:lnTo>
                    <a:pt x="59" y="198"/>
                  </a:lnTo>
                  <a:lnTo>
                    <a:pt x="40" y="186"/>
                  </a:lnTo>
                  <a:lnTo>
                    <a:pt x="23" y="170"/>
                  </a:lnTo>
                  <a:lnTo>
                    <a:pt x="11" y="150"/>
                  </a:lnTo>
                  <a:lnTo>
                    <a:pt x="3" y="129"/>
                  </a:lnTo>
                  <a:lnTo>
                    <a:pt x="0" y="105"/>
                  </a:lnTo>
                  <a:lnTo>
                    <a:pt x="3" y="81"/>
                  </a:lnTo>
                  <a:lnTo>
                    <a:pt x="11" y="59"/>
                  </a:lnTo>
                  <a:lnTo>
                    <a:pt x="23" y="39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1" y="4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18" name="Freeform 10"/>
            <p:cNvSpPr/>
            <p:nvPr/>
          </p:nvSpPr>
          <p:spPr bwMode="auto">
            <a:xfrm>
              <a:off x="1920" y="254"/>
              <a:ext cx="57" cy="69"/>
            </a:xfrm>
            <a:custGeom>
              <a:avLst/>
              <a:gdLst>
                <a:gd name="T0" fmla="*/ 802 w 853"/>
                <a:gd name="T1" fmla="*/ 0 h 1028"/>
                <a:gd name="T2" fmla="*/ 829 w 853"/>
                <a:gd name="T3" fmla="*/ 11 h 1028"/>
                <a:gd name="T4" fmla="*/ 849 w 853"/>
                <a:gd name="T5" fmla="*/ 37 h 1028"/>
                <a:gd name="T6" fmla="*/ 852 w 853"/>
                <a:gd name="T7" fmla="*/ 66 h 1028"/>
                <a:gd name="T8" fmla="*/ 841 w 853"/>
                <a:gd name="T9" fmla="*/ 94 h 1028"/>
                <a:gd name="T10" fmla="*/ 574 w 853"/>
                <a:gd name="T11" fmla="*/ 296 h 1028"/>
                <a:gd name="T12" fmla="*/ 540 w 853"/>
                <a:gd name="T13" fmla="*/ 308 h 1028"/>
                <a:gd name="T14" fmla="*/ 649 w 853"/>
                <a:gd name="T15" fmla="*/ 953 h 1028"/>
                <a:gd name="T16" fmla="*/ 649 w 853"/>
                <a:gd name="T17" fmla="*/ 983 h 1028"/>
                <a:gd name="T18" fmla="*/ 635 w 853"/>
                <a:gd name="T19" fmla="*/ 1010 h 1028"/>
                <a:gd name="T20" fmla="*/ 608 w 853"/>
                <a:gd name="T21" fmla="*/ 1026 h 1028"/>
                <a:gd name="T22" fmla="*/ 592 w 853"/>
                <a:gd name="T23" fmla="*/ 1028 h 1028"/>
                <a:gd name="T24" fmla="*/ 564 w 853"/>
                <a:gd name="T25" fmla="*/ 1020 h 1028"/>
                <a:gd name="T26" fmla="*/ 541 w 853"/>
                <a:gd name="T27" fmla="*/ 1000 h 1028"/>
                <a:gd name="T28" fmla="*/ 426 w 853"/>
                <a:gd name="T29" fmla="*/ 601 h 1028"/>
                <a:gd name="T30" fmla="*/ 310 w 853"/>
                <a:gd name="T31" fmla="*/ 1000 h 1028"/>
                <a:gd name="T32" fmla="*/ 289 w 853"/>
                <a:gd name="T33" fmla="*/ 1020 h 1028"/>
                <a:gd name="T34" fmla="*/ 259 w 853"/>
                <a:gd name="T35" fmla="*/ 1028 h 1028"/>
                <a:gd name="T36" fmla="*/ 243 w 853"/>
                <a:gd name="T37" fmla="*/ 1026 h 1028"/>
                <a:gd name="T38" fmla="*/ 217 w 853"/>
                <a:gd name="T39" fmla="*/ 1010 h 1028"/>
                <a:gd name="T40" fmla="*/ 202 w 853"/>
                <a:gd name="T41" fmla="*/ 983 h 1028"/>
                <a:gd name="T42" fmla="*/ 202 w 853"/>
                <a:gd name="T43" fmla="*/ 953 h 1028"/>
                <a:gd name="T44" fmla="*/ 311 w 853"/>
                <a:gd name="T45" fmla="*/ 307 h 1028"/>
                <a:gd name="T46" fmla="*/ 278 w 853"/>
                <a:gd name="T47" fmla="*/ 296 h 1028"/>
                <a:gd name="T48" fmla="*/ 12 w 853"/>
                <a:gd name="T49" fmla="*/ 94 h 1028"/>
                <a:gd name="T50" fmla="*/ 0 w 853"/>
                <a:gd name="T51" fmla="*/ 66 h 1028"/>
                <a:gd name="T52" fmla="*/ 3 w 853"/>
                <a:gd name="T53" fmla="*/ 37 h 1028"/>
                <a:gd name="T54" fmla="*/ 22 w 853"/>
                <a:gd name="T55" fmla="*/ 11 h 1028"/>
                <a:gd name="T56" fmla="*/ 49 w 853"/>
                <a:gd name="T57" fmla="*/ 0 h 1028"/>
                <a:gd name="T58" fmla="*/ 80 w 853"/>
                <a:gd name="T59" fmla="*/ 3 h 1028"/>
                <a:gd name="T60" fmla="*/ 332 w 853"/>
                <a:gd name="T61" fmla="*/ 190 h 1028"/>
                <a:gd name="T62" fmla="*/ 386 w 853"/>
                <a:gd name="T63" fmla="*/ 193 h 1028"/>
                <a:gd name="T64" fmla="*/ 411 w 853"/>
                <a:gd name="T65" fmla="*/ 208 h 1028"/>
                <a:gd name="T66" fmla="*/ 426 w 853"/>
                <a:gd name="T67" fmla="*/ 444 h 1028"/>
                <a:gd name="T68" fmla="*/ 441 w 853"/>
                <a:gd name="T69" fmla="*/ 208 h 1028"/>
                <a:gd name="T70" fmla="*/ 466 w 853"/>
                <a:gd name="T71" fmla="*/ 193 h 1028"/>
                <a:gd name="T72" fmla="*/ 519 w 853"/>
                <a:gd name="T73" fmla="*/ 190 h 1028"/>
                <a:gd name="T74" fmla="*/ 773 w 853"/>
                <a:gd name="T75" fmla="*/ 3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53" h="1028">
                  <a:moveTo>
                    <a:pt x="787" y="0"/>
                  </a:moveTo>
                  <a:lnTo>
                    <a:pt x="802" y="0"/>
                  </a:lnTo>
                  <a:lnTo>
                    <a:pt x="816" y="4"/>
                  </a:lnTo>
                  <a:lnTo>
                    <a:pt x="829" y="11"/>
                  </a:lnTo>
                  <a:lnTo>
                    <a:pt x="841" y="23"/>
                  </a:lnTo>
                  <a:lnTo>
                    <a:pt x="849" y="37"/>
                  </a:lnTo>
                  <a:lnTo>
                    <a:pt x="853" y="52"/>
                  </a:lnTo>
                  <a:lnTo>
                    <a:pt x="852" y="66"/>
                  </a:lnTo>
                  <a:lnTo>
                    <a:pt x="848" y="81"/>
                  </a:lnTo>
                  <a:lnTo>
                    <a:pt x="841" y="94"/>
                  </a:lnTo>
                  <a:lnTo>
                    <a:pt x="828" y="106"/>
                  </a:lnTo>
                  <a:lnTo>
                    <a:pt x="574" y="296"/>
                  </a:lnTo>
                  <a:lnTo>
                    <a:pt x="557" y="304"/>
                  </a:lnTo>
                  <a:lnTo>
                    <a:pt x="540" y="308"/>
                  </a:lnTo>
                  <a:lnTo>
                    <a:pt x="540" y="573"/>
                  </a:lnTo>
                  <a:lnTo>
                    <a:pt x="649" y="953"/>
                  </a:lnTo>
                  <a:lnTo>
                    <a:pt x="651" y="968"/>
                  </a:lnTo>
                  <a:lnTo>
                    <a:pt x="649" y="983"/>
                  </a:lnTo>
                  <a:lnTo>
                    <a:pt x="644" y="998"/>
                  </a:lnTo>
                  <a:lnTo>
                    <a:pt x="635" y="1010"/>
                  </a:lnTo>
                  <a:lnTo>
                    <a:pt x="622" y="1019"/>
                  </a:lnTo>
                  <a:lnTo>
                    <a:pt x="608" y="1026"/>
                  </a:lnTo>
                  <a:lnTo>
                    <a:pt x="600" y="1027"/>
                  </a:lnTo>
                  <a:lnTo>
                    <a:pt x="592" y="1028"/>
                  </a:lnTo>
                  <a:lnTo>
                    <a:pt x="577" y="1026"/>
                  </a:lnTo>
                  <a:lnTo>
                    <a:pt x="564" y="1020"/>
                  </a:lnTo>
                  <a:lnTo>
                    <a:pt x="551" y="1012"/>
                  </a:lnTo>
                  <a:lnTo>
                    <a:pt x="541" y="1000"/>
                  </a:lnTo>
                  <a:lnTo>
                    <a:pt x="535" y="985"/>
                  </a:lnTo>
                  <a:lnTo>
                    <a:pt x="426" y="601"/>
                  </a:lnTo>
                  <a:lnTo>
                    <a:pt x="316" y="985"/>
                  </a:lnTo>
                  <a:lnTo>
                    <a:pt x="310" y="1000"/>
                  </a:lnTo>
                  <a:lnTo>
                    <a:pt x="301" y="1012"/>
                  </a:lnTo>
                  <a:lnTo>
                    <a:pt x="289" y="1020"/>
                  </a:lnTo>
                  <a:lnTo>
                    <a:pt x="274" y="1026"/>
                  </a:lnTo>
                  <a:lnTo>
                    <a:pt x="259" y="1028"/>
                  </a:lnTo>
                  <a:lnTo>
                    <a:pt x="251" y="1027"/>
                  </a:lnTo>
                  <a:lnTo>
                    <a:pt x="243" y="1026"/>
                  </a:lnTo>
                  <a:lnTo>
                    <a:pt x="229" y="1019"/>
                  </a:lnTo>
                  <a:lnTo>
                    <a:pt x="217" y="1010"/>
                  </a:lnTo>
                  <a:lnTo>
                    <a:pt x="209" y="998"/>
                  </a:lnTo>
                  <a:lnTo>
                    <a:pt x="202" y="983"/>
                  </a:lnTo>
                  <a:lnTo>
                    <a:pt x="200" y="968"/>
                  </a:lnTo>
                  <a:lnTo>
                    <a:pt x="202" y="953"/>
                  </a:lnTo>
                  <a:lnTo>
                    <a:pt x="311" y="573"/>
                  </a:lnTo>
                  <a:lnTo>
                    <a:pt x="311" y="307"/>
                  </a:lnTo>
                  <a:lnTo>
                    <a:pt x="294" y="304"/>
                  </a:lnTo>
                  <a:lnTo>
                    <a:pt x="278" y="296"/>
                  </a:lnTo>
                  <a:lnTo>
                    <a:pt x="23" y="106"/>
                  </a:lnTo>
                  <a:lnTo>
                    <a:pt x="12" y="94"/>
                  </a:lnTo>
                  <a:lnTo>
                    <a:pt x="4" y="81"/>
                  </a:lnTo>
                  <a:lnTo>
                    <a:pt x="0" y="66"/>
                  </a:lnTo>
                  <a:lnTo>
                    <a:pt x="0" y="52"/>
                  </a:lnTo>
                  <a:lnTo>
                    <a:pt x="3" y="37"/>
                  </a:lnTo>
                  <a:lnTo>
                    <a:pt x="11" y="23"/>
                  </a:lnTo>
                  <a:lnTo>
                    <a:pt x="22" y="11"/>
                  </a:lnTo>
                  <a:lnTo>
                    <a:pt x="35" y="4"/>
                  </a:lnTo>
                  <a:lnTo>
                    <a:pt x="49" y="0"/>
                  </a:lnTo>
                  <a:lnTo>
                    <a:pt x="64" y="0"/>
                  </a:lnTo>
                  <a:lnTo>
                    <a:pt x="80" y="3"/>
                  </a:lnTo>
                  <a:lnTo>
                    <a:pt x="93" y="11"/>
                  </a:lnTo>
                  <a:lnTo>
                    <a:pt x="332" y="190"/>
                  </a:lnTo>
                  <a:lnTo>
                    <a:pt x="371" y="190"/>
                  </a:lnTo>
                  <a:lnTo>
                    <a:pt x="386" y="193"/>
                  </a:lnTo>
                  <a:lnTo>
                    <a:pt x="399" y="199"/>
                  </a:lnTo>
                  <a:lnTo>
                    <a:pt x="411" y="208"/>
                  </a:lnTo>
                  <a:lnTo>
                    <a:pt x="384" y="409"/>
                  </a:lnTo>
                  <a:lnTo>
                    <a:pt x="426" y="444"/>
                  </a:lnTo>
                  <a:lnTo>
                    <a:pt x="468" y="409"/>
                  </a:lnTo>
                  <a:lnTo>
                    <a:pt x="441" y="208"/>
                  </a:lnTo>
                  <a:lnTo>
                    <a:pt x="452" y="199"/>
                  </a:lnTo>
                  <a:lnTo>
                    <a:pt x="466" y="193"/>
                  </a:lnTo>
                  <a:lnTo>
                    <a:pt x="481" y="190"/>
                  </a:lnTo>
                  <a:lnTo>
                    <a:pt x="519" y="190"/>
                  </a:lnTo>
                  <a:lnTo>
                    <a:pt x="758" y="11"/>
                  </a:lnTo>
                  <a:lnTo>
                    <a:pt x="773" y="3"/>
                  </a:lnTo>
                  <a:lnTo>
                    <a:pt x="7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</p:grpSp>
      <p:grpSp>
        <p:nvGrpSpPr>
          <p:cNvPr id="19" name="Group 150"/>
          <p:cNvGrpSpPr/>
          <p:nvPr/>
        </p:nvGrpSpPr>
        <p:grpSpPr>
          <a:xfrm>
            <a:off x="3116281" y="2037421"/>
            <a:ext cx="603374" cy="604393"/>
            <a:chOff x="301625" y="3662363"/>
            <a:chExt cx="939800" cy="941387"/>
          </a:xfrm>
          <a:solidFill>
            <a:schemeClr val="accent1"/>
          </a:solidFill>
        </p:grpSpPr>
        <p:sp>
          <p:nvSpPr>
            <p:cNvPr id="20" name="Freeform 1422"/>
            <p:cNvSpPr/>
            <p:nvPr/>
          </p:nvSpPr>
          <p:spPr bwMode="auto">
            <a:xfrm>
              <a:off x="811213" y="3811588"/>
              <a:ext cx="26988" cy="63500"/>
            </a:xfrm>
            <a:custGeom>
              <a:avLst/>
              <a:gdLst>
                <a:gd name="T0" fmla="*/ 103 w 103"/>
                <a:gd name="T1" fmla="*/ 0 h 242"/>
                <a:gd name="T2" fmla="*/ 103 w 103"/>
                <a:gd name="T3" fmla="*/ 242 h 242"/>
                <a:gd name="T4" fmla="*/ 75 w 103"/>
                <a:gd name="T5" fmla="*/ 234 h 242"/>
                <a:gd name="T6" fmla="*/ 52 w 103"/>
                <a:gd name="T7" fmla="*/ 223 h 242"/>
                <a:gd name="T8" fmla="*/ 35 w 103"/>
                <a:gd name="T9" fmla="*/ 210 h 242"/>
                <a:gd name="T10" fmla="*/ 22 w 103"/>
                <a:gd name="T11" fmla="*/ 197 h 242"/>
                <a:gd name="T12" fmla="*/ 12 w 103"/>
                <a:gd name="T13" fmla="*/ 183 h 242"/>
                <a:gd name="T14" fmla="*/ 7 w 103"/>
                <a:gd name="T15" fmla="*/ 169 h 242"/>
                <a:gd name="T16" fmla="*/ 3 w 103"/>
                <a:gd name="T17" fmla="*/ 155 h 242"/>
                <a:gd name="T18" fmla="*/ 0 w 103"/>
                <a:gd name="T19" fmla="*/ 142 h 242"/>
                <a:gd name="T20" fmla="*/ 0 w 103"/>
                <a:gd name="T21" fmla="*/ 131 h 242"/>
                <a:gd name="T22" fmla="*/ 0 w 103"/>
                <a:gd name="T23" fmla="*/ 122 h 242"/>
                <a:gd name="T24" fmla="*/ 0 w 103"/>
                <a:gd name="T25" fmla="*/ 112 h 242"/>
                <a:gd name="T26" fmla="*/ 0 w 103"/>
                <a:gd name="T27" fmla="*/ 100 h 242"/>
                <a:gd name="T28" fmla="*/ 3 w 103"/>
                <a:gd name="T29" fmla="*/ 87 h 242"/>
                <a:gd name="T30" fmla="*/ 7 w 103"/>
                <a:gd name="T31" fmla="*/ 74 h 242"/>
                <a:gd name="T32" fmla="*/ 12 w 103"/>
                <a:gd name="T33" fmla="*/ 60 h 242"/>
                <a:gd name="T34" fmla="*/ 22 w 103"/>
                <a:gd name="T35" fmla="*/ 46 h 242"/>
                <a:gd name="T36" fmla="*/ 35 w 103"/>
                <a:gd name="T37" fmla="*/ 32 h 242"/>
                <a:gd name="T38" fmla="*/ 52 w 103"/>
                <a:gd name="T39" fmla="*/ 20 h 242"/>
                <a:gd name="T40" fmla="*/ 75 w 103"/>
                <a:gd name="T41" fmla="*/ 9 h 242"/>
                <a:gd name="T42" fmla="*/ 103 w 103"/>
                <a:gd name="T4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3" h="242">
                  <a:moveTo>
                    <a:pt x="103" y="0"/>
                  </a:moveTo>
                  <a:lnTo>
                    <a:pt x="103" y="242"/>
                  </a:lnTo>
                  <a:lnTo>
                    <a:pt x="75" y="234"/>
                  </a:lnTo>
                  <a:lnTo>
                    <a:pt x="52" y="223"/>
                  </a:lnTo>
                  <a:lnTo>
                    <a:pt x="35" y="210"/>
                  </a:lnTo>
                  <a:lnTo>
                    <a:pt x="22" y="197"/>
                  </a:lnTo>
                  <a:lnTo>
                    <a:pt x="12" y="183"/>
                  </a:lnTo>
                  <a:lnTo>
                    <a:pt x="7" y="169"/>
                  </a:lnTo>
                  <a:lnTo>
                    <a:pt x="3" y="155"/>
                  </a:lnTo>
                  <a:lnTo>
                    <a:pt x="0" y="142"/>
                  </a:lnTo>
                  <a:lnTo>
                    <a:pt x="0" y="131"/>
                  </a:lnTo>
                  <a:lnTo>
                    <a:pt x="0" y="122"/>
                  </a:lnTo>
                  <a:lnTo>
                    <a:pt x="0" y="112"/>
                  </a:lnTo>
                  <a:lnTo>
                    <a:pt x="0" y="100"/>
                  </a:lnTo>
                  <a:lnTo>
                    <a:pt x="3" y="87"/>
                  </a:lnTo>
                  <a:lnTo>
                    <a:pt x="7" y="74"/>
                  </a:lnTo>
                  <a:lnTo>
                    <a:pt x="12" y="60"/>
                  </a:lnTo>
                  <a:lnTo>
                    <a:pt x="22" y="46"/>
                  </a:lnTo>
                  <a:lnTo>
                    <a:pt x="35" y="32"/>
                  </a:lnTo>
                  <a:lnTo>
                    <a:pt x="52" y="20"/>
                  </a:lnTo>
                  <a:lnTo>
                    <a:pt x="75" y="9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21" name="Freeform 1423"/>
            <p:cNvSpPr/>
            <p:nvPr/>
          </p:nvSpPr>
          <p:spPr bwMode="auto">
            <a:xfrm>
              <a:off x="893763" y="3937000"/>
              <a:ext cx="26988" cy="63500"/>
            </a:xfrm>
            <a:custGeom>
              <a:avLst/>
              <a:gdLst>
                <a:gd name="T0" fmla="*/ 0 w 103"/>
                <a:gd name="T1" fmla="*/ 0 h 243"/>
                <a:gd name="T2" fmla="*/ 27 w 103"/>
                <a:gd name="T3" fmla="*/ 10 h 243"/>
                <a:gd name="T4" fmla="*/ 50 w 103"/>
                <a:gd name="T5" fmla="*/ 21 h 243"/>
                <a:gd name="T6" fmla="*/ 67 w 103"/>
                <a:gd name="T7" fmla="*/ 33 h 243"/>
                <a:gd name="T8" fmla="*/ 80 w 103"/>
                <a:gd name="T9" fmla="*/ 47 h 243"/>
                <a:gd name="T10" fmla="*/ 90 w 103"/>
                <a:gd name="T11" fmla="*/ 61 h 243"/>
                <a:gd name="T12" fmla="*/ 96 w 103"/>
                <a:gd name="T13" fmla="*/ 75 h 243"/>
                <a:gd name="T14" fmla="*/ 99 w 103"/>
                <a:gd name="T15" fmla="*/ 88 h 243"/>
                <a:gd name="T16" fmla="*/ 102 w 103"/>
                <a:gd name="T17" fmla="*/ 101 h 243"/>
                <a:gd name="T18" fmla="*/ 103 w 103"/>
                <a:gd name="T19" fmla="*/ 112 h 243"/>
                <a:gd name="T20" fmla="*/ 103 w 103"/>
                <a:gd name="T21" fmla="*/ 122 h 243"/>
                <a:gd name="T22" fmla="*/ 103 w 103"/>
                <a:gd name="T23" fmla="*/ 132 h 243"/>
                <a:gd name="T24" fmla="*/ 102 w 103"/>
                <a:gd name="T25" fmla="*/ 143 h 243"/>
                <a:gd name="T26" fmla="*/ 99 w 103"/>
                <a:gd name="T27" fmla="*/ 156 h 243"/>
                <a:gd name="T28" fmla="*/ 96 w 103"/>
                <a:gd name="T29" fmla="*/ 170 h 243"/>
                <a:gd name="T30" fmla="*/ 90 w 103"/>
                <a:gd name="T31" fmla="*/ 184 h 243"/>
                <a:gd name="T32" fmla="*/ 80 w 103"/>
                <a:gd name="T33" fmla="*/ 198 h 243"/>
                <a:gd name="T34" fmla="*/ 67 w 103"/>
                <a:gd name="T35" fmla="*/ 211 h 243"/>
                <a:gd name="T36" fmla="*/ 50 w 103"/>
                <a:gd name="T37" fmla="*/ 222 h 243"/>
                <a:gd name="T38" fmla="*/ 27 w 103"/>
                <a:gd name="T39" fmla="*/ 234 h 243"/>
                <a:gd name="T40" fmla="*/ 0 w 103"/>
                <a:gd name="T41" fmla="*/ 243 h 243"/>
                <a:gd name="T42" fmla="*/ 0 w 103"/>
                <a:gd name="T4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3" h="243">
                  <a:moveTo>
                    <a:pt x="0" y="0"/>
                  </a:moveTo>
                  <a:lnTo>
                    <a:pt x="27" y="10"/>
                  </a:lnTo>
                  <a:lnTo>
                    <a:pt x="50" y="21"/>
                  </a:lnTo>
                  <a:lnTo>
                    <a:pt x="67" y="33"/>
                  </a:lnTo>
                  <a:lnTo>
                    <a:pt x="80" y="47"/>
                  </a:lnTo>
                  <a:lnTo>
                    <a:pt x="90" y="61"/>
                  </a:lnTo>
                  <a:lnTo>
                    <a:pt x="96" y="75"/>
                  </a:lnTo>
                  <a:lnTo>
                    <a:pt x="99" y="88"/>
                  </a:lnTo>
                  <a:lnTo>
                    <a:pt x="102" y="101"/>
                  </a:lnTo>
                  <a:lnTo>
                    <a:pt x="103" y="112"/>
                  </a:lnTo>
                  <a:lnTo>
                    <a:pt x="103" y="122"/>
                  </a:lnTo>
                  <a:lnTo>
                    <a:pt x="103" y="132"/>
                  </a:lnTo>
                  <a:lnTo>
                    <a:pt x="102" y="143"/>
                  </a:lnTo>
                  <a:lnTo>
                    <a:pt x="99" y="156"/>
                  </a:lnTo>
                  <a:lnTo>
                    <a:pt x="96" y="170"/>
                  </a:lnTo>
                  <a:lnTo>
                    <a:pt x="90" y="184"/>
                  </a:lnTo>
                  <a:lnTo>
                    <a:pt x="80" y="198"/>
                  </a:lnTo>
                  <a:lnTo>
                    <a:pt x="67" y="211"/>
                  </a:lnTo>
                  <a:lnTo>
                    <a:pt x="50" y="222"/>
                  </a:lnTo>
                  <a:lnTo>
                    <a:pt x="27" y="234"/>
                  </a:lnTo>
                  <a:lnTo>
                    <a:pt x="0" y="2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22" name="Freeform 1424"/>
            <p:cNvSpPr>
              <a:spLocks noEditPoints="1"/>
            </p:cNvSpPr>
            <p:nvPr/>
          </p:nvSpPr>
          <p:spPr bwMode="auto">
            <a:xfrm>
              <a:off x="622300" y="3662363"/>
              <a:ext cx="487363" cy="487362"/>
            </a:xfrm>
            <a:custGeom>
              <a:avLst/>
              <a:gdLst>
                <a:gd name="T0" fmla="*/ 766 w 1842"/>
                <a:gd name="T1" fmla="*/ 357 h 1843"/>
                <a:gd name="T2" fmla="*/ 640 w 1842"/>
                <a:gd name="T3" fmla="*/ 411 h 1843"/>
                <a:gd name="T4" fmla="*/ 557 w 1842"/>
                <a:gd name="T5" fmla="*/ 493 h 1843"/>
                <a:gd name="T6" fmla="*/ 511 w 1842"/>
                <a:gd name="T7" fmla="*/ 599 h 1843"/>
                <a:gd name="T8" fmla="*/ 504 w 1842"/>
                <a:gd name="T9" fmla="*/ 726 h 1843"/>
                <a:gd name="T10" fmla="*/ 537 w 1842"/>
                <a:gd name="T11" fmla="*/ 841 h 1843"/>
                <a:gd name="T12" fmla="*/ 609 w 1842"/>
                <a:gd name="T13" fmla="*/ 930 h 1843"/>
                <a:gd name="T14" fmla="*/ 721 w 1842"/>
                <a:gd name="T15" fmla="*/ 995 h 1843"/>
                <a:gd name="T16" fmla="*/ 816 w 1842"/>
                <a:gd name="T17" fmla="*/ 1281 h 1843"/>
                <a:gd name="T18" fmla="*/ 748 w 1842"/>
                <a:gd name="T19" fmla="*/ 1249 h 1843"/>
                <a:gd name="T20" fmla="*/ 720 w 1842"/>
                <a:gd name="T21" fmla="*/ 1208 h 1843"/>
                <a:gd name="T22" fmla="*/ 713 w 1842"/>
                <a:gd name="T23" fmla="*/ 1170 h 1843"/>
                <a:gd name="T24" fmla="*/ 504 w 1842"/>
                <a:gd name="T25" fmla="*/ 1202 h 1843"/>
                <a:gd name="T26" fmla="*/ 537 w 1842"/>
                <a:gd name="T27" fmla="*/ 1318 h 1843"/>
                <a:gd name="T28" fmla="*/ 609 w 1842"/>
                <a:gd name="T29" fmla="*/ 1407 h 1843"/>
                <a:gd name="T30" fmla="*/ 721 w 1842"/>
                <a:gd name="T31" fmla="*/ 1472 h 1843"/>
                <a:gd name="T32" fmla="*/ 816 w 1842"/>
                <a:gd name="T33" fmla="*/ 1600 h 1843"/>
                <a:gd name="T34" fmla="*/ 1076 w 1842"/>
                <a:gd name="T35" fmla="*/ 1486 h 1843"/>
                <a:gd name="T36" fmla="*/ 1202 w 1842"/>
                <a:gd name="T37" fmla="*/ 1432 h 1843"/>
                <a:gd name="T38" fmla="*/ 1286 w 1842"/>
                <a:gd name="T39" fmla="*/ 1350 h 1843"/>
                <a:gd name="T40" fmla="*/ 1332 w 1842"/>
                <a:gd name="T41" fmla="*/ 1243 h 1843"/>
                <a:gd name="T42" fmla="*/ 1339 w 1842"/>
                <a:gd name="T43" fmla="*/ 1117 h 1843"/>
                <a:gd name="T44" fmla="*/ 1305 w 1842"/>
                <a:gd name="T45" fmla="*/ 1003 h 1843"/>
                <a:gd name="T46" fmla="*/ 1234 w 1842"/>
                <a:gd name="T47" fmla="*/ 912 h 1843"/>
                <a:gd name="T48" fmla="*/ 1122 w 1842"/>
                <a:gd name="T49" fmla="*/ 847 h 1843"/>
                <a:gd name="T50" fmla="*/ 1027 w 1842"/>
                <a:gd name="T51" fmla="*/ 562 h 1843"/>
                <a:gd name="T52" fmla="*/ 1094 w 1842"/>
                <a:gd name="T53" fmla="*/ 594 h 1843"/>
                <a:gd name="T54" fmla="*/ 1123 w 1842"/>
                <a:gd name="T55" fmla="*/ 636 h 1843"/>
                <a:gd name="T56" fmla="*/ 1130 w 1842"/>
                <a:gd name="T57" fmla="*/ 674 h 1843"/>
                <a:gd name="T58" fmla="*/ 1339 w 1842"/>
                <a:gd name="T59" fmla="*/ 640 h 1843"/>
                <a:gd name="T60" fmla="*/ 1305 w 1842"/>
                <a:gd name="T61" fmla="*/ 526 h 1843"/>
                <a:gd name="T62" fmla="*/ 1234 w 1842"/>
                <a:gd name="T63" fmla="*/ 436 h 1843"/>
                <a:gd name="T64" fmla="*/ 1122 w 1842"/>
                <a:gd name="T65" fmla="*/ 371 h 1843"/>
                <a:gd name="T66" fmla="*/ 1027 w 1842"/>
                <a:gd name="T67" fmla="*/ 243 h 1843"/>
                <a:gd name="T68" fmla="*/ 1000 w 1842"/>
                <a:gd name="T69" fmla="*/ 3 h 1843"/>
                <a:gd name="T70" fmla="*/ 1227 w 1842"/>
                <a:gd name="T71" fmla="*/ 52 h 1843"/>
                <a:gd name="T72" fmla="*/ 1428 w 1842"/>
                <a:gd name="T73" fmla="*/ 152 h 1843"/>
                <a:gd name="T74" fmla="*/ 1599 w 1842"/>
                <a:gd name="T75" fmla="*/ 298 h 1843"/>
                <a:gd name="T76" fmla="*/ 1729 w 1842"/>
                <a:gd name="T77" fmla="*/ 479 h 1843"/>
                <a:gd name="T78" fmla="*/ 1813 w 1842"/>
                <a:gd name="T79" fmla="*/ 689 h 1843"/>
                <a:gd name="T80" fmla="*/ 1842 w 1842"/>
                <a:gd name="T81" fmla="*/ 922 h 1843"/>
                <a:gd name="T82" fmla="*/ 1813 w 1842"/>
                <a:gd name="T83" fmla="*/ 1154 h 1843"/>
                <a:gd name="T84" fmla="*/ 1729 w 1842"/>
                <a:gd name="T85" fmla="*/ 1365 h 1843"/>
                <a:gd name="T86" fmla="*/ 1599 w 1842"/>
                <a:gd name="T87" fmla="*/ 1546 h 1843"/>
                <a:gd name="T88" fmla="*/ 1428 w 1842"/>
                <a:gd name="T89" fmla="*/ 1691 h 1843"/>
                <a:gd name="T90" fmla="*/ 1227 w 1842"/>
                <a:gd name="T91" fmla="*/ 1791 h 1843"/>
                <a:gd name="T92" fmla="*/ 1000 w 1842"/>
                <a:gd name="T93" fmla="*/ 1839 h 1843"/>
                <a:gd name="T94" fmla="*/ 764 w 1842"/>
                <a:gd name="T95" fmla="*/ 1830 h 1843"/>
                <a:gd name="T96" fmla="*/ 545 w 1842"/>
                <a:gd name="T97" fmla="*/ 1763 h 1843"/>
                <a:gd name="T98" fmla="*/ 353 w 1842"/>
                <a:gd name="T99" fmla="*/ 1647 h 1843"/>
                <a:gd name="T100" fmla="*/ 196 w 1842"/>
                <a:gd name="T101" fmla="*/ 1489 h 1843"/>
                <a:gd name="T102" fmla="*/ 80 w 1842"/>
                <a:gd name="T103" fmla="*/ 1297 h 1843"/>
                <a:gd name="T104" fmla="*/ 13 w 1842"/>
                <a:gd name="T105" fmla="*/ 1078 h 1843"/>
                <a:gd name="T106" fmla="*/ 3 w 1842"/>
                <a:gd name="T107" fmla="*/ 842 h 1843"/>
                <a:gd name="T108" fmla="*/ 51 w 1842"/>
                <a:gd name="T109" fmla="*/ 616 h 1843"/>
                <a:gd name="T110" fmla="*/ 152 w 1842"/>
                <a:gd name="T111" fmla="*/ 414 h 1843"/>
                <a:gd name="T112" fmla="*/ 297 w 1842"/>
                <a:gd name="T113" fmla="*/ 245 h 1843"/>
                <a:gd name="T114" fmla="*/ 478 w 1842"/>
                <a:gd name="T115" fmla="*/ 113 h 1843"/>
                <a:gd name="T116" fmla="*/ 689 w 1842"/>
                <a:gd name="T117" fmla="*/ 30 h 1843"/>
                <a:gd name="T118" fmla="*/ 922 w 1842"/>
                <a:gd name="T119" fmla="*/ 0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42" h="1843">
                  <a:moveTo>
                    <a:pt x="816" y="243"/>
                  </a:moveTo>
                  <a:lnTo>
                    <a:pt x="816" y="347"/>
                  </a:lnTo>
                  <a:lnTo>
                    <a:pt x="766" y="357"/>
                  </a:lnTo>
                  <a:lnTo>
                    <a:pt x="721" y="371"/>
                  </a:lnTo>
                  <a:lnTo>
                    <a:pt x="679" y="389"/>
                  </a:lnTo>
                  <a:lnTo>
                    <a:pt x="640" y="411"/>
                  </a:lnTo>
                  <a:lnTo>
                    <a:pt x="609" y="436"/>
                  </a:lnTo>
                  <a:lnTo>
                    <a:pt x="581" y="463"/>
                  </a:lnTo>
                  <a:lnTo>
                    <a:pt x="557" y="493"/>
                  </a:lnTo>
                  <a:lnTo>
                    <a:pt x="537" y="526"/>
                  </a:lnTo>
                  <a:lnTo>
                    <a:pt x="522" y="562"/>
                  </a:lnTo>
                  <a:lnTo>
                    <a:pt x="511" y="599"/>
                  </a:lnTo>
                  <a:lnTo>
                    <a:pt x="504" y="640"/>
                  </a:lnTo>
                  <a:lnTo>
                    <a:pt x="501" y="684"/>
                  </a:lnTo>
                  <a:lnTo>
                    <a:pt x="504" y="726"/>
                  </a:lnTo>
                  <a:lnTo>
                    <a:pt x="511" y="767"/>
                  </a:lnTo>
                  <a:lnTo>
                    <a:pt x="522" y="805"/>
                  </a:lnTo>
                  <a:lnTo>
                    <a:pt x="537" y="841"/>
                  </a:lnTo>
                  <a:lnTo>
                    <a:pt x="557" y="873"/>
                  </a:lnTo>
                  <a:lnTo>
                    <a:pt x="581" y="904"/>
                  </a:lnTo>
                  <a:lnTo>
                    <a:pt x="609" y="930"/>
                  </a:lnTo>
                  <a:lnTo>
                    <a:pt x="640" y="955"/>
                  </a:lnTo>
                  <a:lnTo>
                    <a:pt x="679" y="978"/>
                  </a:lnTo>
                  <a:lnTo>
                    <a:pt x="721" y="995"/>
                  </a:lnTo>
                  <a:lnTo>
                    <a:pt x="766" y="1009"/>
                  </a:lnTo>
                  <a:lnTo>
                    <a:pt x="816" y="1020"/>
                  </a:lnTo>
                  <a:lnTo>
                    <a:pt x="816" y="1281"/>
                  </a:lnTo>
                  <a:lnTo>
                    <a:pt x="788" y="1272"/>
                  </a:lnTo>
                  <a:lnTo>
                    <a:pt x="765" y="1261"/>
                  </a:lnTo>
                  <a:lnTo>
                    <a:pt x="748" y="1249"/>
                  </a:lnTo>
                  <a:lnTo>
                    <a:pt x="735" y="1236"/>
                  </a:lnTo>
                  <a:lnTo>
                    <a:pt x="725" y="1222"/>
                  </a:lnTo>
                  <a:lnTo>
                    <a:pt x="720" y="1208"/>
                  </a:lnTo>
                  <a:lnTo>
                    <a:pt x="716" y="1194"/>
                  </a:lnTo>
                  <a:lnTo>
                    <a:pt x="713" y="1181"/>
                  </a:lnTo>
                  <a:lnTo>
                    <a:pt x="713" y="1170"/>
                  </a:lnTo>
                  <a:lnTo>
                    <a:pt x="713" y="1160"/>
                  </a:lnTo>
                  <a:lnTo>
                    <a:pt x="501" y="1160"/>
                  </a:lnTo>
                  <a:lnTo>
                    <a:pt x="504" y="1202"/>
                  </a:lnTo>
                  <a:lnTo>
                    <a:pt x="511" y="1243"/>
                  </a:lnTo>
                  <a:lnTo>
                    <a:pt x="522" y="1282"/>
                  </a:lnTo>
                  <a:lnTo>
                    <a:pt x="537" y="1318"/>
                  </a:lnTo>
                  <a:lnTo>
                    <a:pt x="557" y="1350"/>
                  </a:lnTo>
                  <a:lnTo>
                    <a:pt x="581" y="1380"/>
                  </a:lnTo>
                  <a:lnTo>
                    <a:pt x="609" y="1407"/>
                  </a:lnTo>
                  <a:lnTo>
                    <a:pt x="640" y="1432"/>
                  </a:lnTo>
                  <a:lnTo>
                    <a:pt x="679" y="1454"/>
                  </a:lnTo>
                  <a:lnTo>
                    <a:pt x="721" y="1472"/>
                  </a:lnTo>
                  <a:lnTo>
                    <a:pt x="766" y="1486"/>
                  </a:lnTo>
                  <a:lnTo>
                    <a:pt x="816" y="1497"/>
                  </a:lnTo>
                  <a:lnTo>
                    <a:pt x="816" y="1600"/>
                  </a:lnTo>
                  <a:lnTo>
                    <a:pt x="1027" y="1600"/>
                  </a:lnTo>
                  <a:lnTo>
                    <a:pt x="1027" y="1497"/>
                  </a:lnTo>
                  <a:lnTo>
                    <a:pt x="1076" y="1486"/>
                  </a:lnTo>
                  <a:lnTo>
                    <a:pt x="1122" y="1472"/>
                  </a:lnTo>
                  <a:lnTo>
                    <a:pt x="1164" y="1454"/>
                  </a:lnTo>
                  <a:lnTo>
                    <a:pt x="1202" y="1432"/>
                  </a:lnTo>
                  <a:lnTo>
                    <a:pt x="1234" y="1407"/>
                  </a:lnTo>
                  <a:lnTo>
                    <a:pt x="1262" y="1380"/>
                  </a:lnTo>
                  <a:lnTo>
                    <a:pt x="1286" y="1350"/>
                  </a:lnTo>
                  <a:lnTo>
                    <a:pt x="1305" y="1318"/>
                  </a:lnTo>
                  <a:lnTo>
                    <a:pt x="1320" y="1282"/>
                  </a:lnTo>
                  <a:lnTo>
                    <a:pt x="1332" y="1243"/>
                  </a:lnTo>
                  <a:lnTo>
                    <a:pt x="1339" y="1202"/>
                  </a:lnTo>
                  <a:lnTo>
                    <a:pt x="1341" y="1160"/>
                  </a:lnTo>
                  <a:lnTo>
                    <a:pt x="1339" y="1117"/>
                  </a:lnTo>
                  <a:lnTo>
                    <a:pt x="1332" y="1076"/>
                  </a:lnTo>
                  <a:lnTo>
                    <a:pt x="1320" y="1038"/>
                  </a:lnTo>
                  <a:lnTo>
                    <a:pt x="1305" y="1003"/>
                  </a:lnTo>
                  <a:lnTo>
                    <a:pt x="1286" y="969"/>
                  </a:lnTo>
                  <a:lnTo>
                    <a:pt x="1262" y="939"/>
                  </a:lnTo>
                  <a:lnTo>
                    <a:pt x="1234" y="912"/>
                  </a:lnTo>
                  <a:lnTo>
                    <a:pt x="1202" y="887"/>
                  </a:lnTo>
                  <a:lnTo>
                    <a:pt x="1164" y="866"/>
                  </a:lnTo>
                  <a:lnTo>
                    <a:pt x="1122" y="847"/>
                  </a:lnTo>
                  <a:lnTo>
                    <a:pt x="1076" y="833"/>
                  </a:lnTo>
                  <a:lnTo>
                    <a:pt x="1027" y="824"/>
                  </a:lnTo>
                  <a:lnTo>
                    <a:pt x="1027" y="562"/>
                  </a:lnTo>
                  <a:lnTo>
                    <a:pt x="1054" y="571"/>
                  </a:lnTo>
                  <a:lnTo>
                    <a:pt x="1077" y="582"/>
                  </a:lnTo>
                  <a:lnTo>
                    <a:pt x="1094" y="594"/>
                  </a:lnTo>
                  <a:lnTo>
                    <a:pt x="1107" y="608"/>
                  </a:lnTo>
                  <a:lnTo>
                    <a:pt x="1117" y="622"/>
                  </a:lnTo>
                  <a:lnTo>
                    <a:pt x="1123" y="636"/>
                  </a:lnTo>
                  <a:lnTo>
                    <a:pt x="1126" y="649"/>
                  </a:lnTo>
                  <a:lnTo>
                    <a:pt x="1129" y="662"/>
                  </a:lnTo>
                  <a:lnTo>
                    <a:pt x="1130" y="674"/>
                  </a:lnTo>
                  <a:lnTo>
                    <a:pt x="1130" y="684"/>
                  </a:lnTo>
                  <a:lnTo>
                    <a:pt x="1341" y="684"/>
                  </a:lnTo>
                  <a:lnTo>
                    <a:pt x="1339" y="640"/>
                  </a:lnTo>
                  <a:lnTo>
                    <a:pt x="1332" y="599"/>
                  </a:lnTo>
                  <a:lnTo>
                    <a:pt x="1320" y="562"/>
                  </a:lnTo>
                  <a:lnTo>
                    <a:pt x="1305" y="526"/>
                  </a:lnTo>
                  <a:lnTo>
                    <a:pt x="1286" y="493"/>
                  </a:lnTo>
                  <a:lnTo>
                    <a:pt x="1262" y="463"/>
                  </a:lnTo>
                  <a:lnTo>
                    <a:pt x="1234" y="436"/>
                  </a:lnTo>
                  <a:lnTo>
                    <a:pt x="1202" y="411"/>
                  </a:lnTo>
                  <a:lnTo>
                    <a:pt x="1164" y="389"/>
                  </a:lnTo>
                  <a:lnTo>
                    <a:pt x="1122" y="371"/>
                  </a:lnTo>
                  <a:lnTo>
                    <a:pt x="1076" y="357"/>
                  </a:lnTo>
                  <a:lnTo>
                    <a:pt x="1027" y="347"/>
                  </a:lnTo>
                  <a:lnTo>
                    <a:pt x="1027" y="243"/>
                  </a:lnTo>
                  <a:lnTo>
                    <a:pt x="816" y="243"/>
                  </a:lnTo>
                  <a:close/>
                  <a:moveTo>
                    <a:pt x="922" y="0"/>
                  </a:moveTo>
                  <a:lnTo>
                    <a:pt x="1000" y="3"/>
                  </a:lnTo>
                  <a:lnTo>
                    <a:pt x="1078" y="13"/>
                  </a:lnTo>
                  <a:lnTo>
                    <a:pt x="1153" y="30"/>
                  </a:lnTo>
                  <a:lnTo>
                    <a:pt x="1227" y="52"/>
                  </a:lnTo>
                  <a:lnTo>
                    <a:pt x="1297" y="80"/>
                  </a:lnTo>
                  <a:lnTo>
                    <a:pt x="1365" y="113"/>
                  </a:lnTo>
                  <a:lnTo>
                    <a:pt x="1428" y="152"/>
                  </a:lnTo>
                  <a:lnTo>
                    <a:pt x="1489" y="196"/>
                  </a:lnTo>
                  <a:lnTo>
                    <a:pt x="1546" y="245"/>
                  </a:lnTo>
                  <a:lnTo>
                    <a:pt x="1599" y="298"/>
                  </a:lnTo>
                  <a:lnTo>
                    <a:pt x="1646" y="354"/>
                  </a:lnTo>
                  <a:lnTo>
                    <a:pt x="1690" y="414"/>
                  </a:lnTo>
                  <a:lnTo>
                    <a:pt x="1729" y="479"/>
                  </a:lnTo>
                  <a:lnTo>
                    <a:pt x="1763" y="546"/>
                  </a:lnTo>
                  <a:lnTo>
                    <a:pt x="1791" y="616"/>
                  </a:lnTo>
                  <a:lnTo>
                    <a:pt x="1813" y="689"/>
                  </a:lnTo>
                  <a:lnTo>
                    <a:pt x="1829" y="764"/>
                  </a:lnTo>
                  <a:lnTo>
                    <a:pt x="1839" y="842"/>
                  </a:lnTo>
                  <a:lnTo>
                    <a:pt x="1842" y="922"/>
                  </a:lnTo>
                  <a:lnTo>
                    <a:pt x="1839" y="1001"/>
                  </a:lnTo>
                  <a:lnTo>
                    <a:pt x="1829" y="1078"/>
                  </a:lnTo>
                  <a:lnTo>
                    <a:pt x="1813" y="1154"/>
                  </a:lnTo>
                  <a:lnTo>
                    <a:pt x="1791" y="1227"/>
                  </a:lnTo>
                  <a:lnTo>
                    <a:pt x="1763" y="1297"/>
                  </a:lnTo>
                  <a:lnTo>
                    <a:pt x="1729" y="1365"/>
                  </a:lnTo>
                  <a:lnTo>
                    <a:pt x="1690" y="1429"/>
                  </a:lnTo>
                  <a:lnTo>
                    <a:pt x="1646" y="1489"/>
                  </a:lnTo>
                  <a:lnTo>
                    <a:pt x="1599" y="1546"/>
                  </a:lnTo>
                  <a:lnTo>
                    <a:pt x="1546" y="1599"/>
                  </a:lnTo>
                  <a:lnTo>
                    <a:pt x="1489" y="1647"/>
                  </a:lnTo>
                  <a:lnTo>
                    <a:pt x="1428" y="1691"/>
                  </a:lnTo>
                  <a:lnTo>
                    <a:pt x="1365" y="1729"/>
                  </a:lnTo>
                  <a:lnTo>
                    <a:pt x="1297" y="1763"/>
                  </a:lnTo>
                  <a:lnTo>
                    <a:pt x="1227" y="1791"/>
                  </a:lnTo>
                  <a:lnTo>
                    <a:pt x="1153" y="1814"/>
                  </a:lnTo>
                  <a:lnTo>
                    <a:pt x="1078" y="1830"/>
                  </a:lnTo>
                  <a:lnTo>
                    <a:pt x="1000" y="1839"/>
                  </a:lnTo>
                  <a:lnTo>
                    <a:pt x="922" y="1843"/>
                  </a:lnTo>
                  <a:lnTo>
                    <a:pt x="842" y="1839"/>
                  </a:lnTo>
                  <a:lnTo>
                    <a:pt x="764" y="1830"/>
                  </a:lnTo>
                  <a:lnTo>
                    <a:pt x="689" y="1814"/>
                  </a:lnTo>
                  <a:lnTo>
                    <a:pt x="615" y="1791"/>
                  </a:lnTo>
                  <a:lnTo>
                    <a:pt x="545" y="1763"/>
                  </a:lnTo>
                  <a:lnTo>
                    <a:pt x="478" y="1729"/>
                  </a:lnTo>
                  <a:lnTo>
                    <a:pt x="414" y="1691"/>
                  </a:lnTo>
                  <a:lnTo>
                    <a:pt x="353" y="1647"/>
                  </a:lnTo>
                  <a:lnTo>
                    <a:pt x="297" y="1599"/>
                  </a:lnTo>
                  <a:lnTo>
                    <a:pt x="244" y="1546"/>
                  </a:lnTo>
                  <a:lnTo>
                    <a:pt x="196" y="1489"/>
                  </a:lnTo>
                  <a:lnTo>
                    <a:pt x="152" y="1429"/>
                  </a:lnTo>
                  <a:lnTo>
                    <a:pt x="113" y="1365"/>
                  </a:lnTo>
                  <a:lnTo>
                    <a:pt x="80" y="1297"/>
                  </a:lnTo>
                  <a:lnTo>
                    <a:pt x="51" y="1227"/>
                  </a:lnTo>
                  <a:lnTo>
                    <a:pt x="29" y="1154"/>
                  </a:lnTo>
                  <a:lnTo>
                    <a:pt x="13" y="1078"/>
                  </a:lnTo>
                  <a:lnTo>
                    <a:pt x="3" y="1001"/>
                  </a:lnTo>
                  <a:lnTo>
                    <a:pt x="0" y="922"/>
                  </a:lnTo>
                  <a:lnTo>
                    <a:pt x="3" y="842"/>
                  </a:lnTo>
                  <a:lnTo>
                    <a:pt x="13" y="764"/>
                  </a:lnTo>
                  <a:lnTo>
                    <a:pt x="29" y="689"/>
                  </a:lnTo>
                  <a:lnTo>
                    <a:pt x="51" y="616"/>
                  </a:lnTo>
                  <a:lnTo>
                    <a:pt x="80" y="546"/>
                  </a:lnTo>
                  <a:lnTo>
                    <a:pt x="113" y="479"/>
                  </a:lnTo>
                  <a:lnTo>
                    <a:pt x="152" y="414"/>
                  </a:lnTo>
                  <a:lnTo>
                    <a:pt x="196" y="354"/>
                  </a:lnTo>
                  <a:lnTo>
                    <a:pt x="244" y="298"/>
                  </a:lnTo>
                  <a:lnTo>
                    <a:pt x="297" y="245"/>
                  </a:lnTo>
                  <a:lnTo>
                    <a:pt x="353" y="196"/>
                  </a:lnTo>
                  <a:lnTo>
                    <a:pt x="414" y="152"/>
                  </a:lnTo>
                  <a:lnTo>
                    <a:pt x="478" y="113"/>
                  </a:lnTo>
                  <a:lnTo>
                    <a:pt x="545" y="80"/>
                  </a:lnTo>
                  <a:lnTo>
                    <a:pt x="615" y="52"/>
                  </a:lnTo>
                  <a:lnTo>
                    <a:pt x="689" y="30"/>
                  </a:lnTo>
                  <a:lnTo>
                    <a:pt x="764" y="13"/>
                  </a:lnTo>
                  <a:lnTo>
                    <a:pt x="842" y="3"/>
                  </a:lnTo>
                  <a:lnTo>
                    <a:pt x="9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23" name="Rectangle 1425"/>
            <p:cNvSpPr>
              <a:spLocks noChangeArrowheads="1"/>
            </p:cNvSpPr>
            <p:nvPr/>
          </p:nvSpPr>
          <p:spPr bwMode="auto">
            <a:xfrm>
              <a:off x="301625" y="4224338"/>
              <a:ext cx="138113" cy="37941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  <p:sp>
          <p:nvSpPr>
            <p:cNvPr id="24" name="Freeform 1426"/>
            <p:cNvSpPr/>
            <p:nvPr/>
          </p:nvSpPr>
          <p:spPr bwMode="auto">
            <a:xfrm>
              <a:off x="495300" y="4183063"/>
              <a:ext cx="746125" cy="401637"/>
            </a:xfrm>
            <a:custGeom>
              <a:avLst/>
              <a:gdLst>
                <a:gd name="T0" fmla="*/ 890 w 2822"/>
                <a:gd name="T1" fmla="*/ 0 h 1515"/>
                <a:gd name="T2" fmla="*/ 1862 w 2822"/>
                <a:gd name="T3" fmla="*/ 243 h 1515"/>
                <a:gd name="T4" fmla="*/ 1862 w 2822"/>
                <a:gd name="T5" fmla="*/ 515 h 1515"/>
                <a:gd name="T6" fmla="*/ 1861 w 2822"/>
                <a:gd name="T7" fmla="*/ 515 h 1515"/>
                <a:gd name="T8" fmla="*/ 1165 w 2822"/>
                <a:gd name="T9" fmla="*/ 346 h 1515"/>
                <a:gd name="T10" fmla="*/ 1115 w 2822"/>
                <a:gd name="T11" fmla="*/ 551 h 1515"/>
                <a:gd name="T12" fmla="*/ 1864 w 2822"/>
                <a:gd name="T13" fmla="*/ 734 h 1515"/>
                <a:gd name="T14" fmla="*/ 2744 w 2822"/>
                <a:gd name="T15" fmla="*/ 492 h 1515"/>
                <a:gd name="T16" fmla="*/ 2822 w 2822"/>
                <a:gd name="T17" fmla="*/ 791 h 1515"/>
                <a:gd name="T18" fmla="*/ 1510 w 2822"/>
                <a:gd name="T19" fmla="*/ 1515 h 1515"/>
                <a:gd name="T20" fmla="*/ 514 w 2822"/>
                <a:gd name="T21" fmla="*/ 1235 h 1515"/>
                <a:gd name="T22" fmla="*/ 0 w 2822"/>
                <a:gd name="T23" fmla="*/ 1293 h 1515"/>
                <a:gd name="T24" fmla="*/ 0 w 2822"/>
                <a:gd name="T25" fmla="*/ 138 h 1515"/>
                <a:gd name="T26" fmla="*/ 890 w 2822"/>
                <a:gd name="T27" fmla="*/ 0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22" h="1515">
                  <a:moveTo>
                    <a:pt x="890" y="0"/>
                  </a:moveTo>
                  <a:lnTo>
                    <a:pt x="1862" y="243"/>
                  </a:lnTo>
                  <a:lnTo>
                    <a:pt x="1862" y="515"/>
                  </a:lnTo>
                  <a:lnTo>
                    <a:pt x="1861" y="515"/>
                  </a:lnTo>
                  <a:lnTo>
                    <a:pt x="1165" y="346"/>
                  </a:lnTo>
                  <a:lnTo>
                    <a:pt x="1115" y="551"/>
                  </a:lnTo>
                  <a:lnTo>
                    <a:pt x="1864" y="734"/>
                  </a:lnTo>
                  <a:lnTo>
                    <a:pt x="2744" y="492"/>
                  </a:lnTo>
                  <a:lnTo>
                    <a:pt x="2822" y="791"/>
                  </a:lnTo>
                  <a:lnTo>
                    <a:pt x="1510" y="1515"/>
                  </a:lnTo>
                  <a:lnTo>
                    <a:pt x="514" y="1235"/>
                  </a:lnTo>
                  <a:lnTo>
                    <a:pt x="0" y="1293"/>
                  </a:lnTo>
                  <a:lnTo>
                    <a:pt x="0" y="138"/>
                  </a:lnTo>
                  <a:lnTo>
                    <a:pt x="8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ym typeface="+mn-lt"/>
              </a:endParaRPr>
            </a:p>
          </p:txBody>
        </p:sp>
      </p:grpSp>
      <p:sp>
        <p:nvSpPr>
          <p:cNvPr id="105" name="Текстовое поле 104"/>
          <p:cNvSpPr txBox="1"/>
          <p:nvPr/>
        </p:nvSpPr>
        <p:spPr>
          <a:xfrm>
            <a:off x="3775710" y="1117600"/>
            <a:ext cx="58032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600" b="0">
                <a:solidFill>
                  <a:srgbClr val="000000"/>
                </a:solidFill>
                <a:latin typeface="Arial" panose="020B0604020202020204" pitchFamily="34" charset="0"/>
              </a:rPr>
              <a:t>Адвалерне мито – це мито, яке нараховується у відсотках до митної вартості товарів та інших предметів, що обкладаються митом.</a:t>
            </a:r>
            <a:endParaRPr lang="en-US" altLang="en-US" sz="16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Текстовое поле 37"/>
          <p:cNvSpPr txBox="1"/>
          <p:nvPr/>
        </p:nvSpPr>
        <p:spPr>
          <a:xfrm>
            <a:off x="3753485" y="2085340"/>
            <a:ext cx="59321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Специфічне мито – це мито, яке нараховується у встановленому грошовому розмірі на одиницю товарів та інших предметів, що обкладаються митом.</a:t>
            </a:r>
          </a:p>
        </p:txBody>
      </p:sp>
      <p:sp>
        <p:nvSpPr>
          <p:cNvPr id="39" name="Текстовое поле 38"/>
          <p:cNvSpPr txBox="1"/>
          <p:nvPr/>
        </p:nvSpPr>
        <p:spPr>
          <a:xfrm>
            <a:off x="3794125" y="3209925"/>
            <a:ext cx="58261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Комбіноване мито – це мито, що поєднує особливості адвокорного і специфічного митного обкладання.</a:t>
            </a:r>
          </a:p>
        </p:txBody>
      </p:sp>
      <p:sp>
        <p:nvSpPr>
          <p:cNvPr id="40" name="Текстовое поле 39"/>
          <p:cNvSpPr txBox="1"/>
          <p:nvPr/>
        </p:nvSpPr>
        <p:spPr>
          <a:xfrm>
            <a:off x="2915285" y="4088130"/>
            <a:ext cx="654304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endParaRPr lang="en-US" b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 algn="ctr"/>
            <a:r>
              <a:rPr lang="en-US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Варто зазначити, що застосування комбінованого мита на значну частину товарних позицій може заохотити імпортерів ввозити дешеві мало якісні товари, що мають низьку митну вартість. З метою запобігання таким тенденціям створені державні управлінські структури, що входять до системи нетарифного регулювання і регулюють імпортні надходження продукції певного рівня якості.</a:t>
            </a:r>
            <a:endParaRPr lang="en-US" altLang="en-US" b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/>
          <p:nvPr/>
        </p:nvSpPr>
        <p:spPr>
          <a:xfrm>
            <a:off x="591820" y="382905"/>
            <a:ext cx="1100899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u="sng" dirty="0">
                <a:ea typeface="Arial" panose="020B0604020202020204" pitchFamily="34" charset="0"/>
                <a:sym typeface="+mn-lt"/>
              </a:rPr>
              <a:t>Види заохочення імпорту ввізним митом</a:t>
            </a:r>
          </a:p>
        </p:txBody>
      </p:sp>
      <p:sp>
        <p:nvSpPr>
          <p:cNvPr id="105" name="Текстовое поле 104"/>
          <p:cNvSpPr txBox="1"/>
          <p:nvPr/>
        </p:nvSpPr>
        <p:spPr>
          <a:xfrm>
            <a:off x="578485" y="1370965"/>
            <a:ext cx="11008995" cy="13220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/>
            <a:r>
              <a:rPr lang="en-US" sz="1600" b="0">
                <a:solidFill>
                  <a:srgbClr val="000000"/>
                </a:solidFill>
                <a:latin typeface="Arial" panose="020B0604020202020204" pitchFamily="34" charset="0"/>
              </a:rPr>
              <a:t>Преференційне мито – найкраще мито, яке встановлюється державою для створення особливо сприятливого режиму для одного чи декількох держав при ввезенні всіх або окремих груп імпортованих тарифів. Преференційне мито надається на засадах взаємності чи в однобічному порядку, але без поширення принципу найбільшого сприяння на треті країни. Це мито широко використовується країнами розвиненою ринковою економкою.</a:t>
            </a:r>
            <a:endParaRPr lang="en-US" altLang="en-US" sz="16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77850" y="2974340"/>
            <a:ext cx="11009630" cy="8299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>
              <a:buClrTx/>
              <a:buSzTx/>
              <a:buFontTx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Пільгове мито – це мито, що створює режим найбільшого сприяння імпорту товарів з країн та економічних союзів, з якими Україна уклала торгово-економічні угоди з наданням режиму. Таким чином, іноземні суб’єкти господарської діяльності цих країн чи союзників мають пільгові ставки ввізного мита.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249160" y="4085590"/>
            <a:ext cx="4351655" cy="2061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49580" algn="l">
              <a:buClrTx/>
              <a:buSzTx/>
              <a:buFontTx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Повне мито – це мито, яке застосовується до товарів, що походять з країн, які не увійшли до переліку держав, з якими укладено угоди про вільну торгівлю та торгово-економічні угоди з наданням режиму найбільшого сприяння або національного режиму, а також до товарів, країну походження яких не встановлено.</a:t>
            </a:r>
          </a:p>
        </p:txBody>
      </p:sp>
      <p:pic>
        <p:nvPicPr>
          <p:cNvPr id="6" name="Изображение 5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Изображение 106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Изображение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2330" y="4085590"/>
            <a:ext cx="5716270" cy="22980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400194" y="444074"/>
            <a:ext cx="739161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r>
              <a:rPr lang="en-US" sz="2000" b="1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Види обмежуючого мита при імпорті (експорті) товарів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88010" y="1150620"/>
            <a:ext cx="1101534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Виходячи з принципу обмеження імпорту (експорту) в окремих випадках при ввезенні (вивезенні) до митної території України, незалежно від інших видів мита, можуть застосовуватися наступні: спеціальне, антидемпінгове, компенсаційне мито:</a:t>
            </a:r>
            <a:endParaRPr lang="en-US" altLang="en-US" sz="1400" b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endParaRPr lang="en-US" altLang="en-US" sz="1400" b="0" dirty="0">
              <a:solidFill>
                <a:srgbClr val="FF0000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50" name="五边形 39"/>
          <p:cNvSpPr/>
          <p:nvPr/>
        </p:nvSpPr>
        <p:spPr>
          <a:xfrm>
            <a:off x="7044091" y="3654685"/>
            <a:ext cx="2628000" cy="425450"/>
          </a:xfrm>
          <a:prstGeom prst="homePlat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ym typeface="+mn-lt"/>
              </a:rPr>
              <a:t>3</a:t>
            </a:r>
            <a:endParaRPr lang="zh-CN" altLang="en-US" dirty="0">
              <a:sym typeface="+mn-lt"/>
            </a:endParaRPr>
          </a:p>
        </p:txBody>
      </p:sp>
      <p:sp>
        <p:nvSpPr>
          <p:cNvPr id="51" name="五边形 37"/>
          <p:cNvSpPr/>
          <p:nvPr/>
        </p:nvSpPr>
        <p:spPr>
          <a:xfrm>
            <a:off x="4858204" y="3654685"/>
            <a:ext cx="2628000" cy="425450"/>
          </a:xfrm>
          <a:prstGeom prst="homePlat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ym typeface="+mn-lt"/>
              </a:rPr>
              <a:t>2</a:t>
            </a:r>
            <a:endParaRPr lang="zh-CN" altLang="en-US" dirty="0">
              <a:sym typeface="+mn-lt"/>
            </a:endParaRPr>
          </a:p>
        </p:txBody>
      </p:sp>
      <p:sp>
        <p:nvSpPr>
          <p:cNvPr id="52" name="五边形 3"/>
          <p:cNvSpPr/>
          <p:nvPr/>
        </p:nvSpPr>
        <p:spPr>
          <a:xfrm>
            <a:off x="2573012" y="3654685"/>
            <a:ext cx="2628000" cy="425450"/>
          </a:xfrm>
          <a:prstGeom prst="homePlat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ym typeface="+mn-lt"/>
              </a:rPr>
              <a:t>1</a:t>
            </a:r>
            <a:endParaRPr lang="zh-CN" altLang="en-US" dirty="0">
              <a:sym typeface="+mn-lt"/>
            </a:endParaRPr>
          </a:p>
        </p:txBody>
      </p:sp>
      <p:cxnSp>
        <p:nvCxnSpPr>
          <p:cNvPr id="53" name="直接连接符 52"/>
          <p:cNvCxnSpPr>
            <a:stCxn id="52" idx="0"/>
          </p:cNvCxnSpPr>
          <p:nvPr/>
        </p:nvCxnSpPr>
        <p:spPr>
          <a:xfrm flipV="1">
            <a:off x="3780650" y="2876341"/>
            <a:ext cx="0" cy="778344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V="1">
            <a:off x="6153550" y="4080135"/>
            <a:ext cx="8608" cy="863848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V="1">
            <a:off x="8319701" y="2790837"/>
            <a:ext cx="8608" cy="863848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9"/>
          <p:cNvSpPr/>
          <p:nvPr/>
        </p:nvSpPr>
        <p:spPr>
          <a:xfrm>
            <a:off x="5844267" y="4915096"/>
            <a:ext cx="618565" cy="6185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3463327" y="2170277"/>
            <a:ext cx="618565" cy="6185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8019026" y="2170277"/>
            <a:ext cx="618565" cy="6185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  <p:sp>
        <p:nvSpPr>
          <p:cNvPr id="73" name="Rectangle 16"/>
          <p:cNvSpPr/>
          <p:nvPr/>
        </p:nvSpPr>
        <p:spPr>
          <a:xfrm rot="2700000">
            <a:off x="8227487" y="2298805"/>
            <a:ext cx="201642" cy="36150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sym typeface="+mn-lt"/>
            </a:endParaRPr>
          </a:p>
        </p:txBody>
      </p:sp>
      <p:sp>
        <p:nvSpPr>
          <p:cNvPr id="78" name="文本框 77"/>
          <p:cNvSpPr txBox="1"/>
          <p:nvPr>
            <p:custDataLst>
              <p:tags r:id="rId2"/>
            </p:custDataLst>
          </p:nvPr>
        </p:nvSpPr>
        <p:spPr>
          <a:xfrm>
            <a:off x="4675505" y="2195195"/>
            <a:ext cx="2923540" cy="9613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just">
              <a:buClrTx/>
              <a:buSzTx/>
              <a:buFontTx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Антидемпінгове мито - вид ввізного мита, що забезпечує захист внутрішнього ринку країн від ввезення товарів за демпінговими цінами.</a:t>
            </a:r>
          </a:p>
        </p:txBody>
      </p:sp>
      <p:sp>
        <p:nvSpPr>
          <p:cNvPr id="90" name="文本框 89"/>
          <p:cNvSpPr txBox="1"/>
          <p:nvPr>
            <p:custDataLst>
              <p:tags r:id="rId3"/>
            </p:custDataLst>
          </p:nvPr>
        </p:nvSpPr>
        <p:spPr>
          <a:xfrm>
            <a:off x="7486015" y="4493895"/>
            <a:ext cx="3378835" cy="14598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lvl="0" algn="just">
              <a:buClrTx/>
              <a:buSzTx/>
              <a:buFontTx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Компенсаційне мито - це мито, стягнене понад звичайний розмір ввізного мита. Компенсаційне мито застосовується з метою зниження конкурентоздатності імпортних товарів на внутрішньому ринку і тим самим відіграє протекціоністську роль.</a:t>
            </a:r>
          </a:p>
          <a:p>
            <a:pPr lvl="0" algn="just">
              <a:buClrTx/>
              <a:buSzTx/>
              <a:buFontTx/>
            </a:pPr>
            <a:endParaRPr lang="en-US" sz="1200">
              <a:solidFill>
                <a:srgbClr val="0000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93" name="文本框 92"/>
          <p:cNvSpPr txBox="1"/>
          <p:nvPr>
            <p:custDataLst>
              <p:tags r:id="rId4"/>
            </p:custDataLst>
          </p:nvPr>
        </p:nvSpPr>
        <p:spPr>
          <a:xfrm>
            <a:off x="1409065" y="4493895"/>
            <a:ext cx="3479165" cy="12039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/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indent="0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sym typeface="+mn-ea"/>
              </a:rPr>
              <a:t>Спеціальне мито - вид мита, рівень ставок якого встановлюється на більш високому рівні в порівнянні зі звичайним як міра захисту внутрішнього ринку від надмірного імпорту.</a:t>
            </a:r>
            <a:endParaRPr lang="en-US" altLang="zh-CN" sz="1200" dirty="0">
              <a:solidFill>
                <a:srgbClr val="0000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5" name="Rectangle 16"/>
          <p:cNvSpPr/>
          <p:nvPr/>
        </p:nvSpPr>
        <p:spPr>
          <a:xfrm rot="2700000">
            <a:off x="6052612" y="5070580"/>
            <a:ext cx="201642" cy="36150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sym typeface="+mn-lt"/>
            </a:endParaRPr>
          </a:p>
        </p:txBody>
      </p:sp>
      <p:sp>
        <p:nvSpPr>
          <p:cNvPr id="6" name="Rectangle 16"/>
          <p:cNvSpPr/>
          <p:nvPr/>
        </p:nvSpPr>
        <p:spPr>
          <a:xfrm rot="2700000">
            <a:off x="3654852" y="2299440"/>
            <a:ext cx="201642" cy="36150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sym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a"/>
  <p:tag name="KSO_WM_UNIT_INDEX" val="1"/>
  <p:tag name="KSO_WM_UNIT_LAYERLEVEL" val="1"/>
  <p:tag name="KSO_WM_UNIT_VALUE" val="23"/>
  <p:tag name="KSO_WM_UNIT_ISCONTENTSTITLE" val="0"/>
  <p:tag name="KSO_WM_UNIT_HIGHLIGHT" val="0"/>
  <p:tag name="KSO_WM_UNIT_COMPATIBLE" val="0"/>
  <p:tag name="KSO_WM_TEMPLATE_CATEGORY" val="custom"/>
  <p:tag name="KSO_WM_TEMPLATE_INDEX" val="20177430"/>
  <p:tag name="KSO_WM_DIAGRAM_GROUP_CODE" val="m1-1"/>
  <p:tag name="KSO_WM_UNIT_ID" val="custom20177430_21*a*1"/>
  <p:tag name="KSO_WM_UNIT_NOCLEAR" val="0"/>
  <p:tag name="KSO_WM_UNIT_DIAGRAM_ISNUMVISUAL" val="0"/>
  <p:tag name="KSO_WM_UNIT_DIAGRAM_ISREFERUNIT" val="0"/>
  <p:tag name="KSO_WM_UNIT_PRESET_TEXT" val="LOREM IPSUM DOLOR"/>
  <p:tag name="KSO_WM_UNIT_TEXT_FILL_FORE_SCHEMECOLOR_INDEX" val="5"/>
  <p:tag name="KSO_WM_UNIT_TEXT_FILL_TYPE" val="1"/>
  <p:tag name="KSO_WM_UNIT_USESOURCEFORMAT_APPLY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a"/>
  <p:tag name="KSO_WM_UNIT_INDEX" val="1"/>
  <p:tag name="KSO_WM_UNIT_LAYERLEVEL" val="1"/>
  <p:tag name="KSO_WM_UNIT_VALUE" val="23"/>
  <p:tag name="KSO_WM_UNIT_ISCONTENTSTITLE" val="0"/>
  <p:tag name="KSO_WM_UNIT_HIGHLIGHT" val="0"/>
  <p:tag name="KSO_WM_UNIT_COMPATIBLE" val="0"/>
  <p:tag name="KSO_WM_TEMPLATE_CATEGORY" val="custom"/>
  <p:tag name="KSO_WM_TEMPLATE_INDEX" val="20177430"/>
  <p:tag name="KSO_WM_DIAGRAM_GROUP_CODE" val="m1-1"/>
  <p:tag name="KSO_WM_UNIT_ID" val="custom20177430_21*a*1"/>
  <p:tag name="KSO_WM_UNIT_NOCLEAR" val="0"/>
  <p:tag name="KSO_WM_UNIT_DIAGRAM_ISNUMVISUAL" val="0"/>
  <p:tag name="KSO_WM_UNIT_DIAGRAM_ISREFERUNIT" val="0"/>
  <p:tag name="KSO_WM_UNIT_PRESET_TEXT" val="LOREM IPSUM DOLOR"/>
  <p:tag name="KSO_WM_UNIT_TEXT_FILL_FORE_SCHEMECOLOR_INDEX" val="5"/>
  <p:tag name="KSO_WM_UNIT_TEXT_FILL_TYPE" val="1"/>
  <p:tag name="KSO_WM_UNIT_USESOURCEFORMAT_APPLY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a"/>
  <p:tag name="KSO_WM_UNIT_INDEX" val="1"/>
  <p:tag name="KSO_WM_UNIT_LAYERLEVEL" val="1"/>
  <p:tag name="KSO_WM_UNIT_VALUE" val="23"/>
  <p:tag name="KSO_WM_UNIT_ISCONTENTSTITLE" val="0"/>
  <p:tag name="KSO_WM_UNIT_HIGHLIGHT" val="0"/>
  <p:tag name="KSO_WM_UNIT_COMPATIBLE" val="0"/>
  <p:tag name="KSO_WM_TEMPLATE_CATEGORY" val="custom"/>
  <p:tag name="KSO_WM_TEMPLATE_INDEX" val="20177430"/>
  <p:tag name="KSO_WM_DIAGRAM_GROUP_CODE" val="m1-1"/>
  <p:tag name="KSO_WM_UNIT_ID" val="custom20177430_21*a*1"/>
  <p:tag name="KSO_WM_UNIT_NOCLEAR" val="0"/>
  <p:tag name="KSO_WM_UNIT_DIAGRAM_ISNUMVISUAL" val="0"/>
  <p:tag name="KSO_WM_UNIT_DIAGRAM_ISREFERUNIT" val="0"/>
  <p:tag name="KSO_WM_UNIT_PRESET_TEXT" val="LOREM IPSUM DOLOR"/>
  <p:tag name="KSO_WM_UNIT_TEXT_FILL_FORE_SCHEMECOLOR_INDEX" val="5"/>
  <p:tag name="KSO_WM_UNIT_TEXT_FILL_TYPE" val="1"/>
  <p:tag name="KSO_WM_UNIT_USESOURCEFORMAT_APPLY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52"/>
  <p:tag name="KSO_WM_UNIT_HIGHLIGHT" val="0"/>
  <p:tag name="KSO_WM_UNIT_COMPATIBLE" val="0"/>
  <p:tag name="KSO_WM_TEMPLATE_CATEGORY" val="custom"/>
  <p:tag name="KSO_WM_TEMPLATE_INDEX" val="20177430"/>
  <p:tag name="KSO_WM_DIAGRAM_GROUP_CODE" val="l1-1"/>
  <p:tag name="KSO_WM_UNIT_ID" val="custom20177430_5*l_h_f*1_2_1"/>
  <p:tag name="KSO_WM_UNIT_NOCLEAR" val="0"/>
  <p:tag name="KSO_WM_UNIT_DIAGRAM_ISNUMVISUAL" val="0"/>
  <p:tag name="KSO_WM_UNIT_DIAGRAM_ISREFERUNIT" val="0"/>
  <p:tag name="KSO_WM_UNIT_PRESET_TEXT" val="Lorem ipsum dolor sit amet, consectetur adipisicing elit."/>
  <p:tag name="KSO_WM_UNIT_TEXT_FILL_FORE_SCHEMECOLOR_INDEX" val="13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配色方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43163"/>
      </a:accent1>
      <a:accent2>
        <a:srgbClr val="2354AD"/>
      </a:accent2>
      <a:accent3>
        <a:srgbClr val="C3D4F3"/>
      </a:accent3>
      <a:accent4>
        <a:srgbClr val="C2C2C2"/>
      </a:accent4>
      <a:accent5>
        <a:srgbClr val="F2F2F2"/>
      </a:accent5>
      <a:accent6>
        <a:srgbClr val="C5E0B3"/>
      </a:accent6>
      <a:hlink>
        <a:srgbClr val="0563C1"/>
      </a:hlink>
      <a:folHlink>
        <a:srgbClr val="954F72"/>
      </a:folHlink>
    </a:clrScheme>
    <a:fontScheme name="v01qqhs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1143</Words>
  <Application>Microsoft Office PowerPoint</Application>
  <PresentationFormat>Широкоэкранный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主题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uying</dc:creator>
  <cp:lastModifiedBy>Мария</cp:lastModifiedBy>
  <cp:revision>63</cp:revision>
  <dcterms:created xsi:type="dcterms:W3CDTF">2019-08-31T19:53:00Z</dcterms:created>
  <dcterms:modified xsi:type="dcterms:W3CDTF">2025-10-04T21:13:38Z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1049-11.2.0.11225</vt:lpwstr>
  </property>
  <property fmtid="{D5CDD505-2E9C-101B-9397-08002B2CF9AE}" pid="3" name="ICV">
    <vt:lpwstr>75350156F30A43359702B6A70EC2BF36</vt:lpwstr>
  </property>
</Properties>
</file>