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rawing100.xml" ContentType="application/vnd.ms-office.drawingml.diagramDrawing+xml"/>
  <Override PartName="/ppt/diagrams/drawing110.xml" ContentType="application/vnd.ms-office.drawingml.diagramDrawing+xml"/>
  <Override PartName="/ppt/diagrams/drawing40.xml" ContentType="application/vnd.ms-office.drawingml.diagramDrawing+xml"/>
  <Override PartName="/ppt/diagrams/drawing80.xml" ContentType="application/vnd.ms-office.drawingml.diagramDrawing+xml"/>
  <Override PartName="/ppt/diagrams/drawing90.xml" ContentType="application/vnd.ms-office.drawingml.diagramDrawing+xml"/>
  <Override PartName="/ppt/diagrams/drawing30.xml" ContentType="application/vnd.ms-office.drawingml.diagramDrawing+xml"/>
  <Override PartName="/ppt/diagrams/drawing13.xml" ContentType="application/vnd.ms-office.drawingml.diagramDrawing+xml"/>
  <Override PartName="/ppt/diagrams/drawing20.xml" ContentType="application/vnd.ms-office.drawingml.diagramDrawing+xml"/>
  <Override PartName="/ppt/diagrams/drawing120.xml" ContentType="application/vnd.ms-office.drawingml.diagramDrawing+xml"/>
  <Override PartName="/ppt/diagrams/drawing60.xml" ContentType="application/vnd.ms-office.drawingml.diagramDrawing+xml"/>
  <Override PartName="/ppt/diagrams/drawing70.xml" ContentType="application/vnd.ms-office.drawingml.diagramDrawing+xml"/>
  <Override PartName="/ppt/diagrams/drawing50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2"/>
  </p:sldMasterIdLst>
  <p:notesMasterIdLst>
    <p:notesMasterId r:id="rId19"/>
  </p:notesMasterIdLst>
  <p:handoutMasterIdLst>
    <p:handoutMasterId r:id="rId20"/>
  </p:handoutMasterIdLst>
  <p:sldIdLst>
    <p:sldId id="364" r:id="rId3"/>
    <p:sldId id="374" r:id="rId4"/>
    <p:sldId id="256" r:id="rId5"/>
    <p:sldId id="384" r:id="rId6"/>
    <p:sldId id="324" r:id="rId7"/>
    <p:sldId id="375" r:id="rId8"/>
    <p:sldId id="354" r:id="rId9"/>
    <p:sldId id="365" r:id="rId10"/>
    <p:sldId id="376" r:id="rId11"/>
    <p:sldId id="372" r:id="rId12"/>
    <p:sldId id="378" r:id="rId13"/>
    <p:sldId id="379" r:id="rId14"/>
    <p:sldId id="381" r:id="rId15"/>
    <p:sldId id="380" r:id="rId16"/>
    <p:sldId id="383" r:id="rId17"/>
    <p:sldId id="366" r:id="rId18"/>
  </p:sldIdLst>
  <p:sldSz cx="12192000" cy="6858000"/>
  <p:notesSz cx="6858000" cy="9144000"/>
  <p:kinsoku lang="zh-CN" invalStChars="!), .:;?]}、。—ˇ¨〃々～‖…’”〕〉》」』〗】∶！＂＇），．：；？］｀｜｝·" invalEndChars="([{‘“〔〈《「『〖【（［｛．·"/>
  <p:defaultTextStyle>
    <a:defPPr>
      <a:defRPr lang="ko-KR"/>
    </a:defPPr>
    <a:lvl1pPr marL="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95B7"/>
    <a:srgbClr val="E6E9EA"/>
    <a:srgbClr val="99D1A4"/>
    <a:srgbClr val="7AC2C4"/>
    <a:srgbClr val="FCB62A"/>
    <a:srgbClr val="981503"/>
    <a:srgbClr val="03988F"/>
    <a:srgbClr val="5BA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/>
    <p:restoredTop sz="94490"/>
  </p:normalViewPr>
  <p:slideViewPr>
    <p:cSldViewPr showGuides="1">
      <p:cViewPr>
        <p:scale>
          <a:sx n="96" d="100"/>
          <a:sy n="96" d="100"/>
        </p:scale>
        <p:origin x="360" y="14"/>
      </p:cViewPr>
      <p:guideLst>
        <p:guide orient="horz" pos="2172"/>
        <p:guide pos="38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#10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#11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2#12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#2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#3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4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#5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#6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#7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#8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#9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73369-DD3E-4DA2-BF80-2989FB91297F}" type="doc">
      <dgm:prSet loTypeId="urn:microsoft.com/office/officeart/2005/8/layout/vList2#1" qsTypeId="urn:microsoft.com/office/officeart/2005/8/quickstyle/simple1#1" csTypeId="urn:microsoft.com/office/officeart/2005/8/colors/accent0_2#1"/>
      <dgm:spPr/>
      <dgm:t>
        <a:bodyPr/>
        <a:lstStyle/>
        <a:p>
          <a:endParaRPr altLang="en-US"/>
        </a:p>
      </dgm:t>
    </dgm:pt>
    <dgm:pt modelId="{066CED2D-248E-4E62-9AA6-4626B3E3029A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rtl val="0"/>
            </a:rPr>
            <a:t>- підвищити добробут громадян і поліпшити стан корпоративних ідержавних фінансів</a:t>
          </a:r>
          <a:endParaRPr altLang="en-US"/>
        </a:p>
      </dgm:t>
    </dgm:pt>
    <dgm:pt modelId="{24607B41-57E8-4A0D-B0F1-99131AE9696C}" type="parTrans" cxnId="{1A54CBCC-8B3B-45A2-A2C5-05625E4D9478}">
      <dgm:prSet/>
      <dgm:spPr/>
    </dgm:pt>
    <dgm:pt modelId="{0D993B50-9E02-4454-B322-F36AFF58696B}" type="sibTrans" cxnId="{1A54CBCC-8B3B-45A2-A2C5-05625E4D9478}">
      <dgm:prSet/>
      <dgm:spPr/>
    </dgm:pt>
    <dgm:pt modelId="{ABE097E9-925A-4485-9A66-0470DB81C2D9}" type="pres">
      <dgm:prSet presAssocID="{6E473369-DD3E-4DA2-BF80-2989FB91297F}" presName="linear" presStyleCnt="0">
        <dgm:presLayoutVars>
          <dgm:animLvl val="lvl"/>
          <dgm:resizeHandles val="exact"/>
        </dgm:presLayoutVars>
      </dgm:prSet>
      <dgm:spPr/>
    </dgm:pt>
    <dgm:pt modelId="{DF298D66-78C9-46E0-B50B-C3DCA0EB8E98}" type="pres">
      <dgm:prSet presAssocID="{066CED2D-248E-4E62-9AA6-4626B3E3029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7687201-1F9F-48CA-9D03-F55E119429B4}" type="presOf" srcId="{066CED2D-248E-4E62-9AA6-4626B3E3029A}" destId="{DF298D66-78C9-46E0-B50B-C3DCA0EB8E98}" srcOrd="0" destOrd="0" presId="urn:microsoft.com/office/officeart/2005/8/layout/vList2#1"/>
    <dgm:cxn modelId="{E7C76B99-302A-4D08-8BFD-B36CCCCC83B9}" type="presOf" srcId="{6E473369-DD3E-4DA2-BF80-2989FB91297F}" destId="{ABE097E9-925A-4485-9A66-0470DB81C2D9}" srcOrd="0" destOrd="0" presId="urn:microsoft.com/office/officeart/2005/8/layout/vList2#1"/>
    <dgm:cxn modelId="{1A54CBCC-8B3B-45A2-A2C5-05625E4D9478}" srcId="{6E473369-DD3E-4DA2-BF80-2989FB91297F}" destId="{066CED2D-248E-4E62-9AA6-4626B3E3029A}" srcOrd="0" destOrd="0" parTransId="{24607B41-57E8-4A0D-B0F1-99131AE9696C}" sibTransId="{0D993B50-9E02-4454-B322-F36AFF58696B}"/>
    <dgm:cxn modelId="{1A9298BD-9B3E-4CBB-83E3-6E2ACCE2A66C}" type="presParOf" srcId="{ABE097E9-925A-4485-9A66-0470DB81C2D9}" destId="{DF298D66-78C9-46E0-B50B-C3DCA0EB8E98}" srcOrd="0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3E642F3-8ECB-46EC-BC17-6D3F57C46F34}" type="doc">
      <dgm:prSet loTypeId="urn:microsoft.com/office/officeart/2005/8/layout/vList2#10" qsTypeId="urn:microsoft.com/office/officeart/2005/8/quickstyle/simple1#10" csTypeId="urn:microsoft.com/office/officeart/2005/8/colors/accent0_2#10"/>
      <dgm:spPr/>
      <dgm:t>
        <a:bodyPr/>
        <a:lstStyle/>
        <a:p>
          <a:endParaRPr altLang="en-US"/>
        </a:p>
      </dgm:t>
    </dgm:pt>
    <dgm:pt modelId="{9853A60B-114F-41CD-AAA5-E069E34EA7E8}">
      <dgm:prSet/>
      <dgm:spPr/>
      <dgm:t>
        <a:bodyPr/>
        <a:lstStyle/>
        <a:p>
          <a:r>
            <a:rPr lang="en-US" b="0" i="0" u="none" baseline="0">
              <a:rtl val="0"/>
            </a:rPr>
            <a:t>- підвищити прозорість страхового ринку, створити єдину базу даних;</a:t>
          </a:r>
        </a:p>
        <a:p>
          <a:r>
            <a:rPr lang="en-US" b="0" i="0" u="none" baseline="0">
              <a:rtl val="0"/>
            </a:rPr>
            <a:t>організувати роботу бюро страхових історій;</a:t>
          </a:r>
          <a:endParaRPr altLang="en-US"/>
        </a:p>
      </dgm:t>
    </dgm:pt>
    <dgm:pt modelId="{DB86A799-B209-4E06-997A-E0533BCA6BCA}" type="parTrans" cxnId="{2B9500EE-4868-4EB5-9162-31E124BB52CC}">
      <dgm:prSet/>
      <dgm:spPr/>
    </dgm:pt>
    <dgm:pt modelId="{60F7F164-A33E-4F6F-B471-E6E25E120CFF}" type="sibTrans" cxnId="{2B9500EE-4868-4EB5-9162-31E124BB52CC}">
      <dgm:prSet/>
      <dgm:spPr/>
    </dgm:pt>
    <dgm:pt modelId="{39E8CE91-DC35-4F4E-A0AC-F1B5CE50FC57}" type="pres">
      <dgm:prSet presAssocID="{A3E642F3-8ECB-46EC-BC17-6D3F57C46F34}" presName="linear" presStyleCnt="0">
        <dgm:presLayoutVars>
          <dgm:animLvl val="lvl"/>
          <dgm:resizeHandles val="exact"/>
        </dgm:presLayoutVars>
      </dgm:prSet>
      <dgm:spPr/>
    </dgm:pt>
    <dgm:pt modelId="{F93E637F-C67F-4FC4-817C-10EACA0F5753}" type="pres">
      <dgm:prSet presAssocID="{9853A60B-114F-41CD-AAA5-E069E34EA7E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2BBEDA1-D53E-4AEE-9DAD-179C1F9FC91A}" type="presOf" srcId="{9853A60B-114F-41CD-AAA5-E069E34EA7E8}" destId="{F93E637F-C67F-4FC4-817C-10EACA0F5753}" srcOrd="0" destOrd="0" presId="urn:microsoft.com/office/officeart/2005/8/layout/vList2#10"/>
    <dgm:cxn modelId="{DDB4C2E4-9BC5-46DC-955C-10CC47F32DB5}" type="presOf" srcId="{A3E642F3-8ECB-46EC-BC17-6D3F57C46F34}" destId="{39E8CE91-DC35-4F4E-A0AC-F1B5CE50FC57}" srcOrd="0" destOrd="0" presId="urn:microsoft.com/office/officeart/2005/8/layout/vList2#10"/>
    <dgm:cxn modelId="{2B9500EE-4868-4EB5-9162-31E124BB52CC}" srcId="{A3E642F3-8ECB-46EC-BC17-6D3F57C46F34}" destId="{9853A60B-114F-41CD-AAA5-E069E34EA7E8}" srcOrd="0" destOrd="0" parTransId="{DB86A799-B209-4E06-997A-E0533BCA6BCA}" sibTransId="{60F7F164-A33E-4F6F-B471-E6E25E120CFF}"/>
    <dgm:cxn modelId="{FADE5D5B-8B00-455F-81F9-1994FDCE33B4}" type="presParOf" srcId="{39E8CE91-DC35-4F4E-A0AC-F1B5CE50FC57}" destId="{F93E637F-C67F-4FC4-817C-10EACA0F5753}" srcOrd="0" destOrd="0" presId="urn:microsoft.com/office/officeart/2005/8/layout/vList2#10"/>
  </dgm:cxnLst>
  <dgm:bg/>
  <dgm:whole/>
  <dgm:extLst>
    <a:ext uri="http://schemas.microsoft.com/office/drawing/2008/diagram">
      <dsp:dataModelExt xmlns:dsp="http://schemas.microsoft.com/office/drawing/2008/diagram" relId="rId5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CD72323-9B5A-425E-BE37-A73C7325FE35}" type="doc">
      <dgm:prSet loTypeId="urn:microsoft.com/office/officeart/2005/8/layout/vList2#11" qsTypeId="urn:microsoft.com/office/officeart/2005/8/quickstyle/simple1#11" csTypeId="urn:microsoft.com/office/officeart/2005/8/colors/accent0_2#11"/>
      <dgm:spPr/>
      <dgm:t>
        <a:bodyPr/>
        <a:lstStyle/>
        <a:p>
          <a:endParaRPr altLang="en-US"/>
        </a:p>
      </dgm:t>
    </dgm:pt>
    <dgm:pt modelId="{F6784129-B77D-498C-9A27-C9C0C276AFBF}">
      <dgm:prSet/>
      <dgm:spPr/>
      <dgm:t>
        <a:bodyPr/>
        <a:lstStyle/>
        <a:p>
          <a:r>
            <a:rPr lang="en-US" b="0" i="0" u="none" baseline="0">
              <a:rtl val="0"/>
            </a:rPr>
            <a:t>- впроваджувати в практику роботи страхових компаній новітні Інтернеттехнології;</a:t>
          </a:r>
          <a:endParaRPr altLang="en-US"/>
        </a:p>
      </dgm:t>
    </dgm:pt>
    <dgm:pt modelId="{50986068-7BCA-4CAB-90CF-C70D3097708D}" type="parTrans" cxnId="{716D90F7-0A3E-48C6-BEFF-8BD962351FA5}">
      <dgm:prSet/>
      <dgm:spPr/>
    </dgm:pt>
    <dgm:pt modelId="{528846A7-7091-4BD1-A548-035C2A0F698E}" type="sibTrans" cxnId="{716D90F7-0A3E-48C6-BEFF-8BD962351FA5}">
      <dgm:prSet/>
      <dgm:spPr/>
    </dgm:pt>
    <dgm:pt modelId="{8786DAE7-7659-4568-B63D-9259CFD785ED}" type="pres">
      <dgm:prSet presAssocID="{7CD72323-9B5A-425E-BE37-A73C7325FE35}" presName="linear" presStyleCnt="0">
        <dgm:presLayoutVars>
          <dgm:animLvl val="lvl"/>
          <dgm:resizeHandles val="exact"/>
        </dgm:presLayoutVars>
      </dgm:prSet>
      <dgm:spPr/>
    </dgm:pt>
    <dgm:pt modelId="{5F28B80E-A521-42FB-ABBD-B89A7D440C0A}" type="pres">
      <dgm:prSet presAssocID="{F6784129-B77D-498C-9A27-C9C0C276AFB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9B4CD5E-0739-4B46-B452-4679AFF7AAB4}" type="presOf" srcId="{7CD72323-9B5A-425E-BE37-A73C7325FE35}" destId="{8786DAE7-7659-4568-B63D-9259CFD785ED}" srcOrd="0" destOrd="0" presId="urn:microsoft.com/office/officeart/2005/8/layout/vList2#11"/>
    <dgm:cxn modelId="{E6DAC8EE-0B8C-4F2E-922E-B7118F6FA8E5}" type="presOf" srcId="{F6784129-B77D-498C-9A27-C9C0C276AFBF}" destId="{5F28B80E-A521-42FB-ABBD-B89A7D440C0A}" srcOrd="0" destOrd="0" presId="urn:microsoft.com/office/officeart/2005/8/layout/vList2#11"/>
    <dgm:cxn modelId="{716D90F7-0A3E-48C6-BEFF-8BD962351FA5}" srcId="{7CD72323-9B5A-425E-BE37-A73C7325FE35}" destId="{F6784129-B77D-498C-9A27-C9C0C276AFBF}" srcOrd="0" destOrd="0" parTransId="{50986068-7BCA-4CAB-90CF-C70D3097708D}" sibTransId="{528846A7-7091-4BD1-A548-035C2A0F698E}"/>
    <dgm:cxn modelId="{71A3A54F-A09C-4BE7-9282-C7B7A033B52C}" type="presParOf" srcId="{8786DAE7-7659-4568-B63D-9259CFD785ED}" destId="{5F28B80E-A521-42FB-ABBD-B89A7D440C0A}" srcOrd="0" destOrd="0" presId="urn:microsoft.com/office/officeart/2005/8/layout/vList2#11"/>
  </dgm:cxnLst>
  <dgm:bg/>
  <dgm:whole/>
  <dgm:extLst>
    <a:ext uri="http://schemas.microsoft.com/office/drawing/2008/diagram">
      <dsp:dataModelExt xmlns:dsp="http://schemas.microsoft.com/office/drawing/2008/diagram" relId="rId5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5239EA-77ED-4938-9DE2-C21B76CE943E}" type="doc">
      <dgm:prSet loTypeId="urn:microsoft.com/office/officeart/2005/8/layout/vList2#12" qsTypeId="urn:microsoft.com/office/officeart/2005/8/quickstyle/simple1#12" csTypeId="urn:microsoft.com/office/officeart/2005/8/colors/accent0_2#12"/>
      <dgm:spPr/>
      <dgm:t>
        <a:bodyPr/>
        <a:lstStyle/>
        <a:p>
          <a:endParaRPr altLang="en-US"/>
        </a:p>
      </dgm:t>
    </dgm:pt>
    <dgm:pt modelId="{79909CBC-9D21-42AD-8316-FFE04B42F4EC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rtl val="0"/>
            </a:rPr>
            <a:t>- підвищити страхову культуру населення і його довіру до страхових компаній. </a:t>
          </a:r>
          <a:endParaRPr altLang="en-US"/>
        </a:p>
      </dgm:t>
    </dgm:pt>
    <dgm:pt modelId="{24839A88-3202-48D6-BB5B-75A8BBCB0817}" type="parTrans" cxnId="{58C4FCEE-0B41-43BE-AEE3-CB4120688AFC}">
      <dgm:prSet/>
      <dgm:spPr/>
    </dgm:pt>
    <dgm:pt modelId="{C628D3F3-0F78-424F-B0BF-9F619E48B5A7}" type="sibTrans" cxnId="{58C4FCEE-0B41-43BE-AEE3-CB4120688AFC}">
      <dgm:prSet/>
      <dgm:spPr/>
    </dgm:pt>
    <dgm:pt modelId="{927C3F92-8D1D-4FEB-BDC6-1770F84D0E0A}" type="pres">
      <dgm:prSet presAssocID="{285239EA-77ED-4938-9DE2-C21B76CE943E}" presName="linear" presStyleCnt="0">
        <dgm:presLayoutVars>
          <dgm:animLvl val="lvl"/>
          <dgm:resizeHandles val="exact"/>
        </dgm:presLayoutVars>
      </dgm:prSet>
      <dgm:spPr/>
    </dgm:pt>
    <dgm:pt modelId="{A746C126-2294-48E6-8EDC-94A7A2C382A7}" type="pres">
      <dgm:prSet presAssocID="{79909CBC-9D21-42AD-8316-FFE04B42F4E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60E9705-0BD6-4D3F-A1B9-6EA2A6A4E081}" type="presOf" srcId="{79909CBC-9D21-42AD-8316-FFE04B42F4EC}" destId="{A746C126-2294-48E6-8EDC-94A7A2C382A7}" srcOrd="0" destOrd="0" presId="urn:microsoft.com/office/officeart/2005/8/layout/vList2#12"/>
    <dgm:cxn modelId="{7BFDECBB-94FD-4E84-88C1-33CCD45365FF}" type="presOf" srcId="{285239EA-77ED-4938-9DE2-C21B76CE943E}" destId="{927C3F92-8D1D-4FEB-BDC6-1770F84D0E0A}" srcOrd="0" destOrd="0" presId="urn:microsoft.com/office/officeart/2005/8/layout/vList2#12"/>
    <dgm:cxn modelId="{58C4FCEE-0B41-43BE-AEE3-CB4120688AFC}" srcId="{285239EA-77ED-4938-9DE2-C21B76CE943E}" destId="{79909CBC-9D21-42AD-8316-FFE04B42F4EC}" srcOrd="0" destOrd="0" parTransId="{24839A88-3202-48D6-BB5B-75A8BBCB0817}" sibTransId="{C628D3F3-0F78-424F-B0BF-9F619E48B5A7}"/>
    <dgm:cxn modelId="{D5C00031-E5B1-4945-8080-550D8B420A57}" type="presParOf" srcId="{927C3F92-8D1D-4FEB-BDC6-1770F84D0E0A}" destId="{A746C126-2294-48E6-8EDC-94A7A2C382A7}" srcOrd="0" destOrd="0" presId="urn:microsoft.com/office/officeart/2005/8/layout/vList2#12"/>
  </dgm:cxnLst>
  <dgm:bg/>
  <dgm:whole/>
  <dgm:extLst>
    <a:ext uri="http://schemas.microsoft.com/office/drawing/2008/diagram">
      <dsp:dataModelExt xmlns:dsp="http://schemas.microsoft.com/office/drawing/2008/diagram" relId="rId6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A37701-FBB6-42A3-8D97-D542279E8B90}" type="doc">
      <dgm:prSet loTypeId="urn:microsoft.com/office/officeart/2005/8/layout/vList2#2" qsTypeId="urn:microsoft.com/office/officeart/2005/8/quickstyle/simple1#2" csTypeId="urn:microsoft.com/office/officeart/2005/8/colors/accent0_2#2"/>
      <dgm:spPr/>
      <dgm:t>
        <a:bodyPr/>
        <a:lstStyle/>
        <a:p>
          <a:endParaRPr altLang="en-US"/>
        </a:p>
      </dgm:t>
    </dgm:pt>
    <dgm:pt modelId="{97C22D26-60B6-42CA-8128-F206A082D78C}">
      <dgm:prSet/>
      <dgm:spPr/>
      <dgm:t>
        <a:bodyPr/>
        <a:lstStyle/>
        <a:p>
          <a:r>
            <a:rPr lang="en-US" b="0" i="0" u="none" baseline="0">
              <a:rtl val="0"/>
            </a:rPr>
            <a:t>- законодавчо унормувати визначення фінансових ризиків;</a:t>
          </a:r>
          <a:endParaRPr altLang="en-US"/>
        </a:p>
      </dgm:t>
    </dgm:pt>
    <dgm:pt modelId="{97F64698-3F25-46EA-ABA3-5375E98415D7}" type="parTrans" cxnId="{6A0F044F-D963-4A71-B45B-2FEB89904E1D}">
      <dgm:prSet/>
      <dgm:spPr/>
    </dgm:pt>
    <dgm:pt modelId="{610E517A-D1B3-4134-93ED-288D7B08E994}" type="sibTrans" cxnId="{6A0F044F-D963-4A71-B45B-2FEB89904E1D}">
      <dgm:prSet/>
      <dgm:spPr/>
    </dgm:pt>
    <dgm:pt modelId="{7E3716DD-358C-4A89-88FF-B4CC75D013B7}" type="pres">
      <dgm:prSet presAssocID="{61A37701-FBB6-42A3-8D97-D542279E8B90}" presName="linear" presStyleCnt="0">
        <dgm:presLayoutVars>
          <dgm:animLvl val="lvl"/>
          <dgm:resizeHandles val="exact"/>
        </dgm:presLayoutVars>
      </dgm:prSet>
      <dgm:spPr/>
    </dgm:pt>
    <dgm:pt modelId="{0651E70F-3ACE-47FA-82E6-9D83C6E3BD87}" type="pres">
      <dgm:prSet presAssocID="{97C22D26-60B6-42CA-8128-F206A082D78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6004C6B-A237-4F91-AB4F-34B757103096}" type="presOf" srcId="{97C22D26-60B6-42CA-8128-F206A082D78C}" destId="{0651E70F-3ACE-47FA-82E6-9D83C6E3BD87}" srcOrd="0" destOrd="0" presId="urn:microsoft.com/office/officeart/2005/8/layout/vList2#2"/>
    <dgm:cxn modelId="{6A0F044F-D963-4A71-B45B-2FEB89904E1D}" srcId="{61A37701-FBB6-42A3-8D97-D542279E8B90}" destId="{97C22D26-60B6-42CA-8128-F206A082D78C}" srcOrd="0" destOrd="0" parTransId="{97F64698-3F25-46EA-ABA3-5375E98415D7}" sibTransId="{610E517A-D1B3-4134-93ED-288D7B08E994}"/>
    <dgm:cxn modelId="{940B8EF1-77C9-4199-BBEB-91B484CB4AA7}" type="presOf" srcId="{61A37701-FBB6-42A3-8D97-D542279E8B90}" destId="{7E3716DD-358C-4A89-88FF-B4CC75D013B7}" srcOrd="0" destOrd="0" presId="urn:microsoft.com/office/officeart/2005/8/layout/vList2#2"/>
    <dgm:cxn modelId="{5A62E763-C732-4169-82F1-50B1DA30ECE8}" type="presParOf" srcId="{7E3716DD-358C-4A89-88FF-B4CC75D013B7}" destId="{0651E70F-3ACE-47FA-82E6-9D83C6E3BD87}" srcOrd="0" destOrd="0" presId="urn:microsoft.com/office/officeart/2005/8/layout/vList2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0A49FE-A685-42A7-8820-047510DA20F0}" type="doc">
      <dgm:prSet loTypeId="urn:microsoft.com/office/officeart/2005/8/layout/vList2#3" qsTypeId="urn:microsoft.com/office/officeart/2005/8/quickstyle/simple1#3" csTypeId="urn:microsoft.com/office/officeart/2005/8/colors/accent0_2#3"/>
      <dgm:spPr/>
      <dgm:t>
        <a:bodyPr/>
        <a:lstStyle/>
        <a:p>
          <a:endParaRPr altLang="en-US"/>
        </a:p>
      </dgm:t>
    </dgm:pt>
    <dgm:pt modelId="{BE843CB4-3076-4C9D-A95C-65772C077210}">
      <dgm:prSet/>
      <dgm:spPr/>
      <dgm:t>
        <a:bodyPr/>
        <a:lstStyle/>
        <a:p>
          <a:r>
            <a:rPr lang="en-US" b="0" i="0" u="none" baseline="0">
              <a:rtl val="0"/>
            </a:rPr>
            <a:t>- розвивати класичні види довгострокового і накопичувального особистого</a:t>
          </a:r>
        </a:p>
        <a:p>
          <a:r>
            <a:rPr lang="en-US" b="0" i="0" u="none" baseline="0">
              <a:rtl val="0"/>
            </a:rPr>
            <a:t>страхування;</a:t>
          </a:r>
          <a:endParaRPr altLang="en-US"/>
        </a:p>
      </dgm:t>
    </dgm:pt>
    <dgm:pt modelId="{BBF11095-F89E-41F2-8442-2680CD2842E9}" type="parTrans" cxnId="{772234EA-C67B-4317-8B99-37AE8C737E94}">
      <dgm:prSet/>
      <dgm:spPr/>
    </dgm:pt>
    <dgm:pt modelId="{BEEF30F0-6CF3-41FE-8AD2-9131AAE19D0A}" type="sibTrans" cxnId="{772234EA-C67B-4317-8B99-37AE8C737E94}">
      <dgm:prSet/>
      <dgm:spPr/>
    </dgm:pt>
    <dgm:pt modelId="{E0DFD670-5771-422D-905C-D46795546B90}" type="pres">
      <dgm:prSet presAssocID="{9B0A49FE-A685-42A7-8820-047510DA20F0}" presName="linear" presStyleCnt="0">
        <dgm:presLayoutVars>
          <dgm:animLvl val="lvl"/>
          <dgm:resizeHandles val="exact"/>
        </dgm:presLayoutVars>
      </dgm:prSet>
      <dgm:spPr/>
    </dgm:pt>
    <dgm:pt modelId="{9F919EBD-34AA-4CAA-843B-F774E4215737}" type="pres">
      <dgm:prSet presAssocID="{BE843CB4-3076-4C9D-A95C-65772C07721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6CE3507-30AE-47A5-B805-D4C3D4969CCA}" type="presOf" srcId="{BE843CB4-3076-4C9D-A95C-65772C077210}" destId="{9F919EBD-34AA-4CAA-843B-F774E4215737}" srcOrd="0" destOrd="0" presId="urn:microsoft.com/office/officeart/2005/8/layout/vList2#3"/>
    <dgm:cxn modelId="{69BE1E31-3200-4192-A037-A70BF76DD398}" type="presOf" srcId="{9B0A49FE-A685-42A7-8820-047510DA20F0}" destId="{E0DFD670-5771-422D-905C-D46795546B90}" srcOrd="0" destOrd="0" presId="urn:microsoft.com/office/officeart/2005/8/layout/vList2#3"/>
    <dgm:cxn modelId="{772234EA-C67B-4317-8B99-37AE8C737E94}" srcId="{9B0A49FE-A685-42A7-8820-047510DA20F0}" destId="{BE843CB4-3076-4C9D-A95C-65772C077210}" srcOrd="0" destOrd="0" parTransId="{BBF11095-F89E-41F2-8442-2680CD2842E9}" sibTransId="{BEEF30F0-6CF3-41FE-8AD2-9131AAE19D0A}"/>
    <dgm:cxn modelId="{787D282A-9402-4EAB-AFB4-E26A63A65154}" type="presParOf" srcId="{E0DFD670-5771-422D-905C-D46795546B90}" destId="{9F919EBD-34AA-4CAA-843B-F774E4215737}" srcOrd="0" destOrd="0" presId="urn:microsoft.com/office/officeart/2005/8/layout/vList2#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41FC08-B186-4DBF-AE1E-9D61BF2F79C4}" type="doc">
      <dgm:prSet loTypeId="urn:microsoft.com/office/officeart/2005/8/layout/vList2#4" qsTypeId="urn:microsoft.com/office/officeart/2005/8/quickstyle/simple1#4" csTypeId="urn:microsoft.com/office/officeart/2005/8/colors/accent0_2#4"/>
      <dgm:spPr/>
      <dgm:t>
        <a:bodyPr/>
        <a:lstStyle/>
        <a:p>
          <a:endParaRPr altLang="en-US"/>
        </a:p>
      </dgm:t>
    </dgm:pt>
    <dgm:pt modelId="{3FC5A94A-31BF-4E4A-9240-9BB5558723E6}">
      <dgm:prSet/>
      <dgm:spPr/>
      <dgm:t>
        <a:bodyPr/>
        <a:lstStyle/>
        <a:p>
          <a:r>
            <a:rPr lang="en-US" b="0" i="0" u="none" baseline="0">
              <a:rtl val="0"/>
            </a:rPr>
            <a:t>- освоїти нові види страхування життя та поліпшити якість послуг;</a:t>
          </a:r>
          <a:endParaRPr altLang="en-US"/>
        </a:p>
      </dgm:t>
    </dgm:pt>
    <dgm:pt modelId="{F42C2742-88BA-487C-9E40-95038AE2913C}" type="parTrans" cxnId="{E4B85F83-3BF5-41E7-8711-422B486029CC}">
      <dgm:prSet/>
      <dgm:spPr/>
    </dgm:pt>
    <dgm:pt modelId="{3BE9CAC8-2D32-4C5A-9888-E0D29AB2E7E4}" type="sibTrans" cxnId="{E4B85F83-3BF5-41E7-8711-422B486029CC}">
      <dgm:prSet/>
      <dgm:spPr/>
    </dgm:pt>
    <dgm:pt modelId="{B39C491C-0C16-416F-99A6-50C45D0BB100}" type="pres">
      <dgm:prSet presAssocID="{8241FC08-B186-4DBF-AE1E-9D61BF2F79C4}" presName="linear" presStyleCnt="0">
        <dgm:presLayoutVars>
          <dgm:animLvl val="lvl"/>
          <dgm:resizeHandles val="exact"/>
        </dgm:presLayoutVars>
      </dgm:prSet>
      <dgm:spPr/>
    </dgm:pt>
    <dgm:pt modelId="{64902188-5C4A-477D-9BCB-F6E26255DBCB}" type="pres">
      <dgm:prSet presAssocID="{3FC5A94A-31BF-4E4A-9240-9BB5558723E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044EA4C-B045-4904-BDA3-A31C2614EB97}" type="presOf" srcId="{8241FC08-B186-4DBF-AE1E-9D61BF2F79C4}" destId="{B39C491C-0C16-416F-99A6-50C45D0BB100}" srcOrd="0" destOrd="0" presId="urn:microsoft.com/office/officeart/2005/8/layout/vList2#4"/>
    <dgm:cxn modelId="{648D4251-9CAF-4C24-A9EE-938910B74A93}" type="presOf" srcId="{3FC5A94A-31BF-4E4A-9240-9BB5558723E6}" destId="{64902188-5C4A-477D-9BCB-F6E26255DBCB}" srcOrd="0" destOrd="0" presId="urn:microsoft.com/office/officeart/2005/8/layout/vList2#4"/>
    <dgm:cxn modelId="{E4B85F83-3BF5-41E7-8711-422B486029CC}" srcId="{8241FC08-B186-4DBF-AE1E-9D61BF2F79C4}" destId="{3FC5A94A-31BF-4E4A-9240-9BB5558723E6}" srcOrd="0" destOrd="0" parTransId="{F42C2742-88BA-487C-9E40-95038AE2913C}" sibTransId="{3BE9CAC8-2D32-4C5A-9888-E0D29AB2E7E4}"/>
    <dgm:cxn modelId="{DF1313F0-68A1-40E3-9512-7B041E405D7D}" type="presParOf" srcId="{B39C491C-0C16-416F-99A6-50C45D0BB100}" destId="{64902188-5C4A-477D-9BCB-F6E26255DBCB}" srcOrd="0" destOrd="0" presId="urn:microsoft.com/office/officeart/2005/8/layout/vList2#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BA4033-8304-49A4-BD44-3B2F694B18EE}" type="doc">
      <dgm:prSet loTypeId="urn:microsoft.com/office/officeart/2005/8/layout/vList2#5" qsTypeId="urn:microsoft.com/office/officeart/2005/8/quickstyle/simple1#5" csTypeId="urn:microsoft.com/office/officeart/2005/8/colors/accent0_2#5"/>
      <dgm:spPr/>
      <dgm:t>
        <a:bodyPr/>
        <a:lstStyle/>
        <a:p>
          <a:endParaRPr altLang="en-US"/>
        </a:p>
      </dgm:t>
    </dgm:pt>
    <dgm:pt modelId="{6D70AEF9-6E71-4E07-A641-89FF6649BCC3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u="none" baseline="0">
              <a:rtl val="0"/>
            </a:rPr>
            <a:t>- підвищити рівень капіталізації страхових компаній, їх фінансову стійкість, плато-і конкурентоспроможність та інвестиційну привабливість;</a:t>
          </a:r>
        </a:p>
      </dgm:t>
    </dgm:pt>
    <dgm:pt modelId="{453D3E80-41A6-46AE-8BE5-E0654C667826}" type="parTrans" cxnId="{C1126A66-BCDB-4AB3-8688-F957956F843A}">
      <dgm:prSet/>
      <dgm:spPr/>
    </dgm:pt>
    <dgm:pt modelId="{553EA310-FD4B-4C54-9C26-FF705B741303}" type="sibTrans" cxnId="{C1126A66-BCDB-4AB3-8688-F957956F843A}">
      <dgm:prSet/>
      <dgm:spPr/>
    </dgm:pt>
    <dgm:pt modelId="{33EA5DCA-95AB-494C-8DC9-D362EAA04F99}" type="pres">
      <dgm:prSet presAssocID="{16BA4033-8304-49A4-BD44-3B2F694B18EE}" presName="linear" presStyleCnt="0">
        <dgm:presLayoutVars>
          <dgm:animLvl val="lvl"/>
          <dgm:resizeHandles val="exact"/>
        </dgm:presLayoutVars>
      </dgm:prSet>
      <dgm:spPr/>
    </dgm:pt>
    <dgm:pt modelId="{71B12D10-3B68-4436-8BAD-5C840148C672}" type="pres">
      <dgm:prSet presAssocID="{6D70AEF9-6E71-4E07-A641-89FF6649BCC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80ACD38-6103-4564-9346-1A6770262F60}" type="presOf" srcId="{6D70AEF9-6E71-4E07-A641-89FF6649BCC3}" destId="{71B12D10-3B68-4436-8BAD-5C840148C672}" srcOrd="0" destOrd="0" presId="urn:microsoft.com/office/officeart/2005/8/layout/vList2#5"/>
    <dgm:cxn modelId="{9537243A-45FF-4DBB-A03D-A461646295E6}" type="presOf" srcId="{16BA4033-8304-49A4-BD44-3B2F694B18EE}" destId="{33EA5DCA-95AB-494C-8DC9-D362EAA04F99}" srcOrd="0" destOrd="0" presId="urn:microsoft.com/office/officeart/2005/8/layout/vList2#5"/>
    <dgm:cxn modelId="{C1126A66-BCDB-4AB3-8688-F957956F843A}" srcId="{16BA4033-8304-49A4-BD44-3B2F694B18EE}" destId="{6D70AEF9-6E71-4E07-A641-89FF6649BCC3}" srcOrd="0" destOrd="0" parTransId="{453D3E80-41A6-46AE-8BE5-E0654C667826}" sibTransId="{553EA310-FD4B-4C54-9C26-FF705B741303}"/>
    <dgm:cxn modelId="{D0A2F420-D793-483E-8139-46E42C278FD0}" type="presParOf" srcId="{33EA5DCA-95AB-494C-8DC9-D362EAA04F99}" destId="{71B12D10-3B68-4436-8BAD-5C840148C672}" srcOrd="0" destOrd="0" presId="urn:microsoft.com/office/officeart/2005/8/layout/vList2#5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35B6B0-6243-46D2-B8B9-3685D67FCCE4}" type="doc">
      <dgm:prSet loTypeId="urn:microsoft.com/office/officeart/2005/8/layout/vList2#6" qsTypeId="urn:microsoft.com/office/officeart/2005/8/quickstyle/simple1#6" csTypeId="urn:microsoft.com/office/officeart/2005/8/colors/accent0_2#6"/>
      <dgm:spPr/>
      <dgm:t>
        <a:bodyPr/>
        <a:lstStyle/>
        <a:p>
          <a:endParaRPr altLang="en-US"/>
        </a:p>
      </dgm:t>
    </dgm:pt>
    <dgm:pt modelId="{12D37BC0-E272-40FE-BEAA-E60D737C5B71}">
      <dgm:prSet/>
      <dgm:spPr/>
      <dgm:t>
        <a:bodyPr/>
        <a:lstStyle/>
        <a:p>
          <a:r>
            <a:rPr lang="en-US" b="0" i="0" u="none" baseline="0">
              <a:rtl val="0"/>
            </a:rPr>
            <a:t>- розвивати сучасну інфраструктуру ринку страхування життя;</a:t>
          </a:r>
          <a:endParaRPr altLang="en-US"/>
        </a:p>
      </dgm:t>
    </dgm:pt>
    <dgm:pt modelId="{5F48A2DE-6935-4283-81A6-CF3F38BA5988}" type="parTrans" cxnId="{FDAFB10C-F7D9-44B7-B80A-8A33F6E187BE}">
      <dgm:prSet/>
      <dgm:spPr/>
    </dgm:pt>
    <dgm:pt modelId="{07CE162B-3B84-4206-9269-62A942783536}" type="sibTrans" cxnId="{FDAFB10C-F7D9-44B7-B80A-8A33F6E187BE}">
      <dgm:prSet/>
      <dgm:spPr/>
    </dgm:pt>
    <dgm:pt modelId="{641B817D-ECAA-4CE1-B0C7-4FB6F15D1A85}" type="pres">
      <dgm:prSet presAssocID="{7635B6B0-6243-46D2-B8B9-3685D67FCCE4}" presName="linear" presStyleCnt="0">
        <dgm:presLayoutVars>
          <dgm:animLvl val="lvl"/>
          <dgm:resizeHandles val="exact"/>
        </dgm:presLayoutVars>
      </dgm:prSet>
      <dgm:spPr/>
    </dgm:pt>
    <dgm:pt modelId="{5862605B-CEF8-469F-B56C-09635B66DEDD}" type="pres">
      <dgm:prSet presAssocID="{12D37BC0-E272-40FE-BEAA-E60D737C5B7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DAFB10C-F7D9-44B7-B80A-8A33F6E187BE}" srcId="{7635B6B0-6243-46D2-B8B9-3685D67FCCE4}" destId="{12D37BC0-E272-40FE-BEAA-E60D737C5B71}" srcOrd="0" destOrd="0" parTransId="{5F48A2DE-6935-4283-81A6-CF3F38BA5988}" sibTransId="{07CE162B-3B84-4206-9269-62A942783536}"/>
    <dgm:cxn modelId="{427F85BF-0F15-41C6-AEDC-5D4DBF877180}" type="presOf" srcId="{7635B6B0-6243-46D2-B8B9-3685D67FCCE4}" destId="{641B817D-ECAA-4CE1-B0C7-4FB6F15D1A85}" srcOrd="0" destOrd="0" presId="urn:microsoft.com/office/officeart/2005/8/layout/vList2#6"/>
    <dgm:cxn modelId="{AC6F91EC-BC87-48B6-A2FE-55472CD68731}" type="presOf" srcId="{12D37BC0-E272-40FE-BEAA-E60D737C5B71}" destId="{5862605B-CEF8-469F-B56C-09635B66DEDD}" srcOrd="0" destOrd="0" presId="urn:microsoft.com/office/officeart/2005/8/layout/vList2#6"/>
    <dgm:cxn modelId="{B4A5B222-799B-49A6-8A80-647D789DCC9B}" type="presParOf" srcId="{641B817D-ECAA-4CE1-B0C7-4FB6F15D1A85}" destId="{5862605B-CEF8-469F-B56C-09635B66DEDD}" srcOrd="0" destOrd="0" presId="urn:microsoft.com/office/officeart/2005/8/layout/vList2#6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9ECD56-56BF-438D-B940-5020B1ED5DD7}" type="doc">
      <dgm:prSet loTypeId="urn:microsoft.com/office/officeart/2005/8/layout/vList2#7" qsTypeId="urn:microsoft.com/office/officeart/2005/8/quickstyle/simple1#7" csTypeId="urn:microsoft.com/office/officeart/2005/8/colors/accent0_2#7"/>
      <dgm:spPr/>
      <dgm:t>
        <a:bodyPr/>
        <a:lstStyle/>
        <a:p>
          <a:endParaRPr altLang="en-US"/>
        </a:p>
      </dgm:t>
    </dgm:pt>
    <dgm:pt modelId="{A8D4035D-50F0-4455-A319-6F1B654DC48C}">
      <dgm:prSet/>
      <dgm:spPr/>
      <dgm:t>
        <a:bodyPr/>
        <a:lstStyle/>
        <a:p>
          <a:r>
            <a:rPr lang="en-US" b="0" i="0" u="none" baseline="0">
              <a:rtl val="0"/>
            </a:rPr>
            <a:t>- підвищити ефективність менеджменту та маркетингового аналізу</a:t>
          </a:r>
        </a:p>
        <a:p>
          <a:r>
            <a:rPr lang="en-US" b="0" i="0" u="none" baseline="0">
              <a:rtl val="0"/>
            </a:rPr>
            <a:t>сегментів ринку;</a:t>
          </a:r>
          <a:endParaRPr altLang="en-US"/>
        </a:p>
      </dgm:t>
    </dgm:pt>
    <dgm:pt modelId="{07000E03-8C5A-4509-88BD-EA03988E582C}" type="parTrans" cxnId="{436E156C-0B6B-4B5E-8290-1C3B8124773E}">
      <dgm:prSet/>
      <dgm:spPr/>
    </dgm:pt>
    <dgm:pt modelId="{ACF92E4A-3344-4555-BAA9-CA9E09A01E5C}" type="sibTrans" cxnId="{436E156C-0B6B-4B5E-8290-1C3B8124773E}">
      <dgm:prSet/>
      <dgm:spPr/>
    </dgm:pt>
    <dgm:pt modelId="{F8481BD6-5A54-4A6C-9EF3-85A3A09F9E5B}" type="pres">
      <dgm:prSet presAssocID="{B79ECD56-56BF-438D-B940-5020B1ED5DD7}" presName="linear" presStyleCnt="0">
        <dgm:presLayoutVars>
          <dgm:animLvl val="lvl"/>
          <dgm:resizeHandles val="exact"/>
        </dgm:presLayoutVars>
      </dgm:prSet>
      <dgm:spPr/>
    </dgm:pt>
    <dgm:pt modelId="{0220949B-9CDA-47DA-9A85-CF46ED450D4D}" type="pres">
      <dgm:prSet presAssocID="{A8D4035D-50F0-4455-A319-6F1B654DC48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36E156C-0B6B-4B5E-8290-1C3B8124773E}" srcId="{B79ECD56-56BF-438D-B940-5020B1ED5DD7}" destId="{A8D4035D-50F0-4455-A319-6F1B654DC48C}" srcOrd="0" destOrd="0" parTransId="{07000E03-8C5A-4509-88BD-EA03988E582C}" sibTransId="{ACF92E4A-3344-4555-BAA9-CA9E09A01E5C}"/>
    <dgm:cxn modelId="{E653D96E-411B-49B4-BE1D-7E3767A1F6EC}" type="presOf" srcId="{A8D4035D-50F0-4455-A319-6F1B654DC48C}" destId="{0220949B-9CDA-47DA-9A85-CF46ED450D4D}" srcOrd="0" destOrd="0" presId="urn:microsoft.com/office/officeart/2005/8/layout/vList2#7"/>
    <dgm:cxn modelId="{ACB23AD7-F2D7-4DD0-A4D3-119BD4CE9AA0}" type="presOf" srcId="{B79ECD56-56BF-438D-B940-5020B1ED5DD7}" destId="{F8481BD6-5A54-4A6C-9EF3-85A3A09F9E5B}" srcOrd="0" destOrd="0" presId="urn:microsoft.com/office/officeart/2005/8/layout/vList2#7"/>
    <dgm:cxn modelId="{6EF24B61-DDEC-4C50-B36F-98D1E0E4367B}" type="presParOf" srcId="{F8481BD6-5A54-4A6C-9EF3-85A3A09F9E5B}" destId="{0220949B-9CDA-47DA-9A85-CF46ED450D4D}" srcOrd="0" destOrd="0" presId="urn:microsoft.com/office/officeart/2005/8/layout/vList2#7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8F635B8-0F72-4F96-8A47-A096826DE1BA}" type="doc">
      <dgm:prSet loTypeId="urn:microsoft.com/office/officeart/2005/8/layout/vList2#8" qsTypeId="urn:microsoft.com/office/officeart/2005/8/quickstyle/simple1#8" csTypeId="urn:microsoft.com/office/officeart/2005/8/colors/accent0_2#8"/>
      <dgm:spPr/>
      <dgm:t>
        <a:bodyPr/>
        <a:lstStyle/>
        <a:p>
          <a:endParaRPr altLang="en-US"/>
        </a:p>
      </dgm:t>
    </dgm:pt>
    <dgm:pt modelId="{F49BA546-F4DA-4FF1-8552-4DEF58F913BE}">
      <dgm:prSet/>
      <dgm:spPr/>
      <dgm:t>
        <a:bodyPr/>
        <a:lstStyle/>
        <a:p>
          <a:r>
            <a:rPr lang="en-US" b="0" i="0" u="none" baseline="0">
              <a:rtl val="0"/>
            </a:rPr>
            <a:t>- приділити особливу увагу вдосконаленню страхової справи в регіонах;</a:t>
          </a:r>
          <a:endParaRPr altLang="en-US"/>
        </a:p>
      </dgm:t>
    </dgm:pt>
    <dgm:pt modelId="{8712BCC2-6FA3-4BB6-AFB0-E98A0FD486BD}" type="parTrans" cxnId="{7AFB56E7-DB19-4441-A6DC-3CD883E55BDB}">
      <dgm:prSet/>
      <dgm:spPr/>
    </dgm:pt>
    <dgm:pt modelId="{928DAAC7-A556-4F18-AF6C-143D67420E55}" type="sibTrans" cxnId="{7AFB56E7-DB19-4441-A6DC-3CD883E55BDB}">
      <dgm:prSet/>
      <dgm:spPr/>
    </dgm:pt>
    <dgm:pt modelId="{047B4AEA-41A1-4C4A-AB11-9C46F3A10FF8}" type="pres">
      <dgm:prSet presAssocID="{E8F635B8-0F72-4F96-8A47-A096826DE1BA}" presName="linear" presStyleCnt="0">
        <dgm:presLayoutVars>
          <dgm:animLvl val="lvl"/>
          <dgm:resizeHandles val="exact"/>
        </dgm:presLayoutVars>
      </dgm:prSet>
      <dgm:spPr/>
    </dgm:pt>
    <dgm:pt modelId="{34BEACA3-AB0E-4959-B90B-C01D29A67871}" type="pres">
      <dgm:prSet presAssocID="{F49BA546-F4DA-4FF1-8552-4DEF58F913B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ABBF269-E254-4B5E-95A5-9F4651B1FE34}" type="presOf" srcId="{F49BA546-F4DA-4FF1-8552-4DEF58F913BE}" destId="{34BEACA3-AB0E-4959-B90B-C01D29A67871}" srcOrd="0" destOrd="0" presId="urn:microsoft.com/office/officeart/2005/8/layout/vList2#8"/>
    <dgm:cxn modelId="{BA4F809C-8E09-42A1-BDC7-C60EF1672633}" type="presOf" srcId="{E8F635B8-0F72-4F96-8A47-A096826DE1BA}" destId="{047B4AEA-41A1-4C4A-AB11-9C46F3A10FF8}" srcOrd="0" destOrd="0" presId="urn:microsoft.com/office/officeart/2005/8/layout/vList2#8"/>
    <dgm:cxn modelId="{7AFB56E7-DB19-4441-A6DC-3CD883E55BDB}" srcId="{E8F635B8-0F72-4F96-8A47-A096826DE1BA}" destId="{F49BA546-F4DA-4FF1-8552-4DEF58F913BE}" srcOrd="0" destOrd="0" parTransId="{8712BCC2-6FA3-4BB6-AFB0-E98A0FD486BD}" sibTransId="{928DAAC7-A556-4F18-AF6C-143D67420E55}"/>
    <dgm:cxn modelId="{8037ED23-BB50-4B67-9B99-0F508E9A92AE}" type="presParOf" srcId="{047B4AEA-41A1-4C4A-AB11-9C46F3A10FF8}" destId="{34BEACA3-AB0E-4959-B90B-C01D29A67871}" srcOrd="0" destOrd="0" presId="urn:microsoft.com/office/officeart/2005/8/layout/vList2#8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0229DE-C1D9-48BC-A4D0-B38D30682B25}" type="doc">
      <dgm:prSet loTypeId="urn:microsoft.com/office/officeart/2005/8/layout/vList2#9" qsTypeId="urn:microsoft.com/office/officeart/2005/8/quickstyle/simple1#9" csTypeId="urn:microsoft.com/office/officeart/2005/8/colors/accent0_2#9"/>
      <dgm:spPr/>
      <dgm:t>
        <a:bodyPr/>
        <a:lstStyle/>
        <a:p>
          <a:endParaRPr altLang="en-US"/>
        </a:p>
      </dgm:t>
    </dgm:pt>
    <dgm:pt modelId="{D1C328F3-67DA-4A41-8AE9-ABD7D8E4F92E}">
      <dgm:prSet/>
      <dgm:spPr/>
      <dgm:t>
        <a:bodyPr/>
        <a:lstStyle/>
        <a:p>
          <a:r>
            <a:rPr lang="en-US" b="0" i="0" u="none" baseline="0">
              <a:rtl val="0"/>
            </a:rPr>
            <a:t>- підвищити якість підготовки і перепідготовки кадрів страхового бізнесу;</a:t>
          </a:r>
          <a:endParaRPr altLang="en-US"/>
        </a:p>
      </dgm:t>
    </dgm:pt>
    <dgm:pt modelId="{4E6E56A2-23C8-412C-B330-AE841732060D}" type="parTrans" cxnId="{6CF69DC6-37E0-4C24-899C-E4EE0DD5C34E}">
      <dgm:prSet/>
      <dgm:spPr/>
    </dgm:pt>
    <dgm:pt modelId="{C24C45AF-94D9-403D-9B5E-E039F996C2F3}" type="sibTrans" cxnId="{6CF69DC6-37E0-4C24-899C-E4EE0DD5C34E}">
      <dgm:prSet/>
      <dgm:spPr/>
    </dgm:pt>
    <dgm:pt modelId="{F4E3CE23-F635-4B52-9B71-C5042890C951}" type="pres">
      <dgm:prSet presAssocID="{4F0229DE-C1D9-48BC-A4D0-B38D30682B25}" presName="linear" presStyleCnt="0">
        <dgm:presLayoutVars>
          <dgm:animLvl val="lvl"/>
          <dgm:resizeHandles val="exact"/>
        </dgm:presLayoutVars>
      </dgm:prSet>
      <dgm:spPr/>
    </dgm:pt>
    <dgm:pt modelId="{7142FE95-104A-487E-96C7-1C0F60C22AD6}" type="pres">
      <dgm:prSet presAssocID="{D1C328F3-67DA-4A41-8AE9-ABD7D8E4F92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521B55D-6268-4F24-B675-BF4453B8F15D}" type="presOf" srcId="{4F0229DE-C1D9-48BC-A4D0-B38D30682B25}" destId="{F4E3CE23-F635-4B52-9B71-C5042890C951}" srcOrd="0" destOrd="0" presId="urn:microsoft.com/office/officeart/2005/8/layout/vList2#9"/>
    <dgm:cxn modelId="{C022E295-E9F3-4066-8F82-C755993324B6}" type="presOf" srcId="{D1C328F3-67DA-4A41-8AE9-ABD7D8E4F92E}" destId="{7142FE95-104A-487E-96C7-1C0F60C22AD6}" srcOrd="0" destOrd="0" presId="urn:microsoft.com/office/officeart/2005/8/layout/vList2#9"/>
    <dgm:cxn modelId="{6CF69DC6-37E0-4C24-899C-E4EE0DD5C34E}" srcId="{4F0229DE-C1D9-48BC-A4D0-B38D30682B25}" destId="{D1C328F3-67DA-4A41-8AE9-ABD7D8E4F92E}" srcOrd="0" destOrd="0" parTransId="{4E6E56A2-23C8-412C-B330-AE841732060D}" sibTransId="{C24C45AF-94D9-403D-9B5E-E039F996C2F3}"/>
    <dgm:cxn modelId="{CF3ACB94-69C4-46C9-A012-6B17689E5472}" type="presParOf" srcId="{F4E3CE23-F635-4B52-9B71-C5042890C951}" destId="{7142FE95-104A-487E-96C7-1C0F60C22AD6}" srcOrd="0" destOrd="0" presId="urn:microsoft.com/office/officeart/2005/8/layout/vList2#9"/>
  </dgm:cxnLst>
  <dgm:bg/>
  <dgm:whole/>
  <dgm:extLst>
    <a:ext uri="http://schemas.microsoft.com/office/drawing/2008/diagram">
      <dsp:dataModelExt xmlns:dsp="http://schemas.microsoft.com/office/drawing/2008/diagram" relId="rId4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98D66-78C9-46E0-B50B-C3DCA0EB8E98}">
      <dsp:nvSpPr>
        <dsp:cNvPr id="0" name=""/>
        <dsp:cNvSpPr/>
      </dsp:nvSpPr>
      <dsp:spPr>
        <a:xfrm>
          <a:off x="0" y="2370"/>
          <a:ext cx="4933315" cy="917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kern="1200" baseline="0">
              <a:rtl val="0"/>
            </a:rPr>
            <a:t>- підвищити добробут громадян і поліпшити стан корпоративних ідержавних фінансів</a:t>
          </a:r>
          <a:endParaRPr altLang="en-US" sz="1600" kern="1200"/>
        </a:p>
      </dsp:txBody>
      <dsp:txXfrm>
        <a:off x="44778" y="47148"/>
        <a:ext cx="4843759" cy="8277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E637F-C67F-4FC4-817C-10EACA0F5753}">
      <dsp:nvSpPr>
        <dsp:cNvPr id="0" name=""/>
        <dsp:cNvSpPr/>
      </dsp:nvSpPr>
      <dsp:spPr>
        <a:xfrm>
          <a:off x="0" y="119955"/>
          <a:ext cx="5080000" cy="6821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baseline="0">
              <a:rtl val="0"/>
            </a:rPr>
            <a:t>- підвищити прозорість страхового ринку, створити єдину базу даних;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baseline="0">
              <a:rtl val="0"/>
            </a:rPr>
            <a:t>організувати роботу бюро страхових історій;</a:t>
          </a:r>
          <a:endParaRPr altLang="en-US" sz="1100" kern="1200"/>
        </a:p>
      </dsp:txBody>
      <dsp:txXfrm>
        <a:off x="33298" y="153253"/>
        <a:ext cx="5013404" cy="615514"/>
      </dsp:txXfrm>
    </dsp:sp>
  </dsp:spTree>
</dsp:drawing>
</file>

<file path=ppt/diagrams/drawing10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922020"/>
        <a:chOff x="0" y="0"/>
        <a:chExt cx="5080000" cy="922020"/>
      </a:xfrm>
    </dsp:grpSpPr>
    <dsp:sp modelId="{F93E637F-C67F-4FC4-817C-10EACA0F5753}">
      <dsp:nvSpPr>
        <dsp:cNvPr id="3" name="Скругленный прямоугольник 2"/>
        <dsp:cNvSpPr/>
      </dsp:nvSpPr>
      <dsp:spPr bwMode="white">
        <a:xfrm>
          <a:off x="0" y="7620"/>
          <a:ext cx="5080000" cy="906780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7150" tIns="57150" rIns="57150" bIns="5715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підвищити прозорість страхового ринку, створити єдину базу даних;</a:t>
          </a:r>
          <a:r>
            <a:rPr lang="en-US" b="0" i="0" u="none" baseline="0">
              <a:solidFill>
                <a:schemeClr val="dk2"/>
              </a:solidFill>
              <a:rtl val="0"/>
            </a:rPr>
            <a:t>організувати роботу бюро страхових історій;</a:t>
          </a:r>
          <a:endParaRPr altLang="en-US">
            <a:solidFill>
              <a:schemeClr val="dk2"/>
            </a:solidFill>
          </a:endParaRPr>
        </a:p>
      </dsp:txBody>
      <dsp:txXfrm>
        <a:off x="0" y="7620"/>
        <a:ext cx="5080000" cy="9067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8B80E-A521-42FB-ABBD-B89A7D440C0A}">
      <dsp:nvSpPr>
        <dsp:cNvPr id="0" name=""/>
        <dsp:cNvSpPr/>
      </dsp:nvSpPr>
      <dsp:spPr>
        <a:xfrm>
          <a:off x="0" y="26569"/>
          <a:ext cx="5080000" cy="5920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baseline="0">
              <a:rtl val="0"/>
            </a:rPr>
            <a:t>- впроваджувати в практику роботи страхових компаній новітні Інтернеттехнології;</a:t>
          </a:r>
          <a:endParaRPr altLang="en-US" sz="1100" kern="1200"/>
        </a:p>
      </dsp:txBody>
      <dsp:txXfrm>
        <a:off x="28900" y="55469"/>
        <a:ext cx="5022200" cy="534220"/>
      </dsp:txXfrm>
    </dsp:sp>
  </dsp:spTree>
</dsp:drawing>
</file>

<file path=ppt/diagrams/drawing11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645160"/>
        <a:chOff x="0" y="0"/>
        <a:chExt cx="5080000" cy="645160"/>
      </a:xfrm>
    </dsp:grpSpPr>
    <dsp:sp modelId="{5F28B80E-A521-42FB-ABBD-B89A7D440C0A}">
      <dsp:nvSpPr>
        <dsp:cNvPr id="3" name="Скругленный прямоугольник 2"/>
        <dsp:cNvSpPr/>
      </dsp:nvSpPr>
      <dsp:spPr bwMode="white">
        <a:xfrm>
          <a:off x="0" y="17462"/>
          <a:ext cx="5080000" cy="61023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впроваджувати в практику роботи страхових компаній новітні Інтернеттехнології;</a:t>
          </a:r>
          <a:endParaRPr altLang="en-US">
            <a:solidFill>
              <a:schemeClr val="dk2"/>
            </a:solidFill>
          </a:endParaRPr>
        </a:p>
      </dsp:txBody>
      <dsp:txXfrm>
        <a:off x="0" y="17462"/>
        <a:ext cx="5080000" cy="6102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6C126-2294-48E6-8EDC-94A7A2C382A7}">
      <dsp:nvSpPr>
        <dsp:cNvPr id="0" name=""/>
        <dsp:cNvSpPr/>
      </dsp:nvSpPr>
      <dsp:spPr>
        <a:xfrm>
          <a:off x="0" y="16927"/>
          <a:ext cx="5043805" cy="7452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u="none" kern="1200" baseline="0">
              <a:rtl val="0"/>
            </a:rPr>
            <a:t>- підвищити страхову культуру населення і його довіру до страхових компаній. </a:t>
          </a:r>
          <a:endParaRPr altLang="en-US" sz="1300" kern="1200"/>
        </a:p>
      </dsp:txBody>
      <dsp:txXfrm>
        <a:off x="36382" y="53309"/>
        <a:ext cx="4971041" cy="672526"/>
      </dsp:txXfrm>
    </dsp:sp>
  </dsp:spTree>
</dsp:drawing>
</file>

<file path=ppt/diagrams/drawing12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43805" cy="779145"/>
        <a:chOff x="0" y="0"/>
        <a:chExt cx="5043805" cy="779145"/>
      </a:xfrm>
    </dsp:grpSpPr>
    <dsp:sp modelId="{A746C126-2294-48E6-8EDC-94A7A2C382A7}">
      <dsp:nvSpPr>
        <dsp:cNvPr id="3" name="Скругленный прямоугольник 2"/>
        <dsp:cNvSpPr/>
      </dsp:nvSpPr>
      <dsp:spPr bwMode="white">
        <a:xfrm>
          <a:off x="0" y="20320"/>
          <a:ext cx="5043805" cy="73850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4769" tIns="64769" rIns="64769" bIns="64769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підвищити страхову культуру населення і його довіру до страхових </a:t>
          </a:r>
          <a:r>
            <a:rPr lang="en-US" b="0" i="0" u="none" baseline="0">
              <a:solidFill>
                <a:schemeClr val="dk2"/>
              </a:solidFill>
              <a:rtl val="0"/>
            </a:rPr>
            <a:t>компаній. </a:t>
          </a:r>
          <a:endParaRPr altLang="en-US">
            <a:solidFill>
              <a:schemeClr val="dk2"/>
            </a:solidFill>
          </a:endParaRPr>
        </a:p>
      </dsp:txBody>
      <dsp:txXfrm>
        <a:off x="0" y="20320"/>
        <a:ext cx="5043805" cy="73850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4933315" cy="922020"/>
        <a:chOff x="0" y="0"/>
        <a:chExt cx="4933315" cy="922020"/>
      </a:xfrm>
    </dsp:grpSpPr>
    <dsp:sp modelId="{DF298D66-78C9-46E0-B50B-C3DCA0EB8E98}">
      <dsp:nvSpPr>
        <dsp:cNvPr id="3" name="Скругленный прямоугольник 2"/>
        <dsp:cNvSpPr/>
      </dsp:nvSpPr>
      <dsp:spPr bwMode="white">
        <a:xfrm>
          <a:off x="0" y="91758"/>
          <a:ext cx="4933315" cy="73850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4769" tIns="64769" rIns="64769" bIns="64769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підвищити добробут громадян і поліпшити стан корпоративних і</a:t>
          </a:r>
          <a:r>
            <a:rPr lang="en-US" b="0" i="0" u="none" baseline="0">
              <a:solidFill>
                <a:schemeClr val="dk2"/>
              </a:solidFill>
              <a:rtl val="0"/>
            </a:rPr>
            <a:t>державних фінансів</a:t>
          </a:r>
          <a:endParaRPr altLang="en-US">
            <a:solidFill>
              <a:schemeClr val="dk2"/>
            </a:solidFill>
          </a:endParaRPr>
        </a:p>
      </dsp:txBody>
      <dsp:txXfrm>
        <a:off x="0" y="91758"/>
        <a:ext cx="4933315" cy="738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1E70F-3ACE-47FA-82E6-9D83C6E3BD87}">
      <dsp:nvSpPr>
        <dsp:cNvPr id="0" name=""/>
        <dsp:cNvSpPr/>
      </dsp:nvSpPr>
      <dsp:spPr>
        <a:xfrm>
          <a:off x="0" y="121047"/>
          <a:ext cx="5080000" cy="4030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u="none" kern="1200" baseline="0">
              <a:rtl val="0"/>
            </a:rPr>
            <a:t>- законодавчо унормувати визначення фінансових ризиків;</a:t>
          </a:r>
          <a:endParaRPr altLang="en-US" sz="1300" kern="1200"/>
        </a:p>
      </dsp:txBody>
      <dsp:txXfrm>
        <a:off x="19676" y="140723"/>
        <a:ext cx="5040648" cy="36371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645160"/>
        <a:chOff x="0" y="0"/>
        <a:chExt cx="5080000" cy="645160"/>
      </a:xfrm>
    </dsp:grpSpPr>
    <dsp:sp modelId="{0651E70F-3ACE-47FA-82E6-9D83C6E3BD87}">
      <dsp:nvSpPr>
        <dsp:cNvPr id="3" name="Скругленный прямоугольник 2"/>
        <dsp:cNvSpPr/>
      </dsp:nvSpPr>
      <dsp:spPr bwMode="white">
        <a:xfrm>
          <a:off x="0" y="17462"/>
          <a:ext cx="5080000" cy="61023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законодавчо унормувати визначення фінансових ризиків;</a:t>
          </a:r>
          <a:endParaRPr altLang="en-US">
            <a:solidFill>
              <a:schemeClr val="dk2"/>
            </a:solidFill>
          </a:endParaRPr>
        </a:p>
      </dsp:txBody>
      <dsp:txXfrm>
        <a:off x="0" y="17462"/>
        <a:ext cx="5080000" cy="6102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19EBD-34AA-4CAA-843B-F774E4215737}">
      <dsp:nvSpPr>
        <dsp:cNvPr id="0" name=""/>
        <dsp:cNvSpPr/>
      </dsp:nvSpPr>
      <dsp:spPr>
        <a:xfrm>
          <a:off x="0" y="150960"/>
          <a:ext cx="5080000" cy="620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kern="1200" baseline="0">
              <a:rtl val="0"/>
            </a:rPr>
            <a:t>- розвивати класичні види довгострокового і накопичувального особистого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kern="1200" baseline="0">
              <a:rtl val="0"/>
            </a:rPr>
            <a:t>страхування;</a:t>
          </a:r>
          <a:endParaRPr altLang="en-US" sz="1000" kern="1200"/>
        </a:p>
      </dsp:txBody>
      <dsp:txXfrm>
        <a:off x="30271" y="181231"/>
        <a:ext cx="5019458" cy="55955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922020"/>
        <a:chOff x="0" y="0"/>
        <a:chExt cx="5080000" cy="922020"/>
      </a:xfrm>
    </dsp:grpSpPr>
    <dsp:sp modelId="{9F919EBD-34AA-4CAA-843B-F774E4215737}">
      <dsp:nvSpPr>
        <dsp:cNvPr id="3" name="Скругленный прямоугольник 2"/>
        <dsp:cNvSpPr/>
      </dsp:nvSpPr>
      <dsp:spPr bwMode="white">
        <a:xfrm>
          <a:off x="0" y="7620"/>
          <a:ext cx="5080000" cy="906780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7150" tIns="57150" rIns="57150" bIns="5715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розвивати класичні види довгострокового і накопичувального особистого</a:t>
          </a:r>
          <a:r>
            <a:rPr lang="en-US" b="0" i="0" u="none" baseline="0">
              <a:solidFill>
                <a:schemeClr val="dk2"/>
              </a:solidFill>
              <a:rtl val="0"/>
            </a:rPr>
            <a:t>страхування;</a:t>
          </a:r>
          <a:endParaRPr altLang="en-US">
            <a:solidFill>
              <a:schemeClr val="dk2"/>
            </a:solidFill>
          </a:endParaRPr>
        </a:p>
      </dsp:txBody>
      <dsp:txXfrm>
        <a:off x="0" y="7620"/>
        <a:ext cx="5080000" cy="906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902188-5C4A-477D-9BCB-F6E26255DBCB}">
      <dsp:nvSpPr>
        <dsp:cNvPr id="0" name=""/>
        <dsp:cNvSpPr/>
      </dsp:nvSpPr>
      <dsp:spPr>
        <a:xfrm>
          <a:off x="0" y="136549"/>
          <a:ext cx="5080000" cy="3720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kern="1200" baseline="0">
              <a:rtl val="0"/>
            </a:rPr>
            <a:t>- освоїти нові види страхування життя та поліпшити якість послуг;</a:t>
          </a:r>
          <a:endParaRPr altLang="en-US" sz="1200" kern="1200"/>
        </a:p>
      </dsp:txBody>
      <dsp:txXfrm>
        <a:off x="18162" y="154711"/>
        <a:ext cx="5043676" cy="335736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645160"/>
        <a:chOff x="0" y="0"/>
        <a:chExt cx="5080000" cy="645160"/>
      </a:xfrm>
    </dsp:grpSpPr>
    <dsp:sp modelId="{64902188-5C4A-477D-9BCB-F6E26255DBCB}">
      <dsp:nvSpPr>
        <dsp:cNvPr id="3" name="Скругленный прямоугольник 2"/>
        <dsp:cNvSpPr/>
      </dsp:nvSpPr>
      <dsp:spPr bwMode="white">
        <a:xfrm>
          <a:off x="0" y="17462"/>
          <a:ext cx="5080000" cy="61023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освоїти нові види страхування життя та поліпшити якість послуг;</a:t>
          </a:r>
          <a:endParaRPr altLang="en-US">
            <a:solidFill>
              <a:schemeClr val="dk2"/>
            </a:solidFill>
          </a:endParaRPr>
        </a:p>
      </dsp:txBody>
      <dsp:txXfrm>
        <a:off x="0" y="17462"/>
        <a:ext cx="5080000" cy="6102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12D10-3B68-4436-8BAD-5C840148C672}">
      <dsp:nvSpPr>
        <dsp:cNvPr id="0" name=""/>
        <dsp:cNvSpPr/>
      </dsp:nvSpPr>
      <dsp:spPr>
        <a:xfrm>
          <a:off x="0" y="175"/>
          <a:ext cx="4997450" cy="10861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baseline="0">
              <a:rtl val="0"/>
            </a:rPr>
            <a:t>- підвищити рівень капіталізації страхових компаній, їх фінансову стійкість, плато-і конкурентоспроможність та інвестиційну привабливість;</a:t>
          </a:r>
        </a:p>
      </dsp:txBody>
      <dsp:txXfrm>
        <a:off x="53021" y="53196"/>
        <a:ext cx="4891408" cy="980092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4997450" cy="1086485"/>
        <a:chOff x="0" y="0"/>
        <a:chExt cx="4997450" cy="1086485"/>
      </a:xfrm>
    </dsp:grpSpPr>
    <dsp:sp modelId="{71B12D10-3B68-4436-8BAD-5C840148C672}">
      <dsp:nvSpPr>
        <dsp:cNvPr id="3" name="Скругленный прямоугольник 2"/>
        <dsp:cNvSpPr/>
      </dsp:nvSpPr>
      <dsp:spPr bwMode="white">
        <a:xfrm>
          <a:off x="0" y="362"/>
          <a:ext cx="4997450" cy="1085760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3340" tIns="53340" rIns="53340" bIns="53340" anchor="ctr"/>
        <a:lstStyle>
          <a:lvl1pPr algn="l">
            <a:defRPr sz="5800"/>
          </a:lvl1pPr>
          <a:lvl2pPr marL="285750" indent="-285750" algn="l">
            <a:defRPr sz="4500"/>
          </a:lvl2pPr>
          <a:lvl3pPr marL="571500" indent="-285750" algn="l">
            <a:defRPr sz="4500"/>
          </a:lvl3pPr>
          <a:lvl4pPr marL="857250" indent="-285750" algn="l">
            <a:defRPr sz="4500"/>
          </a:lvl4pPr>
          <a:lvl5pPr marL="1143000" indent="-285750" algn="l">
            <a:defRPr sz="4500"/>
          </a:lvl5pPr>
          <a:lvl6pPr marL="1428750" indent="-285750" algn="l">
            <a:defRPr sz="4500"/>
          </a:lvl6pPr>
          <a:lvl7pPr marL="1714500" indent="-285750" algn="l">
            <a:defRPr sz="4500"/>
          </a:lvl7pPr>
          <a:lvl8pPr marL="2000250" indent="-285750" algn="l">
            <a:defRPr sz="4500"/>
          </a:lvl8pPr>
          <a:lvl9pPr marL="2286000" indent="-285750" algn="l">
            <a:defRPr sz="4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u="none" baseline="0">
              <a:solidFill>
                <a:schemeClr val="dk2"/>
              </a:solidFill>
              <a:rtl val="0"/>
            </a:rPr>
            <a:t>- підвищити рівень капіталізації страхових компаній, їх фінансову стійкість, плато-і конкурентоспроможність та інвестиційну привабливість;</a:t>
          </a:r>
          <a:endParaRPr lang="en-US" sz="1400" b="0" i="0" u="none" baseline="0">
            <a:solidFill>
              <a:schemeClr val="dk2"/>
            </a:solidFill>
            <a:rtl val="0"/>
          </a:endParaRPr>
        </a:p>
      </dsp:txBody>
      <dsp:txXfrm>
        <a:off x="0" y="362"/>
        <a:ext cx="4997450" cy="10857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2605B-CEF8-469F-B56C-09635B66DEDD}">
      <dsp:nvSpPr>
        <dsp:cNvPr id="0" name=""/>
        <dsp:cNvSpPr/>
      </dsp:nvSpPr>
      <dsp:spPr>
        <a:xfrm>
          <a:off x="0" y="121047"/>
          <a:ext cx="5080000" cy="4030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u="none" kern="1200" baseline="0">
              <a:rtl val="0"/>
            </a:rPr>
            <a:t>- розвивати сучасну інфраструктуру ринку страхування життя;</a:t>
          </a:r>
          <a:endParaRPr altLang="en-US" sz="1300" kern="1200"/>
        </a:p>
      </dsp:txBody>
      <dsp:txXfrm>
        <a:off x="19676" y="140723"/>
        <a:ext cx="5040648" cy="363712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645160"/>
        <a:chOff x="0" y="0"/>
        <a:chExt cx="5080000" cy="645160"/>
      </a:xfrm>
    </dsp:grpSpPr>
    <dsp:sp modelId="{5862605B-CEF8-469F-B56C-09635B66DEDD}">
      <dsp:nvSpPr>
        <dsp:cNvPr id="3" name="Скругленный прямоугольник 2"/>
        <dsp:cNvSpPr/>
      </dsp:nvSpPr>
      <dsp:spPr bwMode="white">
        <a:xfrm>
          <a:off x="0" y="17462"/>
          <a:ext cx="5080000" cy="61023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розвивати сучасну інфраструктуру ринку страхування життя;</a:t>
          </a:r>
          <a:endParaRPr altLang="en-US">
            <a:solidFill>
              <a:schemeClr val="dk2"/>
            </a:solidFill>
          </a:endParaRPr>
        </a:p>
      </dsp:txBody>
      <dsp:txXfrm>
        <a:off x="0" y="17462"/>
        <a:ext cx="5080000" cy="6102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0949B-9CDA-47DA-9A85-CF46ED450D4D}">
      <dsp:nvSpPr>
        <dsp:cNvPr id="0" name=""/>
        <dsp:cNvSpPr/>
      </dsp:nvSpPr>
      <dsp:spPr>
        <a:xfrm>
          <a:off x="0" y="88950"/>
          <a:ext cx="5080000" cy="744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kern="1200" baseline="0">
              <a:rtl val="0"/>
            </a:rPr>
            <a:t>- підвищити ефективність менеджменту та маркетингового аналізу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kern="1200" baseline="0">
              <a:rtl val="0"/>
            </a:rPr>
            <a:t>сегментів ринку;</a:t>
          </a:r>
          <a:endParaRPr altLang="en-US" sz="1200" kern="1200"/>
        </a:p>
      </dsp:txBody>
      <dsp:txXfrm>
        <a:off x="36325" y="125275"/>
        <a:ext cx="5007350" cy="671470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922020"/>
        <a:chOff x="0" y="0"/>
        <a:chExt cx="5080000" cy="922020"/>
      </a:xfrm>
    </dsp:grpSpPr>
    <dsp:sp modelId="{0220949B-9CDA-47DA-9A85-CF46ED450D4D}">
      <dsp:nvSpPr>
        <dsp:cNvPr id="3" name="Скругленный прямоугольник 2"/>
        <dsp:cNvSpPr/>
      </dsp:nvSpPr>
      <dsp:spPr bwMode="white">
        <a:xfrm>
          <a:off x="0" y="7620"/>
          <a:ext cx="5080000" cy="906780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7150" tIns="57150" rIns="57150" bIns="5715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підвищити ефективність менеджменту та маркетингового аналізу</a:t>
          </a:r>
          <a:r>
            <a:rPr lang="en-US" b="0" i="0" u="none" baseline="0">
              <a:solidFill>
                <a:schemeClr val="dk2"/>
              </a:solidFill>
              <a:rtl val="0"/>
            </a:rPr>
            <a:t>сегментів ринку;</a:t>
          </a:r>
          <a:endParaRPr altLang="en-US">
            <a:solidFill>
              <a:schemeClr val="dk2"/>
            </a:solidFill>
          </a:endParaRPr>
        </a:p>
      </dsp:txBody>
      <dsp:txXfrm>
        <a:off x="0" y="7620"/>
        <a:ext cx="5080000" cy="906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EACA3-AB0E-4959-B90B-C01D29A67871}">
      <dsp:nvSpPr>
        <dsp:cNvPr id="0" name=""/>
        <dsp:cNvSpPr/>
      </dsp:nvSpPr>
      <dsp:spPr>
        <a:xfrm>
          <a:off x="0" y="152052"/>
          <a:ext cx="5080000" cy="3410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baseline="0">
              <a:rtl val="0"/>
            </a:rPr>
            <a:t>- приділити особливу увагу вдосконаленню страхової справи в регіонах;</a:t>
          </a:r>
          <a:endParaRPr altLang="en-US" sz="1100" kern="1200"/>
        </a:p>
      </dsp:txBody>
      <dsp:txXfrm>
        <a:off x="16649" y="168701"/>
        <a:ext cx="5046702" cy="307757"/>
      </dsp:txXfrm>
    </dsp:sp>
  </dsp:spTree>
</dsp:drawing>
</file>

<file path=ppt/diagrams/drawing8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645160"/>
        <a:chOff x="0" y="0"/>
        <a:chExt cx="5080000" cy="645160"/>
      </a:xfrm>
    </dsp:grpSpPr>
    <dsp:sp modelId="{34BEACA3-AB0E-4959-B90B-C01D29A67871}">
      <dsp:nvSpPr>
        <dsp:cNvPr id="3" name="Скругленный прямоугольник 2"/>
        <dsp:cNvSpPr/>
      </dsp:nvSpPr>
      <dsp:spPr bwMode="white">
        <a:xfrm>
          <a:off x="0" y="17462"/>
          <a:ext cx="5080000" cy="61023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приділити особливу увагу вдосконаленню страхової справи в регіонах;</a:t>
          </a:r>
          <a:endParaRPr altLang="en-US">
            <a:solidFill>
              <a:schemeClr val="dk2"/>
            </a:solidFill>
          </a:endParaRPr>
        </a:p>
      </dsp:txBody>
      <dsp:txXfrm>
        <a:off x="0" y="17462"/>
        <a:ext cx="5080000" cy="6102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2FE95-104A-487E-96C7-1C0F60C22AD6}">
      <dsp:nvSpPr>
        <dsp:cNvPr id="0" name=""/>
        <dsp:cNvSpPr/>
      </dsp:nvSpPr>
      <dsp:spPr>
        <a:xfrm>
          <a:off x="0" y="152052"/>
          <a:ext cx="5080000" cy="3410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baseline="0">
              <a:rtl val="0"/>
            </a:rPr>
            <a:t>- підвищити якість підготовки і перепідготовки кадрів страхового бізнесу;</a:t>
          </a:r>
          <a:endParaRPr altLang="en-US" sz="1100" kern="1200"/>
        </a:p>
      </dsp:txBody>
      <dsp:txXfrm>
        <a:off x="16649" y="168701"/>
        <a:ext cx="5046702" cy="307757"/>
      </dsp:txXfrm>
    </dsp:sp>
  </dsp:spTree>
</dsp:drawing>
</file>

<file path=ppt/diagrams/drawing9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080000" cy="645160"/>
        <a:chOff x="0" y="0"/>
        <a:chExt cx="5080000" cy="645160"/>
      </a:xfrm>
    </dsp:grpSpPr>
    <dsp:sp modelId="{7142FE95-104A-487E-96C7-1C0F60C22AD6}">
      <dsp:nvSpPr>
        <dsp:cNvPr id="3" name="Скругленный прямоугольник 2"/>
        <dsp:cNvSpPr/>
      </dsp:nvSpPr>
      <dsp:spPr bwMode="white">
        <a:xfrm>
          <a:off x="0" y="17462"/>
          <a:ext cx="5080000" cy="610235"/>
        </a:xfrm>
        <a:prstGeom prst="roundRect">
          <a:avLst/>
        </a:prstGeom>
      </dsp:spPr>
      <dsp:style>
        <a:lnRef idx="2">
          <a:schemeClr val="dk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i="0" u="none" baseline="0">
              <a:solidFill>
                <a:schemeClr val="dk2"/>
              </a:solidFill>
              <a:rtl val="0"/>
            </a:rPr>
            <a:t>- підвищити якість підготовки і перепідготовки кадрів страхового бізнесу;</a:t>
          </a:r>
          <a:endParaRPr altLang="en-US">
            <a:solidFill>
              <a:schemeClr val="dk2"/>
            </a:solidFill>
          </a:endParaRPr>
        </a:p>
      </dsp:txBody>
      <dsp:txXfrm>
        <a:off x="0" y="17462"/>
        <a:ext cx="5080000" cy="610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#10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#1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#1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#3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#4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#5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#6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#7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#8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#9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날짜 개체 틀 2"/>
          <p:cNvSpPr>
            <a:spLocks noGrp="1" noEditPoint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바닥글 개체 틀 3"/>
          <p:cNvSpPr>
            <a:spLocks noGrp="1" noEditPoints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5" name="슬라이드 번호 개체 틀 4"/>
          <p:cNvSpPr>
            <a:spLocks noGrp="1" noEditPoints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algn="r">
              <a:buNone/>
            </a:pP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날짜 개체 틀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이미지 개체 틀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5" name="슬라이드 노트 개체 틀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ko-KR" altLang="en-US" sz="1200" b="0" i="0" u="none" strike="noStrike" kern="1200" cap="none" spc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+mn-lt"/>
                <a:ea typeface="+mn-ea"/>
                <a:cs typeface="+mn-cs"/>
              </a:rPr>
              <a:t>마스터 텍스트 스타일을 편집합니다</a:t>
            </a:r>
          </a:p>
          <a:p>
            <a:pPr marL="45720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ko-KR" altLang="en-US" sz="1200" b="0" i="0" u="none" strike="noStrike" kern="1200" cap="none" spc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+mn-lt"/>
                <a:ea typeface="+mn-ea"/>
                <a:cs typeface="+mn-cs"/>
              </a:rPr>
              <a:t>둘째 수준</a:t>
            </a:r>
          </a:p>
          <a:p>
            <a:pPr marL="91440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ko-KR" altLang="en-US" sz="1200" b="0" i="0" u="none" strike="noStrike" kern="1200" cap="none" spc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+mn-lt"/>
                <a:ea typeface="+mn-ea"/>
                <a:cs typeface="+mn-cs"/>
              </a:rPr>
              <a:t>셋째 수준</a:t>
            </a:r>
          </a:p>
          <a:p>
            <a:pPr marL="1371600" marR="0" lvl="3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ko-KR" altLang="en-US" sz="1200" b="0" i="0" u="none" strike="noStrike" kern="1200" cap="none" spc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+mn-lt"/>
                <a:ea typeface="+mn-ea"/>
                <a:cs typeface="+mn-cs"/>
              </a:rPr>
              <a:t>넷째 수준</a:t>
            </a:r>
          </a:p>
          <a:p>
            <a:pPr marL="1828800" marR="0" lvl="4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ko-KR" altLang="en-US" sz="1200" b="0" i="0" u="none" strike="noStrike" kern="1200" cap="none" spc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+mn-lt"/>
                <a:ea typeface="+mn-ea"/>
                <a:cs typeface="+mn-cs"/>
              </a:rPr>
              <a:t>다섯째 수준</a:t>
            </a:r>
          </a:p>
        </p:txBody>
      </p:sp>
      <p:sp>
        <p:nvSpPr>
          <p:cNvPr id="6" name="바닥글 개체 틀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7" name="슬라이드 번호 개체 틀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algn="r">
              <a:buNone/>
            </a:pPr>
            <a:endParaRPr lang="ko-KR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7E3D0D3-100B-4406-837A-547E49EA262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54F2211-A011-4EAF-98E0-370D58F430AE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205209D-C4BF-4462-87EE-9B4CE3C7779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 noEditPoints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щающий текст 2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5A009C-A659-468D-A4D1-54791F3C9AA8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D0A797C-BDA9-48B7-8A1A-0FB225AB0B59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756AA17-F9B8-4EAC-862B-C851735563F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31FBBF7-6EB4-4777-BB13-575D24F1865E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0930E6C-ABB5-4453-A0C8-ADBFD9E443CF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0DCCCC7-0644-4E4A-9D10-D0EE0B258576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341815C-68BB-4159-A809-E9F63B7FFDBE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:\아초_C\ah\템플릿작업\템플릿16\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5" descr="D:\아초_C\ah\템플릿작업\템플릿82\01\08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2544233" y="1196975"/>
            <a:ext cx="9144000" cy="5370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2" descr="D:\아초_C\ah\템플릿작업\템플릿82\01\05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1160463"/>
            <a:ext cx="11637433" cy="516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4" descr="D:\아초_C\ah\템플릿작업\템플릿82\01\07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43933" y="0"/>
            <a:ext cx="3839633" cy="317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Picture 7" descr="D:\아초_C\ah\템플릿작업\템플릿82\01\10.pn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 rot="9261098">
            <a:off x="10382251" y="153988"/>
            <a:ext cx="1428749" cy="1566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Picture 3" descr="D:\아초_C\ah\템플릿작업\템플릿82\01\06.png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1488017" y="549275"/>
            <a:ext cx="9169400" cy="560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Picture 8" descr="D:\아초_C\ah\템플릿작업\템플릿82\01\11.pn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35484" y="3536950"/>
            <a:ext cx="3149600" cy="2198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95B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4869160"/>
            <a:ext cx="12192000" cy="198884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>
            <a:innerShdw blurRad="25400" dist="25400" dir="162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D:\아초_C\ah\템플릿작업\템플릿16\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5" descr="D:\아초_C\ah\템플릿작업\템플릿82\01\08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2544233" y="1196975"/>
            <a:ext cx="9144000" cy="5370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2" descr="D:\아초_C\ah\템플릿작업\템플릿82\01\05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1160463"/>
            <a:ext cx="11637433" cy="516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4" descr="D:\아초_C\ah\템플릿작업\템플릿82\01\07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43933" y="0"/>
            <a:ext cx="3839633" cy="317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Picture 7" descr="D:\아초_C\ah\템플릿작업\템플릿82\01\10.pn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 rot="9261098">
            <a:off x="10382251" y="153988"/>
            <a:ext cx="1428749" cy="1566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Picture 3" descr="D:\아초_C\ah\템플릿작업\템플릿82\01\06.png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1488017" y="549275"/>
            <a:ext cx="9169400" cy="560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8" descr="D:\아초_C\ah\템플릿작업\템플릿82\01\11.pn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35484" y="3536950"/>
            <a:ext cx="3149600" cy="2198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95B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Zo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D:\아초_C\ah\템플릿작업\템플릿16\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5" descr="D:\아초_C\ah\템플릿작업\템플릿82\01\08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2544233" y="1196975"/>
            <a:ext cx="9144000" cy="5370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2" descr="D:\아초_C\ah\템플릿작업\템플릿82\01\05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1160463"/>
            <a:ext cx="11637433" cy="516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4" descr="D:\아초_C\ah\템플릿작업\템플릿82\01\07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43933" y="0"/>
            <a:ext cx="3839633" cy="317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Picture 7" descr="D:\아초_C\ah\템플릿작업\템플릿82\01\10.pn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 rot="9261098">
            <a:off x="10382251" y="153988"/>
            <a:ext cx="1428749" cy="1566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Picture 3" descr="D:\아초_C\ah\템플릿작업\템플릿82\01\06.png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1488017" y="549275"/>
            <a:ext cx="9169400" cy="560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Picture 8" descr="D:\아초_C\ah\템플릿작업\템플릿82\01\11.pn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35484" y="3536950"/>
            <a:ext cx="3149600" cy="2198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95B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60848"/>
            <a:ext cx="12192000" cy="2736304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>
            <a:innerShdw blurRad="25400" dist="25400" dir="16200000">
              <a:prstClr val="black">
                <a:alpha val="2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D:\아초_C\ah\템플릿작업\템플릿16\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제목 1"/>
          <p:cNvSpPr>
            <a:spLocks noGrp="1" noEditPoints="1"/>
          </p:cNvSpPr>
          <p:nvPr>
            <p:ph type="title" hasCustomPrompt="1"/>
          </p:nvPr>
        </p:nvSpPr>
        <p:spPr>
          <a:xfrm>
            <a:off x="527381" y="37157"/>
            <a:ext cx="10713937" cy="763551"/>
          </a:xfrm>
        </p:spPr>
        <p:txBody>
          <a:bodyPr rtlCol="0">
            <a:normAutofit/>
          </a:bodyPr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  <a:defRPr lang="ko-KR" altLang="en-US" sz="3200" b="0" kern="1200" dirty="0">
                <a:solidFill>
                  <a:schemeClr val="tx1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D:\아초_C\ah\템플릿작업\템플릿16\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직사각형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95B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0" name="제목 1"/>
          <p:cNvSpPr>
            <a:spLocks noGrp="1" noEditPoints="1"/>
          </p:cNvSpPr>
          <p:nvPr>
            <p:ph type="title" hasCustomPrompt="1"/>
          </p:nvPr>
        </p:nvSpPr>
        <p:spPr>
          <a:xfrm>
            <a:off x="527381" y="37157"/>
            <a:ext cx="10713937" cy="763551"/>
          </a:xfrm>
        </p:spPr>
        <p:txBody>
          <a:bodyPr rtlCol="0">
            <a:normAutofit/>
          </a:bodyPr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  <a:defRPr lang="ko-KR" altLang="en-US" sz="3200" b="0" kern="1200" dirty="0">
                <a:solidFill>
                  <a:schemeClr val="tx1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 noEditPoints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 noEditPoints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 noEditPoints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5" name="바닥글 개체 틀 4"/>
          <p:cNvSpPr>
            <a:spLocks noGrp="1" noEditPoints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200" b="0" i="0" u="none" strike="noStrike" kern="1200" cap="none" spc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 noEditPoints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buNone/>
            </a:pPr>
            <a:endParaRPr lang="ko-KR" altLang="en-US" dirty="0">
              <a:latin typeface="Malgun Gothic" panose="020B0503020000020004" charset="-127"/>
              <a:ea typeface="Malgun Gothic" panose="020B0503020000020004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260350"/>
            <a:ext cx="2995083" cy="647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233" y="309563"/>
            <a:ext cx="2863850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en-US" altLang="ko-KR" sz="3200" b="1" i="0" u="none" strike="noStrike" kern="1200" cap="none" spc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PNG FILE</a:t>
            </a:r>
            <a:endParaRPr kumimoji="0" lang="ko-KR" altLang="en-US" sz="3200" b="1" i="0" u="none" strike="noStrike" kern="1200" cap="none" spc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anose="020B0503020000020004" charset="-127"/>
          <a:ea typeface="Malgun Gothic" panose="020B0503020000020004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9" Type="http://schemas.openxmlformats.org/officeDocument/2006/relationships/diagramLayout" Target="../diagrams/layout8.xml"/><Relationship Id="rId21" Type="http://schemas.openxmlformats.org/officeDocument/2006/relationships/diagramColors" Target="../diagrams/colors4.xml"/><Relationship Id="rId34" Type="http://schemas.openxmlformats.org/officeDocument/2006/relationships/diagramLayout" Target="../diagrams/layout7.xml"/><Relationship Id="rId42" Type="http://schemas.microsoft.com/office/2007/relationships/diagramDrawing" Target="../diagrams/drawing8.xml"/><Relationship Id="rId47" Type="http://schemas.microsoft.com/office/2007/relationships/diagramDrawing" Target="../diagrams/drawing9.xml"/><Relationship Id="rId50" Type="http://schemas.openxmlformats.org/officeDocument/2006/relationships/diagramQuickStyle" Target="../diagrams/quickStyle10.xml"/><Relationship Id="rId55" Type="http://schemas.openxmlformats.org/officeDocument/2006/relationships/diagramQuickStyle" Target="../diagrams/quickStyle11.xml"/><Relationship Id="rId63" Type="http://schemas.openxmlformats.org/officeDocument/2006/relationships/diagramDrawing" Target="../diagrams/drawing100.xml"/><Relationship Id="rId68" Type="http://schemas.openxmlformats.org/officeDocument/2006/relationships/diagramDrawing" Target="../diagrams/drawing30.xml"/><Relationship Id="rId7" Type="http://schemas.microsoft.com/office/2007/relationships/diagramDrawing" Target="../diagrams/drawing1.xml"/><Relationship Id="rId71" Type="http://schemas.openxmlformats.org/officeDocument/2006/relationships/diagramDrawing" Target="../diagrams/drawing120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3.xml"/><Relationship Id="rId29" Type="http://schemas.openxmlformats.org/officeDocument/2006/relationships/diagramLayout" Target="../diagrams/layout6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microsoft.com/office/2007/relationships/diagramDrawing" Target="../diagrams/drawing6.xml"/><Relationship Id="rId37" Type="http://schemas.microsoft.com/office/2007/relationships/diagramDrawing" Target="../diagrams/drawing7.xml"/><Relationship Id="rId40" Type="http://schemas.openxmlformats.org/officeDocument/2006/relationships/diagramQuickStyle" Target="../diagrams/quickStyle8.xml"/><Relationship Id="rId45" Type="http://schemas.openxmlformats.org/officeDocument/2006/relationships/diagramQuickStyle" Target="../diagrams/quickStyle9.xml"/><Relationship Id="rId53" Type="http://schemas.openxmlformats.org/officeDocument/2006/relationships/diagramData" Target="../diagrams/data11.xml"/><Relationship Id="rId58" Type="http://schemas.openxmlformats.org/officeDocument/2006/relationships/diagramData" Target="../diagrams/data12.xml"/><Relationship Id="rId66" Type="http://schemas.openxmlformats.org/officeDocument/2006/relationships/diagramDrawing" Target="../diagrams/drawing80.xml"/><Relationship Id="rId74" Type="http://schemas.openxmlformats.org/officeDocument/2006/relationships/diagramDrawing" Target="../diagrams/drawing50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diagramData" Target="../diagrams/data6.xml"/><Relationship Id="rId36" Type="http://schemas.openxmlformats.org/officeDocument/2006/relationships/diagramColors" Target="../diagrams/colors7.xml"/><Relationship Id="rId49" Type="http://schemas.openxmlformats.org/officeDocument/2006/relationships/diagramLayout" Target="../diagrams/layout10.xml"/><Relationship Id="rId57" Type="http://schemas.microsoft.com/office/2007/relationships/diagramDrawing" Target="../diagrams/drawing11.xml"/><Relationship Id="rId61" Type="http://schemas.openxmlformats.org/officeDocument/2006/relationships/diagramColors" Target="../diagrams/colors12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Colors" Target="../diagrams/colors6.xml"/><Relationship Id="rId44" Type="http://schemas.openxmlformats.org/officeDocument/2006/relationships/diagramLayout" Target="../diagrams/layout9.xml"/><Relationship Id="rId52" Type="http://schemas.microsoft.com/office/2007/relationships/diagramDrawing" Target="../diagrams/drawing10.xml"/><Relationship Id="rId60" Type="http://schemas.openxmlformats.org/officeDocument/2006/relationships/diagramQuickStyle" Target="../diagrams/quickStyle12.xml"/><Relationship Id="rId65" Type="http://schemas.openxmlformats.org/officeDocument/2006/relationships/diagramDrawing" Target="../diagrams/drawing40.xml"/><Relationship Id="rId73" Type="http://schemas.openxmlformats.org/officeDocument/2006/relationships/diagramDrawing" Target="../diagrams/drawing70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QuickStyle" Target="../diagrams/quickStyle6.xml"/><Relationship Id="rId35" Type="http://schemas.openxmlformats.org/officeDocument/2006/relationships/diagramQuickStyle" Target="../diagrams/quickStyle7.xml"/><Relationship Id="rId43" Type="http://schemas.openxmlformats.org/officeDocument/2006/relationships/diagramData" Target="../diagrams/data9.xml"/><Relationship Id="rId48" Type="http://schemas.openxmlformats.org/officeDocument/2006/relationships/diagramData" Target="../diagrams/data10.xml"/><Relationship Id="rId56" Type="http://schemas.openxmlformats.org/officeDocument/2006/relationships/diagramColors" Target="../diagrams/colors11.xml"/><Relationship Id="rId64" Type="http://schemas.openxmlformats.org/officeDocument/2006/relationships/diagramDrawing" Target="../diagrams/drawing110.xml"/><Relationship Id="rId69" Type="http://schemas.openxmlformats.org/officeDocument/2006/relationships/diagramDrawing" Target="../diagrams/drawing13.xml"/><Relationship Id="rId8" Type="http://schemas.openxmlformats.org/officeDocument/2006/relationships/diagramData" Target="../diagrams/data2.xml"/><Relationship Id="rId51" Type="http://schemas.openxmlformats.org/officeDocument/2006/relationships/diagramColors" Target="../diagrams/colors10.xml"/><Relationship Id="rId72" Type="http://schemas.openxmlformats.org/officeDocument/2006/relationships/diagramDrawing" Target="../diagrams/drawing60.xml"/><Relationship Id="rId3" Type="http://schemas.openxmlformats.org/officeDocument/2006/relationships/diagramData" Target="../diagrams/data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33" Type="http://schemas.openxmlformats.org/officeDocument/2006/relationships/diagramData" Target="../diagrams/data7.xml"/><Relationship Id="rId38" Type="http://schemas.openxmlformats.org/officeDocument/2006/relationships/diagramData" Target="../diagrams/data8.xml"/><Relationship Id="rId46" Type="http://schemas.openxmlformats.org/officeDocument/2006/relationships/diagramColors" Target="../diagrams/colors9.xml"/><Relationship Id="rId59" Type="http://schemas.openxmlformats.org/officeDocument/2006/relationships/diagramLayout" Target="../diagrams/layout12.xml"/><Relationship Id="rId67" Type="http://schemas.openxmlformats.org/officeDocument/2006/relationships/diagramDrawing" Target="../diagrams/drawing90.xml"/><Relationship Id="rId20" Type="http://schemas.openxmlformats.org/officeDocument/2006/relationships/diagramQuickStyle" Target="../diagrams/quickStyle4.xml"/><Relationship Id="rId41" Type="http://schemas.openxmlformats.org/officeDocument/2006/relationships/diagramColors" Target="../diagrams/colors8.xml"/><Relationship Id="rId54" Type="http://schemas.openxmlformats.org/officeDocument/2006/relationships/diagramLayout" Target="../diagrams/layout11.xml"/><Relationship Id="rId62" Type="http://schemas.microsoft.com/office/2007/relationships/diagramDrawing" Target="../diagrams/drawing12.xml"/><Relationship Id="rId70" Type="http://schemas.openxmlformats.org/officeDocument/2006/relationships/diagramDrawing" Target="../diagrams/drawing2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655" y="5096510"/>
            <a:ext cx="11681460" cy="8616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2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n-ea"/>
                <a:cs typeface="Times New Roman" panose="02020603050405020304" pitchFamily="18" charset="0"/>
              </a:rPr>
              <a:t>Зарубіжний досвід страхування життя і пенсій громадян та можливості його застосування в Україні.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Текстовое поле 109"/>
          <p:cNvSpPr txBox="1"/>
          <p:nvPr/>
        </p:nvSpPr>
        <p:spPr>
          <a:xfrm>
            <a:off x="479425" y="5048885"/>
            <a:ext cx="1094994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Таким чином, вирішивши ці питання можна забезпечити щорічний</a:t>
            </a:r>
          </a:p>
          <a:p>
            <a:pPr algn="ctr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стабільний ріст ринку страхових послуг в Україні, що дасть змогу зробити його</a:t>
            </a:r>
          </a:p>
          <a:p>
            <a:pPr algn="ctr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потужним інструментом соціального захисту населення, а також стати</a:t>
            </a:r>
          </a:p>
          <a:p>
            <a:pPr algn="ctr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джерелом надходження інвестиційних ресурсів у майбутньому.</a:t>
            </a:r>
          </a:p>
          <a:p>
            <a:pPr algn="ctr"/>
            <a:r>
              <a:rPr lang="en-US" sz="24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Calibri" panose="020F050202020403020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1" name="Изображение 110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22325" y="296545"/>
            <a:ext cx="10607040" cy="43103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D:\아초_C\ah\템플릿작업\템플릿82\01\08.png"/>
          <p:cNvPicPr>
            <a:picLocks noChangeAspect="1"/>
          </p:cNvPicPr>
          <p:nvPr/>
        </p:nvPicPr>
        <p:blipFill>
          <a:blip r:embed="rId3">
            <a:alphaModFix amt="84000"/>
          </a:blip>
          <a:srcRect/>
          <a:stretch>
            <a:fillRect/>
          </a:stretch>
        </p:blipFill>
        <p:spPr>
          <a:xfrm>
            <a:off x="1019175" y="188595"/>
            <a:ext cx="10325735" cy="6566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" name="Текстовое поле 111"/>
          <p:cNvSpPr txBox="1"/>
          <p:nvPr/>
        </p:nvSpPr>
        <p:spPr>
          <a:xfrm>
            <a:off x="983615" y="1376680"/>
            <a:ext cx="9363710" cy="4799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US" sz="1800">
              <a:latin typeface="Calibri" panose="020F0502020204030204" charset="0"/>
              <a:ea typeface="SimSun" panose="02010600030101010101" pitchFamily="2" charset="-122"/>
            </a:endParaRP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Таким чином, вищевикладене свідчить про важливість і необхідність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розвитку страхування життя в Україні, а також те, що тільки комплексні заходи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з боку держави та самих страхових компаній допоможуть постійно розвивати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цей сегмент ринку фінансових послуг, передумовами якого є:</a:t>
            </a:r>
          </a:p>
          <a:p>
            <a:pPr algn="ctr"/>
            <a:endParaRPr lang="en-US" sz="1800">
              <a:latin typeface="Calibri" panose="020F0502020204030204" charset="0"/>
              <a:ea typeface="SimSun" panose="02010600030101010101" pitchFamily="2" charset="-122"/>
            </a:endParaRP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- поступове зростання доходів населення з тенденцією до подолання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низького рівня платоспроможності;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- підвищення заінтересованості юридичних та фізичних осіб у захисті своїх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майнових інтересів;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- збільшення кількості прибуткових підприємств;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- розвиток ринків фінансових послуг (у тому числі фондового ринку) та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</a:rPr>
              <a:t>формування національної системи іпотечного кредитування;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- розвиток системи недержавного пенсійного забезпечення</a:t>
            </a:r>
          </a:p>
          <a:p>
            <a:pPr algn="ctr"/>
            <a:r>
              <a:rPr lang="en-US" sz="18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en-US" sz="1800">
              <a:latin typeface="Calibri" panose="020F050202020403020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Текстовое поле 111"/>
          <p:cNvSpPr txBox="1"/>
          <p:nvPr/>
        </p:nvSpPr>
        <p:spPr>
          <a:xfrm>
            <a:off x="335280" y="440690"/>
            <a:ext cx="6628765" cy="5692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49580" algn="ctr" latinLnBrk="0"/>
            <a:r>
              <a:rPr lang="en-US" sz="2800" b="1">
                <a:latin typeface="Calibri" panose="020F0502020204030204" charset="0"/>
                <a:ea typeface="SimSun" panose="02010600030101010101" pitchFamily="2" charset="-122"/>
              </a:rPr>
              <a:t>ВИСНОВ</a:t>
            </a:r>
            <a:r>
              <a:rPr lang="uk-UA" altLang="en-US" sz="2800" b="1">
                <a:latin typeface="Calibri" panose="020F0502020204030204" charset="0"/>
                <a:ea typeface="SimSun" panose="02010600030101010101" pitchFamily="2" charset="-122"/>
              </a:rPr>
              <a:t>КИ</a:t>
            </a:r>
          </a:p>
          <a:p>
            <a:pPr indent="449580" algn="ctr" latinLnBrk="0"/>
            <a:r>
              <a:rPr lang="uk-UA" altLang="en-US" sz="2400">
                <a:latin typeface="Calibri" panose="020F0502020204030204" charset="0"/>
                <a:ea typeface="SimSun" panose="02010600030101010101" pitchFamily="2" charset="-122"/>
              </a:rPr>
              <a:t>	</a:t>
            </a:r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Особисте страхування в Україні як і в усьому світі є одним із рушійних</a:t>
            </a:r>
            <a:r>
              <a:rPr lang="uk-UA" altLang="en-US" sz="2400">
                <a:latin typeface="Calibri" panose="020F0502020204030204" charset="0"/>
                <a:ea typeface="SimSun" panose="02010600030101010101" pitchFamily="2" charset="-122"/>
              </a:rPr>
              <a:t> </a:t>
            </a:r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елементів прогресійних процесів які відбуваються в державі. Саме тому</a:t>
            </a:r>
            <a:r>
              <a:rPr lang="uk-UA" altLang="en-US" sz="2400">
                <a:latin typeface="Calibri" panose="020F0502020204030204" charset="0"/>
                <a:ea typeface="SimSun" panose="02010600030101010101" pitchFamily="2" charset="-122"/>
              </a:rPr>
              <a:t> </a:t>
            </a:r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упорядкування системи особистого страхування в Україні потребує</a:t>
            </a:r>
          </a:p>
          <a:p>
            <a:pPr indent="449580" algn="ctr" latinLnBrk="0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радикальних кроків до психологічного та менталітетного переосмислення</a:t>
            </a:r>
          </a:p>
          <a:p>
            <a:pPr indent="449580" algn="ctr" latinLnBrk="0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населення та держави в актуальності та необхідності розвитку даного виду</a:t>
            </a:r>
          </a:p>
          <a:p>
            <a:pPr indent="449580" algn="ctr" latinLnBrk="0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страхування. При ефективному його функціонуванні у суспільстві з’явиться</a:t>
            </a:r>
          </a:p>
          <a:p>
            <a:pPr indent="449580" algn="ctr" latinLnBrk="0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віра в гарантію захисту життя та здоров’я ,що у результаті принесе добробут і</a:t>
            </a:r>
          </a:p>
          <a:p>
            <a:pPr indent="449580" algn="ctr" latinLnBrk="0"/>
            <a:r>
              <a:rPr lang="en-US" sz="2400">
                <a:latin typeface="Calibri" panose="020F0502020204030204" charset="0"/>
                <a:ea typeface="SimSun" panose="02010600030101010101" pitchFamily="2" charset="-122"/>
              </a:rPr>
              <a:t>спокій в державі.</a:t>
            </a:r>
            <a:endParaRPr lang="en-US" altLang="en-US" sz="2400">
              <a:latin typeface="Calibri" panose="020F0502020204030204" charset="0"/>
              <a:ea typeface="SimSun" panose="02010600030101010101" pitchFamily="2" charset="-122"/>
            </a:endParaRPr>
          </a:p>
        </p:txBody>
      </p:sp>
      <p:pic>
        <p:nvPicPr>
          <p:cNvPr id="16390" name="Picture 3" descr="D:\아초_C\ah\템플릿작업\템플릿82\01\0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560000">
            <a:off x="7260590" y="2150745"/>
            <a:ext cx="5160645" cy="4204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Текстовое поле 111"/>
          <p:cNvSpPr txBox="1"/>
          <p:nvPr/>
        </p:nvSpPr>
        <p:spPr>
          <a:xfrm>
            <a:off x="659765" y="296545"/>
            <a:ext cx="7628255" cy="203009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Необхідно розробити та сформувати концепцію подальшого розвитку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 життя (розробити прозорі засади для діяльності страховиків в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Україні; дозволити підприємствам включати до валових витрат витрати на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 життя своїх працівників шляхом зміни системи оподаткування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через законодавчі акти; забезпечити захист за довгостроковими видами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страхуванням, таким як життя, здоров’я та пенсійні програми на 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законодавчому</a:t>
            </a:r>
            <a:r>
              <a:rPr lang="uk-UA" altLang="en-US">
                <a:latin typeface="Calibri" panose="020F0502020204030204" charset="0"/>
                <a:ea typeface="SimSun" panose="02010600030101010101" pitchFamily="2" charset="-122"/>
              </a:rPr>
              <a:t> </a:t>
            </a:r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рівні).</a:t>
            </a:r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657860" y="5131435"/>
            <a:ext cx="11172825" cy="13220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Overflow="overflow" horzOverflow="overflow" vert="horz" wrap="square" rtlCol="0" anchor="ctr">
            <a:spAutoFit/>
          </a:bodyPr>
          <a:lstStyle/>
          <a:p>
            <a:pPr algn="ctr">
              <a:buSzPct val="100000"/>
              <a:buFontTx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Для забезпечення зростання лайфового страхування необхідно розвивати перестрахову діяльність. Розвинене перестрахування надає ринку стійкість, та підвищує привабливість компанії в очах пересічного покупця страхових послуг. Є необхідність у розвитку вітчизняних страхових компаній, які б надавали послуги перестрахування.</a:t>
            </a:r>
          </a:p>
        </p:txBody>
      </p:sp>
      <p:pic>
        <p:nvPicPr>
          <p:cNvPr id="3" name="Изображение 2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630285" y="1700530"/>
            <a:ext cx="3200400" cy="3200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Изображение 113"/>
          <p:cNvPicPr/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>
            <a:off x="0" y="0"/>
            <a:ext cx="12180570" cy="6896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515620" y="188595"/>
            <a:ext cx="8246385" cy="2561361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Для підвищення ефективності діяльності страхових компаній як важливої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інституційної складової фінансової інфраструктури необхідно збільшувати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їхню ресурсну базу, а також оптимізувати структуру розподілу вже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акумульованих коштів. Постає необхідність модернізації сфери страхування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життя, страхові компанії, щоб не втратити конкурентні переваги, повинні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постійно удосконалювати свої операції і послуги, нарощувати рівень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капіталізації страхової системи і консолідації вітчизняного страхового бізнесу,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упроваджувати прогресивні технології управління задля підвищення якості</a:t>
            </a:r>
          </a:p>
          <a:p>
            <a:pPr indent="449580" latinLnBrk="0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надання послуг та ефективності діяльності страхових компаній.</a:t>
            </a:r>
            <a:endParaRPr lang="ru-RU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그룹 48"/>
          <p:cNvGrpSpPr/>
          <p:nvPr/>
        </p:nvGrpSpPr>
        <p:grpSpPr>
          <a:xfrm>
            <a:off x="659765" y="2528570"/>
            <a:ext cx="11036300" cy="3378069"/>
            <a:chOff x="1583668" y="1844824"/>
            <a:chExt cx="6517097" cy="3546394"/>
          </a:xfrm>
        </p:grpSpPr>
        <p:grpSp>
          <p:nvGrpSpPr>
            <p:cNvPr id="11268" name="그룹 44"/>
            <p:cNvGrpSpPr/>
            <p:nvPr/>
          </p:nvGrpSpPr>
          <p:grpSpPr>
            <a:xfrm>
              <a:off x="1583668" y="1844824"/>
              <a:ext cx="6517097" cy="792088"/>
              <a:chOff x="1331267" y="1772816"/>
              <a:chExt cx="6517097" cy="792088"/>
            </a:xfrm>
          </p:grpSpPr>
          <p:grpSp>
            <p:nvGrpSpPr>
              <p:cNvPr id="11297" name="그룹 38"/>
              <p:cNvGrpSpPr/>
              <p:nvPr/>
            </p:nvGrpSpPr>
            <p:grpSpPr>
              <a:xfrm>
                <a:off x="1331267" y="1772816"/>
                <a:ext cx="6517097" cy="792088"/>
                <a:chOff x="1331267" y="1304764"/>
                <a:chExt cx="6517097" cy="792088"/>
              </a:xfrm>
            </p:grpSpPr>
            <p:sp>
              <p:nvSpPr>
                <p:cNvPr id="18" name="직사각형 17"/>
                <p:cNvSpPr/>
                <p:nvPr/>
              </p:nvSpPr>
              <p:spPr>
                <a:xfrm>
                  <a:off x="1331267" y="1304764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7E95B7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직사각형 18"/>
                <p:cNvSpPr/>
                <p:nvPr/>
              </p:nvSpPr>
              <p:spPr>
                <a:xfrm rot="5400000">
                  <a:off x="7056276" y="1304764"/>
                  <a:ext cx="792088" cy="792088"/>
                </a:xfrm>
                <a:prstGeom prst="rect">
                  <a:avLst/>
                </a:prstGeom>
                <a:solidFill>
                  <a:srgbClr val="7E95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직각 삼각형 19"/>
                <p:cNvSpPr/>
                <p:nvPr/>
              </p:nvSpPr>
              <p:spPr>
                <a:xfrm rot="10800000" flipH="1">
                  <a:off x="1331641" y="1304764"/>
                  <a:ext cx="396043" cy="792088"/>
                </a:xfrm>
                <a:prstGeom prst="rtTriangle">
                  <a:avLst/>
                </a:prstGeom>
                <a:solidFill>
                  <a:srgbClr val="7E95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4" name="직사각형 43"/>
              <p:cNvSpPr/>
              <p:nvPr/>
            </p:nvSpPr>
            <p:spPr>
              <a:xfrm>
                <a:off x="7200292" y="1922639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01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69" name="그룹 45"/>
            <p:cNvGrpSpPr/>
            <p:nvPr/>
          </p:nvGrpSpPr>
          <p:grpSpPr>
            <a:xfrm>
              <a:off x="1583668" y="2762926"/>
              <a:ext cx="6517097" cy="792088"/>
              <a:chOff x="1331267" y="2744924"/>
              <a:chExt cx="6517097" cy="792088"/>
            </a:xfrm>
          </p:grpSpPr>
          <p:grpSp>
            <p:nvGrpSpPr>
              <p:cNvPr id="11291" name="그룹 39"/>
              <p:cNvGrpSpPr/>
              <p:nvPr/>
            </p:nvGrpSpPr>
            <p:grpSpPr>
              <a:xfrm>
                <a:off x="1331267" y="2744924"/>
                <a:ext cx="6517097" cy="792088"/>
                <a:chOff x="1331267" y="2276872"/>
                <a:chExt cx="6517097" cy="792088"/>
              </a:xfrm>
            </p:grpSpPr>
            <p:sp>
              <p:nvSpPr>
                <p:cNvPr id="23" name="직사각형 22"/>
                <p:cNvSpPr/>
                <p:nvPr/>
              </p:nvSpPr>
              <p:spPr>
                <a:xfrm>
                  <a:off x="1331267" y="2276872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EF7A8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직사각형 23"/>
                <p:cNvSpPr/>
                <p:nvPr/>
              </p:nvSpPr>
              <p:spPr>
                <a:xfrm rot="5400000">
                  <a:off x="7056276" y="2276872"/>
                  <a:ext cx="792088" cy="792088"/>
                </a:xfrm>
                <a:prstGeom prst="rect">
                  <a:avLst/>
                </a:prstGeom>
                <a:solidFill>
                  <a:srgbClr val="EF7A8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직각 삼각형 24"/>
                <p:cNvSpPr/>
                <p:nvPr/>
              </p:nvSpPr>
              <p:spPr>
                <a:xfrm rot="10800000" flipH="1">
                  <a:off x="1331641" y="2276872"/>
                  <a:ext cx="396043" cy="792088"/>
                </a:xfrm>
                <a:prstGeom prst="rtTriangle">
                  <a:avLst/>
                </a:prstGeom>
                <a:solidFill>
                  <a:srgbClr val="EF7A8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직사각형 50"/>
              <p:cNvSpPr/>
              <p:nvPr/>
            </p:nvSpPr>
            <p:spPr>
              <a:xfrm>
                <a:off x="7200292" y="2894747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02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70" name="그룹 46"/>
            <p:cNvGrpSpPr/>
            <p:nvPr/>
          </p:nvGrpSpPr>
          <p:grpSpPr>
            <a:xfrm>
              <a:off x="1583668" y="3681028"/>
              <a:ext cx="6517097" cy="792088"/>
              <a:chOff x="1331267" y="3717032"/>
              <a:chExt cx="6517097" cy="792088"/>
            </a:xfrm>
          </p:grpSpPr>
          <p:grpSp>
            <p:nvGrpSpPr>
              <p:cNvPr id="11285" name="그룹 40"/>
              <p:cNvGrpSpPr/>
              <p:nvPr/>
            </p:nvGrpSpPr>
            <p:grpSpPr>
              <a:xfrm>
                <a:off x="1331267" y="3717032"/>
                <a:ext cx="6517097" cy="792088"/>
                <a:chOff x="1331267" y="3248980"/>
                <a:chExt cx="6517097" cy="792088"/>
              </a:xfrm>
            </p:grpSpPr>
            <p:sp>
              <p:nvSpPr>
                <p:cNvPr id="27" name="직사각형 26"/>
                <p:cNvSpPr/>
                <p:nvPr/>
              </p:nvSpPr>
              <p:spPr>
                <a:xfrm>
                  <a:off x="1331267" y="3248980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99D1A4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직사각형 27"/>
                <p:cNvSpPr/>
                <p:nvPr/>
              </p:nvSpPr>
              <p:spPr>
                <a:xfrm rot="5400000">
                  <a:off x="7056276" y="3248980"/>
                  <a:ext cx="792088" cy="792088"/>
                </a:xfrm>
                <a:prstGeom prst="rect">
                  <a:avLst/>
                </a:prstGeom>
                <a:solidFill>
                  <a:srgbClr val="99D1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직각 삼각형 28"/>
                <p:cNvSpPr/>
                <p:nvPr/>
              </p:nvSpPr>
              <p:spPr>
                <a:xfrm rot="10800000" flipH="1">
                  <a:off x="1331641" y="3248980"/>
                  <a:ext cx="396043" cy="792088"/>
                </a:xfrm>
                <a:prstGeom prst="rtTriangle">
                  <a:avLst/>
                </a:prstGeom>
                <a:solidFill>
                  <a:srgbClr val="99D1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2" name="직사각형 51"/>
              <p:cNvSpPr/>
              <p:nvPr/>
            </p:nvSpPr>
            <p:spPr>
              <a:xfrm>
                <a:off x="7200292" y="3866855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03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71" name="그룹 49"/>
            <p:cNvGrpSpPr/>
            <p:nvPr/>
          </p:nvGrpSpPr>
          <p:grpSpPr>
            <a:xfrm>
              <a:off x="1583668" y="4599130"/>
              <a:ext cx="6517097" cy="792088"/>
              <a:chOff x="1331267" y="4689140"/>
              <a:chExt cx="6517097" cy="792088"/>
            </a:xfrm>
          </p:grpSpPr>
          <p:grpSp>
            <p:nvGrpSpPr>
              <p:cNvPr id="11279" name="그룹 41"/>
              <p:cNvGrpSpPr/>
              <p:nvPr/>
            </p:nvGrpSpPr>
            <p:grpSpPr>
              <a:xfrm>
                <a:off x="1331267" y="4689140"/>
                <a:ext cx="6517097" cy="792088"/>
                <a:chOff x="1331267" y="4221088"/>
                <a:chExt cx="6517097" cy="792088"/>
              </a:xfrm>
            </p:grpSpPr>
            <p:sp>
              <p:nvSpPr>
                <p:cNvPr id="31" name="직사각형 30"/>
                <p:cNvSpPr/>
                <p:nvPr/>
              </p:nvSpPr>
              <p:spPr>
                <a:xfrm>
                  <a:off x="1331267" y="4221088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7AC2C4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직사각형 31"/>
                <p:cNvSpPr/>
                <p:nvPr/>
              </p:nvSpPr>
              <p:spPr>
                <a:xfrm rot="5400000">
                  <a:off x="7056276" y="4221088"/>
                  <a:ext cx="792088" cy="792088"/>
                </a:xfrm>
                <a:prstGeom prst="rect">
                  <a:avLst/>
                </a:prstGeom>
                <a:solidFill>
                  <a:srgbClr val="7AC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직각 삼각형 32"/>
                <p:cNvSpPr/>
                <p:nvPr/>
              </p:nvSpPr>
              <p:spPr>
                <a:xfrm rot="10800000" flipH="1">
                  <a:off x="1331641" y="4221088"/>
                  <a:ext cx="396043" cy="792088"/>
                </a:xfrm>
                <a:prstGeom prst="rtTriangle">
                  <a:avLst/>
                </a:prstGeom>
                <a:solidFill>
                  <a:srgbClr val="7AC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3" name="직사각형 52"/>
              <p:cNvSpPr/>
              <p:nvPr/>
            </p:nvSpPr>
            <p:spPr>
              <a:xfrm>
                <a:off x="7200292" y="4838963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04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48" name="TextBox 47"/>
          <p:cNvSpPr txBox="1"/>
          <p:nvPr/>
        </p:nvSpPr>
        <p:spPr>
          <a:xfrm>
            <a:off x="320293" y="399544"/>
            <a:ext cx="11737340" cy="1477010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sz="2400" kern="1200" cap="none" spc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Відсутність єдиної державної стратегії щодо розвитку ринку страхових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sz="2400" kern="1200" cap="none" spc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послуг в державі, нестабільність економічної ситуації в державі та низький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sz="2400" kern="1200" cap="none" spc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рівень довіри до страховиків серед населення негативно впливає на розвиток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sz="2400" kern="1200" cap="none" spc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страхування в Україні. Вирішити ці проблеми можна шляхом:</a:t>
            </a:r>
          </a:p>
        </p:txBody>
      </p:sp>
      <p:sp>
        <p:nvSpPr>
          <p:cNvPr id="115" name="Текстовое поле 114"/>
          <p:cNvSpPr txBox="1"/>
          <p:nvPr/>
        </p:nvSpPr>
        <p:spPr>
          <a:xfrm>
            <a:off x="1271905" y="2588895"/>
            <a:ext cx="88480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– формування єдиної ціленаправленої державної стратегії розвитку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страхового ринку в Україні;</a:t>
            </a:r>
            <a:endParaRPr lang="ru-RU" altLang="en-US"/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1703705" y="3457575"/>
            <a:ext cx="81299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– приведення вітчизняного страхового законодавства відповідно до норм,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правил та вимог країн Європейського союзу;</a:t>
            </a:r>
            <a:endParaRPr lang="ru-RU" altLang="en-US"/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1746250" y="4304665"/>
            <a:ext cx="82753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– здійснення ефективного контролю за діяльністю страховиків з боку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держави;</a:t>
            </a:r>
            <a:endParaRPr lang="ru-RU" altLang="en-US"/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2136140" y="5193030"/>
            <a:ext cx="76200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– проведення роз’яснювальної роботи щодо переваг усіх видів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 та популяризація страхового ринку серед населення. </a:t>
            </a:r>
            <a:endParaRPr lang="ru-RU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1950" y="2600960"/>
            <a:ext cx="9131935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uk-UA" altLang="en-US" sz="4400" b="1" kern="1200" cap="none" spc="-150" baseline="0" noProof="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ДЯКУЮ ЗА УВАГУ!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620260" y="3369310"/>
            <a:ext cx="320167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uk-UA" altLang="ru-RU"/>
              <a:t>Підготувала Челенюк Марія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407670" y="476885"/>
            <a:ext cx="5932170" cy="22453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/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Сучасний етап розвитку світової економіки та </a:t>
            </a:r>
          </a:p>
          <a:p>
            <a:pPr algn="ctr"/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міжнародних відносин,</a:t>
            </a:r>
            <a:r>
              <a:rPr lang="uk-UA" altLang="en-US" sz="2000">
                <a:latin typeface="Calibri" panose="020F0502020204030204" charset="0"/>
                <a:ea typeface="SimSun" panose="02010600030101010101" pitchFamily="2" charset="-122"/>
              </a:rPr>
              <a:t> </a:t>
            </a: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процеси ринкової </a:t>
            </a:r>
          </a:p>
          <a:p>
            <a:pPr algn="ctr"/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трансформації національної економіки, входження України до системи світових господарських зв'язків </a:t>
            </a:r>
          </a:p>
          <a:p>
            <a:pPr algn="ctr"/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зумовлюють необхідність розвитку</a:t>
            </a:r>
            <a:r>
              <a:rPr lang="uk-UA" altLang="en-US" sz="2000">
                <a:latin typeface="Calibri" panose="020F0502020204030204" charset="0"/>
                <a:ea typeface="SimSun" panose="02010600030101010101" pitchFamily="2" charset="-122"/>
              </a:rPr>
              <a:t> </a:t>
            </a: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страхового ринку з урахуванням світового досвіду та </a:t>
            </a:r>
          </a:p>
          <a:p>
            <a:pPr algn="ctr"/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національних</a:t>
            </a:r>
            <a:r>
              <a:rPr lang="uk-UA" altLang="en-US" sz="2000">
                <a:latin typeface="Calibri" panose="020F0502020204030204" charset="0"/>
                <a:ea typeface="SimSun" panose="02010600030101010101" pitchFamily="2" charset="-122"/>
              </a:rPr>
              <a:t> </a:t>
            </a: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особливостей. </a:t>
            </a:r>
            <a:endParaRPr lang="en-US" altLang="en-US" sz="2000">
              <a:latin typeface="Calibri" panose="020F0502020204030204" charset="0"/>
              <a:ea typeface="SimSun" panose="02010600030101010101" pitchFamily="2" charset="-122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5448300" y="3500755"/>
            <a:ext cx="6301105" cy="28613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Процеси ринкової трансформації національної 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екооміки зумовлюють необхідність проведення 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дослідження міжнародного ринку страхування та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розробки шляхів ефективного використання світового 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досвіду у страхуванні життя для подальшого розвитку 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цієї послуги в Україні, що забезпечить всебічне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здійснення економічних реформ, стабільний розвиток 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національної економіки, її подальшу інтеграцію у </a:t>
            </a:r>
          </a:p>
          <a:p>
            <a:pPr algn="ctr">
              <a:buSzPct val="100000"/>
              <a:buNone/>
            </a:pPr>
            <a:r>
              <a:rPr lang="en-US" sz="2000">
                <a:latin typeface="Calibri" panose="020F0502020204030204" charset="0"/>
                <a:ea typeface="SimSun" panose="02010600030101010101" pitchFamily="2" charset="-122"/>
              </a:rPr>
              <a:t>світове господарство .</a:t>
            </a:r>
          </a:p>
        </p:txBody>
      </p:sp>
      <p:cxnSp>
        <p:nvCxnSpPr>
          <p:cNvPr id="13" name="Криволинейное соединение 12"/>
          <p:cNvCxnSpPr/>
          <p:nvPr/>
        </p:nvCxnSpPr>
        <p:spPr>
          <a:xfrm rot="5400000" flipV="1">
            <a:off x="6528435" y="656590"/>
            <a:ext cx="2807970" cy="2664460"/>
          </a:xfrm>
          <a:prstGeom prst="curvedConnector3">
            <a:avLst>
              <a:gd name="adj1" fmla="val 50023"/>
            </a:avLst>
          </a:prstGeom>
          <a:ln w="571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6875" y="3032760"/>
            <a:ext cx="4700905" cy="3343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3251835" y="188595"/>
            <a:ext cx="8711565" cy="31381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 життя є одним з центральних видів страхування та має велике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соціально-політичне значення. Майже в усіх промислово-розвинутих країнах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воно є випробуваним та популярним інструментом для індивідуального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забезпечення в старості та для сім'ї померлого. Наприклад, у Німеччині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 життя традиційно є найпопулярнішим інструментом забезпечення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в старості. Однак, є країни, в яких добровільне страхування життя відіграє ще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більшу роль. Прикладом цього в Європі є Великобританія, а в Азії - Японія, що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пов'язано з рівнем ефективності та спектром послуг державних систем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забезпечення в старості. У Німеччині державне пенсійне страхування, яке було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запроваджено ще у 1889 році і до недавнього часу постійно вдосконалювалося,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забезпечує дуже високий рівень соціального забезпечення громадян.</a:t>
            </a:r>
            <a:endParaRPr lang="ru-RU" altLang="en-US"/>
          </a:p>
        </p:txBody>
      </p:sp>
      <p:pic>
        <p:nvPicPr>
          <p:cNvPr id="101" name="Изображение 100"/>
          <p:cNvPicPr/>
          <p:nvPr/>
        </p:nvPicPr>
        <p:blipFill>
          <a:blip r:embed="rId2">
            <a:clrChange>
              <a:clrFrom>
                <a:srgbClr val="8F9497">
                  <a:alpha val="100000"/>
                </a:srgbClr>
              </a:clrFrom>
              <a:clrTo>
                <a:srgbClr val="8F9497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7625" y="3409950"/>
            <a:ext cx="6286500" cy="3448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560" y="-34925"/>
            <a:ext cx="12157075" cy="6950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5" name="Текстовое поле 114"/>
          <p:cNvSpPr txBox="1"/>
          <p:nvPr/>
        </p:nvSpPr>
        <p:spPr>
          <a:xfrm>
            <a:off x="587375" y="404495"/>
            <a:ext cx="11312525" cy="14763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Капіталовкладення німецьких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компаній по страхуванню життя сягнули 570 млрд євро, що складає більше, ніж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10% усіх приватних заощаджень. Тому добровільне страхування життя є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важливим стимулом також і для розвитку ринку позикового капіталу та для</a:t>
            </a:r>
          </a:p>
          <a:p>
            <a:pPr algn="ctr"/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інвестицій як у державі, так і на підприємствах</a:t>
            </a:r>
            <a:r>
              <a:rPr lang="en-US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Текстовое поле 101"/>
          <p:cNvSpPr txBox="1"/>
          <p:nvPr/>
        </p:nvSpPr>
        <p:spPr>
          <a:xfrm>
            <a:off x="227965" y="188595"/>
            <a:ext cx="6530975" cy="2030095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atinLnBrk="0" hangingPunct="0">
              <a:buSzPct val="100000"/>
              <a:buFontTx/>
            </a:pPr>
            <a:r>
              <a:rPr 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 Контроль за страховими компаніями, які займаються</a:t>
            </a:r>
          </a:p>
          <a:p>
            <a:pPr latinLnBrk="0" hangingPunct="0">
              <a:buSzPct val="100000"/>
              <a:buFontTx/>
            </a:pPr>
            <a:r>
              <a:rPr 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страхуванням життя в Німеччині, в основному здійснюється відповідно до</a:t>
            </a:r>
            <a:r>
              <a:rPr lang="uk-UA" alt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 </a:t>
            </a:r>
            <a:r>
              <a:rPr 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вимог Європейського Союзу. Але є ще додаткові спеціальні положення,</a:t>
            </a:r>
            <a:r>
              <a:rPr lang="uk-UA" alt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 </a:t>
            </a:r>
            <a:r>
              <a:rPr 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необхідні для того щоб зробити страхування життя особливо надійним для</a:t>
            </a:r>
            <a:r>
              <a:rPr lang="uk-UA" alt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 </a:t>
            </a:r>
            <a:r>
              <a:rPr 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клієнтів. Так, страхування життя може здійснюватися лише спеціалізованими</a:t>
            </a:r>
          </a:p>
          <a:p>
            <a:pPr latinLnBrk="0" hangingPunct="0">
              <a:buSzPct val="100000"/>
              <a:buFontTx/>
            </a:pPr>
            <a:r>
              <a:rPr lang="en-US" sz="18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страховими компаніями, які здійснюють страхування життя. 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719830" y="2924810"/>
            <a:ext cx="8214360" cy="36925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Як показує досвід, для країн, де відбуваються суспільні, політичні та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економічні перетворення, існують типові проблеми, що виникають при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запровадженні страхування життя. Наскільки важливим є добровільне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страхування життя та пенсійне страхування саме в країнах, в яких системи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державного пенсійного забезпечення не є достатніми, настільки складним є їхнє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запровадження саме у цих країнах. Тут виникає велика кількість проблем, так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що страхування життя там може набувати значення лише поступово.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Так, в країнах, у яких відбуваються соціально-політичні перетворення,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доходи здебільшого є низькими, тому і безпосередні умови життя неминуче є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більш пріоритетними. Для пенсійного забезпечення немає вільних ресурсів,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хоча вони надзвичайно необхідні. До того ж, політичне, суспільне та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економічне середовище в перші роки реформ майже завжди характеризується</a:t>
            </a:r>
          </a:p>
          <a:p>
            <a:r>
              <a:rPr lang="en-US">
                <a:latin typeface="Calibri" panose="020F0502020204030204" charset="0"/>
                <a:ea typeface="SimSun" panose="02010600030101010101" pitchFamily="2" charset="-122"/>
              </a:rPr>
              <a:t>масовою невпевненістю майже в усіх сферах. </a:t>
            </a:r>
            <a:endParaRPr lang="ru-RU" altLang="en-US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464425" y="260350"/>
            <a:ext cx="3789045" cy="252603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3865" y="3117850"/>
            <a:ext cx="3081655" cy="3081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Текстовое поле 102"/>
          <p:cNvSpPr txBox="1"/>
          <p:nvPr/>
        </p:nvSpPr>
        <p:spPr>
          <a:xfrm>
            <a:off x="335915" y="224790"/>
            <a:ext cx="7467600" cy="3784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Рівень розвитку страхового ринку характеризується часткою страхування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життя в загальному обсязі премій. При цьому в Україні ринок страхування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життя зростає майже у шість разів швидшими темпами non-life страхування, що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в принципі відповідає загальносвітовим тенденціям.</a:t>
            </a:r>
          </a:p>
          <a:p>
            <a:endParaRPr lang="en-US" sz="1600">
              <a:latin typeface="Calibri" panose="020F0502020204030204" charset="0"/>
              <a:ea typeface="SimSun" panose="02010600030101010101" pitchFamily="2" charset="-122"/>
            </a:endParaRP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На душу населення припадає премій по цьому виду страхування: в Бельгії -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  <a:cs typeface="Times New Roman" panose="02020603050405020304" pitchFamily="18" charset="0"/>
              </a:rPr>
              <a:t>2989 долл. США, Франції - 2475 долл. США, Нідерландах - 1954 долл. США,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Італії - 1450 долл. США, Німеччині - 1042 долл. США, Словенії - 292 долл.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США, Чехії - 184 долл. США, Словаччині - 117 долл. США, Польщі - 102 долл.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США. </a:t>
            </a:r>
            <a:r>
              <a:rPr lang="en-US" sz="16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</a:rPr>
              <a:t>Досягнутих в Україні параметрів явно недостатньо для того, щоб</a:t>
            </a:r>
          </a:p>
          <a:p>
            <a:r>
              <a:rPr lang="en-US" sz="16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</a:rPr>
              <a:t>страхування життя стало одним з джерел довгострокових фінансових ресурсів</a:t>
            </a:r>
          </a:p>
          <a:p>
            <a:r>
              <a:rPr lang="en-US" sz="16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</a:rPr>
              <a:t>для страхового ринку і економіки України в цілому. </a:t>
            </a:r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Розвиток класичного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страхування життя в Україні гальмується низьким рівнем доходів і страхової</a:t>
            </a:r>
          </a:p>
          <a:p>
            <a:r>
              <a:rPr lang="en-US" sz="1600">
                <a:latin typeface="Calibri" panose="020F0502020204030204" charset="0"/>
                <a:ea typeface="SimSun" panose="02010600030101010101" pitchFamily="2" charset="-122"/>
              </a:rPr>
              <a:t>культури значної частини населення.</a:t>
            </a:r>
            <a:endParaRPr lang="en-US" altLang="en-US" sz="1600">
              <a:latin typeface="Calibri" panose="020F0502020204030204" charset="0"/>
              <a:ea typeface="SimSun" panose="02010600030101010101" pitchFamily="2" charset="-122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328660" y="368300"/>
            <a:ext cx="1765300" cy="124523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821545" y="1988820"/>
            <a:ext cx="1980565" cy="1318260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2512060" y="4220845"/>
            <a:ext cx="1557655" cy="1080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Изображение 103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3684270" y="5647690"/>
            <a:ext cx="1988185" cy="1091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Изображение 104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5484495" y="4293235"/>
            <a:ext cx="1741170" cy="1089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Изображение 105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7068185" y="5553075"/>
            <a:ext cx="1723390" cy="1155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Изображение 106"/>
          <p:cNvPicPr/>
          <p:nvPr/>
        </p:nvPicPr>
        <p:blipFill>
          <a:blip r:embed="rId9"/>
          <a:srcRect/>
          <a:stretch>
            <a:fillRect/>
          </a:stretch>
        </p:blipFill>
        <p:spPr>
          <a:xfrm>
            <a:off x="8544560" y="3896995"/>
            <a:ext cx="1843405" cy="1227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Изображение 107"/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10020935" y="5373370"/>
            <a:ext cx="1586865" cy="1123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Изображение 108"/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407670" y="5373370"/>
            <a:ext cx="1746885" cy="12909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그룹 48"/>
          <p:cNvGrpSpPr/>
          <p:nvPr/>
        </p:nvGrpSpPr>
        <p:grpSpPr>
          <a:xfrm>
            <a:off x="477520" y="1377950"/>
            <a:ext cx="11036300" cy="4252595"/>
            <a:chOff x="1583668" y="1844824"/>
            <a:chExt cx="6517097" cy="4464496"/>
          </a:xfrm>
        </p:grpSpPr>
        <p:grpSp>
          <p:nvGrpSpPr>
            <p:cNvPr id="11268" name="그룹 44"/>
            <p:cNvGrpSpPr/>
            <p:nvPr/>
          </p:nvGrpSpPr>
          <p:grpSpPr>
            <a:xfrm>
              <a:off x="1583668" y="1844824"/>
              <a:ext cx="6517097" cy="792088"/>
              <a:chOff x="1331267" y="1772816"/>
              <a:chExt cx="6517097" cy="792088"/>
            </a:xfrm>
          </p:grpSpPr>
          <p:grpSp>
            <p:nvGrpSpPr>
              <p:cNvPr id="11297" name="그룹 38"/>
              <p:cNvGrpSpPr/>
              <p:nvPr/>
            </p:nvGrpSpPr>
            <p:grpSpPr>
              <a:xfrm>
                <a:off x="1331267" y="1772816"/>
                <a:ext cx="6517097" cy="792088"/>
                <a:chOff x="1331267" y="1304764"/>
                <a:chExt cx="6517097" cy="792088"/>
              </a:xfrm>
            </p:grpSpPr>
            <p:sp>
              <p:nvSpPr>
                <p:cNvPr id="18" name="직사각형 17"/>
                <p:cNvSpPr/>
                <p:nvPr/>
              </p:nvSpPr>
              <p:spPr>
                <a:xfrm>
                  <a:off x="1331267" y="1304764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7E95B7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직사각형 18"/>
                <p:cNvSpPr/>
                <p:nvPr/>
              </p:nvSpPr>
              <p:spPr>
                <a:xfrm rot="5400000">
                  <a:off x="7056276" y="1304764"/>
                  <a:ext cx="792088" cy="792088"/>
                </a:xfrm>
                <a:prstGeom prst="rect">
                  <a:avLst/>
                </a:prstGeom>
                <a:solidFill>
                  <a:srgbClr val="7E95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직각 삼각형 19"/>
                <p:cNvSpPr/>
                <p:nvPr/>
              </p:nvSpPr>
              <p:spPr>
                <a:xfrm rot="10800000" flipH="1">
                  <a:off x="1331641" y="1304764"/>
                  <a:ext cx="396043" cy="792088"/>
                </a:xfrm>
                <a:prstGeom prst="rtTriangle">
                  <a:avLst/>
                </a:prstGeom>
                <a:solidFill>
                  <a:srgbClr val="7E95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직사각형 20"/>
                <p:cNvSpPr/>
                <p:nvPr/>
              </p:nvSpPr>
              <p:spPr>
                <a:xfrm>
                  <a:off x="1871700" y="1481009"/>
                  <a:ext cx="4896544" cy="387319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indent="0" algn="l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r>
                    <a:rPr kumimoji="0" lang="en-US" altLang="ko-KR" sz="2400" b="0" i="0" u="none" strike="noStrike" kern="1200" cap="none" spc="0" baseline="0" noProof="0">
                      <a:ln>
                        <a:noFill/>
                      </a:ln>
                      <a:solidFill>
                        <a:schemeClr val="bg1">
                          <a:lumMod val="50000"/>
                        </a:schemeClr>
                      </a:solidFill>
                      <a:effectLst/>
                      <a:uLnTx/>
                      <a:latin typeface="Arial" panose="020B0604020202020204" pitchFamily="34" charset="0"/>
                      <a:ea typeface="HY견고딕" pitchFamily="18" charset="-127"/>
                      <a:cs typeface="Arial" panose="020B0604020202020204" pitchFamily="34" charset="0"/>
                    </a:rPr>
                    <a:t>зростання загального обсягу страхових премій</a:t>
                  </a:r>
                </a:p>
              </p:txBody>
            </p:sp>
          </p:grpSp>
          <p:sp>
            <p:nvSpPr>
              <p:cNvPr id="44" name="직사각형 43"/>
              <p:cNvSpPr/>
              <p:nvPr/>
            </p:nvSpPr>
            <p:spPr>
              <a:xfrm>
                <a:off x="7200292" y="1922639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01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69" name="그룹 45"/>
            <p:cNvGrpSpPr/>
            <p:nvPr/>
          </p:nvGrpSpPr>
          <p:grpSpPr>
            <a:xfrm>
              <a:off x="1583668" y="2762926"/>
              <a:ext cx="6517097" cy="792088"/>
              <a:chOff x="1331267" y="2744924"/>
              <a:chExt cx="6517097" cy="792088"/>
            </a:xfrm>
          </p:grpSpPr>
          <p:grpSp>
            <p:nvGrpSpPr>
              <p:cNvPr id="11291" name="그룹 39"/>
              <p:cNvGrpSpPr/>
              <p:nvPr/>
            </p:nvGrpSpPr>
            <p:grpSpPr>
              <a:xfrm>
                <a:off x="1331267" y="2744924"/>
                <a:ext cx="6517097" cy="792088"/>
                <a:chOff x="1331267" y="2276872"/>
                <a:chExt cx="6517097" cy="792088"/>
              </a:xfrm>
            </p:grpSpPr>
            <p:sp>
              <p:nvSpPr>
                <p:cNvPr id="23" name="직사각형 22"/>
                <p:cNvSpPr/>
                <p:nvPr/>
              </p:nvSpPr>
              <p:spPr>
                <a:xfrm>
                  <a:off x="1331267" y="2276872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EF7A8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직사각형 23"/>
                <p:cNvSpPr/>
                <p:nvPr/>
              </p:nvSpPr>
              <p:spPr>
                <a:xfrm rot="5400000">
                  <a:off x="7056276" y="2276872"/>
                  <a:ext cx="792088" cy="792088"/>
                </a:xfrm>
                <a:prstGeom prst="rect">
                  <a:avLst/>
                </a:prstGeom>
                <a:solidFill>
                  <a:srgbClr val="EF7A8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직각 삼각형 24"/>
                <p:cNvSpPr/>
                <p:nvPr/>
              </p:nvSpPr>
              <p:spPr>
                <a:xfrm rot="10800000" flipH="1">
                  <a:off x="1331641" y="2276872"/>
                  <a:ext cx="396043" cy="792088"/>
                </a:xfrm>
                <a:prstGeom prst="rtTriangle">
                  <a:avLst/>
                </a:prstGeom>
                <a:solidFill>
                  <a:srgbClr val="EF7A8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직사각형 50"/>
              <p:cNvSpPr/>
              <p:nvPr/>
            </p:nvSpPr>
            <p:spPr>
              <a:xfrm>
                <a:off x="7200292" y="2894747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02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70" name="그룹 46"/>
            <p:cNvGrpSpPr/>
            <p:nvPr/>
          </p:nvGrpSpPr>
          <p:grpSpPr>
            <a:xfrm>
              <a:off x="1583668" y="3681028"/>
              <a:ext cx="6517097" cy="792088"/>
              <a:chOff x="1331267" y="3717032"/>
              <a:chExt cx="6517097" cy="792088"/>
            </a:xfrm>
          </p:grpSpPr>
          <p:grpSp>
            <p:nvGrpSpPr>
              <p:cNvPr id="11285" name="그룹 40"/>
              <p:cNvGrpSpPr/>
              <p:nvPr/>
            </p:nvGrpSpPr>
            <p:grpSpPr>
              <a:xfrm>
                <a:off x="1331267" y="3717032"/>
                <a:ext cx="6517097" cy="792088"/>
                <a:chOff x="1331267" y="3248980"/>
                <a:chExt cx="6517097" cy="792088"/>
              </a:xfrm>
            </p:grpSpPr>
            <p:sp>
              <p:nvSpPr>
                <p:cNvPr id="27" name="직사각형 26"/>
                <p:cNvSpPr/>
                <p:nvPr/>
              </p:nvSpPr>
              <p:spPr>
                <a:xfrm>
                  <a:off x="1331267" y="3248980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99D1A4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직사각형 27"/>
                <p:cNvSpPr/>
                <p:nvPr/>
              </p:nvSpPr>
              <p:spPr>
                <a:xfrm rot="5400000">
                  <a:off x="7056276" y="3248980"/>
                  <a:ext cx="792088" cy="792088"/>
                </a:xfrm>
                <a:prstGeom prst="rect">
                  <a:avLst/>
                </a:prstGeom>
                <a:solidFill>
                  <a:srgbClr val="99D1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직각 삼각형 28"/>
                <p:cNvSpPr/>
                <p:nvPr/>
              </p:nvSpPr>
              <p:spPr>
                <a:xfrm rot="10800000" flipH="1">
                  <a:off x="1331641" y="3248980"/>
                  <a:ext cx="396043" cy="792088"/>
                </a:xfrm>
                <a:prstGeom prst="rtTriangle">
                  <a:avLst/>
                </a:prstGeom>
                <a:solidFill>
                  <a:srgbClr val="99D1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2" name="직사각형 51"/>
              <p:cNvSpPr/>
              <p:nvPr/>
            </p:nvSpPr>
            <p:spPr>
              <a:xfrm>
                <a:off x="7200292" y="3866855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03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71" name="그룹 49"/>
            <p:cNvGrpSpPr/>
            <p:nvPr/>
          </p:nvGrpSpPr>
          <p:grpSpPr>
            <a:xfrm>
              <a:off x="1583668" y="4599130"/>
              <a:ext cx="6517097" cy="792088"/>
              <a:chOff x="1331267" y="4689140"/>
              <a:chExt cx="6517097" cy="792088"/>
            </a:xfrm>
          </p:grpSpPr>
          <p:grpSp>
            <p:nvGrpSpPr>
              <p:cNvPr id="11279" name="그룹 41"/>
              <p:cNvGrpSpPr/>
              <p:nvPr/>
            </p:nvGrpSpPr>
            <p:grpSpPr>
              <a:xfrm>
                <a:off x="1331267" y="4689140"/>
                <a:ext cx="6517097" cy="792088"/>
                <a:chOff x="1331267" y="4221088"/>
                <a:chExt cx="6517097" cy="792088"/>
              </a:xfrm>
            </p:grpSpPr>
            <p:sp>
              <p:nvSpPr>
                <p:cNvPr id="31" name="직사각형 30"/>
                <p:cNvSpPr/>
                <p:nvPr/>
              </p:nvSpPr>
              <p:spPr>
                <a:xfrm>
                  <a:off x="1331267" y="4221088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7AC2C4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직사각형 31"/>
                <p:cNvSpPr/>
                <p:nvPr/>
              </p:nvSpPr>
              <p:spPr>
                <a:xfrm rot="5400000">
                  <a:off x="7056276" y="4221088"/>
                  <a:ext cx="792088" cy="792088"/>
                </a:xfrm>
                <a:prstGeom prst="rect">
                  <a:avLst/>
                </a:prstGeom>
                <a:solidFill>
                  <a:srgbClr val="7AC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직각 삼각형 32"/>
                <p:cNvSpPr/>
                <p:nvPr/>
              </p:nvSpPr>
              <p:spPr>
                <a:xfrm rot="10800000" flipH="1">
                  <a:off x="1331641" y="4221088"/>
                  <a:ext cx="396043" cy="792088"/>
                </a:xfrm>
                <a:prstGeom prst="rtTriangle">
                  <a:avLst/>
                </a:prstGeom>
                <a:solidFill>
                  <a:srgbClr val="7AC2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3" name="직사각형 52"/>
              <p:cNvSpPr/>
              <p:nvPr/>
            </p:nvSpPr>
            <p:spPr>
              <a:xfrm>
                <a:off x="7200292" y="4838963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04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272" name="그룹 54"/>
            <p:cNvGrpSpPr/>
            <p:nvPr/>
          </p:nvGrpSpPr>
          <p:grpSpPr>
            <a:xfrm>
              <a:off x="1583668" y="5517232"/>
              <a:ext cx="6517097" cy="792088"/>
              <a:chOff x="1331267" y="5661248"/>
              <a:chExt cx="6517097" cy="792088"/>
            </a:xfrm>
          </p:grpSpPr>
          <p:grpSp>
            <p:nvGrpSpPr>
              <p:cNvPr id="11273" name="그룹 42"/>
              <p:cNvGrpSpPr/>
              <p:nvPr/>
            </p:nvGrpSpPr>
            <p:grpSpPr>
              <a:xfrm>
                <a:off x="1331267" y="5661248"/>
                <a:ext cx="6517097" cy="792088"/>
                <a:chOff x="1331267" y="5193196"/>
                <a:chExt cx="6517097" cy="792088"/>
              </a:xfrm>
            </p:grpSpPr>
            <p:sp>
              <p:nvSpPr>
                <p:cNvPr id="35" name="직사각형 34"/>
                <p:cNvSpPr/>
                <p:nvPr/>
              </p:nvSpPr>
              <p:spPr>
                <a:xfrm>
                  <a:off x="1331267" y="5193196"/>
                  <a:ext cx="5616624" cy="792088"/>
                </a:xfrm>
                <a:prstGeom prst="rect">
                  <a:avLst/>
                </a:prstGeom>
                <a:gradFill flip="none" rotWithShape="1">
                  <a:gsLst>
                    <a:gs pos="50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12700">
                  <a:solidFill>
                    <a:srgbClr val="788078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직사각형 35"/>
                <p:cNvSpPr/>
                <p:nvPr/>
              </p:nvSpPr>
              <p:spPr>
                <a:xfrm rot="5400000">
                  <a:off x="7056276" y="5193196"/>
                  <a:ext cx="792088" cy="792088"/>
                </a:xfrm>
                <a:prstGeom prst="rect">
                  <a:avLst/>
                </a:prstGeom>
                <a:solidFill>
                  <a:srgbClr val="78807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직각 삼각형 36"/>
                <p:cNvSpPr/>
                <p:nvPr/>
              </p:nvSpPr>
              <p:spPr>
                <a:xfrm rot="10800000" flipH="1">
                  <a:off x="1331641" y="5193196"/>
                  <a:ext cx="396043" cy="792088"/>
                </a:xfrm>
                <a:prstGeom prst="rtTriangle">
                  <a:avLst/>
                </a:prstGeom>
                <a:solidFill>
                  <a:srgbClr val="78807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SzPct val="100000"/>
                    <a:buFontTx/>
                    <a:buNone/>
                  </a:pPr>
                  <a:endParaRPr kumimoji="0" lang="ko-KR" altLang="en-US" sz="1800" b="0" i="0" u="none" strike="noStrike" kern="1200" cap="none" spc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4" name="직사각형 53"/>
              <p:cNvSpPr/>
              <p:nvPr/>
            </p:nvSpPr>
            <p:spPr>
              <a:xfrm>
                <a:off x="7200292" y="5811071"/>
                <a:ext cx="534573" cy="51664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400050" marR="0" indent="-40005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Tx/>
                  <a:buNone/>
                </a:pPr>
                <a:r>
                  <a:rPr kumimoji="1" lang="en-US" altLang="ko-KR" sz="3200" b="0" i="0" u="none" strike="noStrike" kern="0" cap="none" spc="-8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latin typeface="Arial Black" panose="020B0A04020102020204" pitchFamily="34" charset="0"/>
                    <a:ea typeface="+mn-ea"/>
                    <a:cs typeface="+mn-cs"/>
                  </a:rPr>
                  <a:t>05</a:t>
                </a:r>
                <a:endParaRPr kumimoji="0" lang="en-US" altLang="ko-KR" sz="3200" b="0" i="0" u="none" strike="noStrike" kern="1200" cap="none" spc="-8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48" name="TextBox 47"/>
          <p:cNvSpPr txBox="1"/>
          <p:nvPr/>
        </p:nvSpPr>
        <p:spPr>
          <a:xfrm>
            <a:off x="299720" y="188595"/>
            <a:ext cx="11737340" cy="8305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uk-UA" altLang="ko-KR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</a:t>
            </a:r>
            <a:r>
              <a:rPr kumimoji="0" lang="ko-KR" altLang="en-US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еред позитивних тенденцій розвитку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ko-KR" altLang="en-US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вітчизняного ринку страхування життя слід виділити</a:t>
            </a:r>
            <a:r>
              <a:rPr kumimoji="0" lang="uk-UA" altLang="ko-KR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(Проте розвиток страхування життя в Україні 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uk-UA" altLang="ko-KR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стримується багатьма </a:t>
            </a:r>
            <a:r>
              <a:rPr kumimoji="0" lang="ko-KR" altLang="en-US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об'єктивними і суб'єктивними чинниками. </a:t>
            </a:r>
            <a:r>
              <a:rPr kumimoji="0" lang="uk-UA" altLang="ko-KR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ko-KR" altLang="en-US" sz="1800" b="1" kern="1200" cap="none" spc="0" baseline="0" noProof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직사각형 34"/>
          <p:cNvSpPr/>
          <p:nvPr/>
        </p:nvSpPr>
        <p:spPr>
          <a:xfrm>
            <a:off x="467995" y="5862320"/>
            <a:ext cx="9513570" cy="791845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0800000" scaled="1"/>
            <a:tileRect/>
          </a:gradFill>
          <a:ln w="12700">
            <a:solidFill>
              <a:srgbClr val="78807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3" name="직사각형 18"/>
          <p:cNvSpPr/>
          <p:nvPr/>
        </p:nvSpPr>
        <p:spPr>
          <a:xfrm rot="5400000">
            <a:off x="10465263" y="5547935"/>
            <a:ext cx="754493" cy="1341352"/>
          </a:xfrm>
          <a:prstGeom prst="rect">
            <a:avLst/>
          </a:prstGeom>
          <a:solidFill>
            <a:srgbClr val="7E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4" name="직각 삼각형 19"/>
          <p:cNvSpPr/>
          <p:nvPr/>
        </p:nvSpPr>
        <p:spPr>
          <a:xfrm rot="10800000" flipH="1">
            <a:off x="477518" y="5841365"/>
            <a:ext cx="670674" cy="754493"/>
          </a:xfrm>
          <a:prstGeom prst="rtTriangle">
            <a:avLst/>
          </a:prstGeom>
          <a:solidFill>
            <a:srgbClr val="7E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ko-KR" altLang="en-US" sz="1800" b="0" i="0" u="none" strike="noStrike" kern="1200" cap="none" spc="0" baseline="0" noProof="0">
              <a:ln>
                <a:noFill/>
              </a:ln>
              <a:solidFill>
                <a:schemeClr val="lt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110" name="Текстовое поле 109"/>
          <p:cNvSpPr txBox="1"/>
          <p:nvPr/>
        </p:nvSpPr>
        <p:spPr>
          <a:xfrm>
            <a:off x="1235710" y="2456815"/>
            <a:ext cx="861822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ko-KR" sz="2000" noProof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зростання капіталізації та платоспроможності страхових компаній;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343660" y="3263265"/>
            <a:ext cx="689102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ko-KR" sz="2000" noProof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підвищення рівня прозорості страхових компаній;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416050" y="418528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ko-KR" sz="2000" noProof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збільшення обсягу і частки виплат;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1163955" y="4921885"/>
            <a:ext cx="88461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ko-KR" sz="2000" noProof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зменшення обсягів перестрахування у сукупному обсязі зібраних премій</a:t>
            </a:r>
          </a:p>
          <a:p>
            <a:r>
              <a:rPr lang="en-US" altLang="ko-KR" sz="2000" noProof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і обсягів перестрахування нерезидентів;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163955" y="6093460"/>
            <a:ext cx="858774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ko-KR" sz="2000" noProof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зростання чисельності зайнятих у даному виді економічної діяльності.</a:t>
            </a:r>
          </a:p>
        </p:txBody>
      </p:sp>
      <p:sp>
        <p:nvSpPr>
          <p:cNvPr id="9" name="직사각형 53"/>
          <p:cNvSpPr/>
          <p:nvPr/>
        </p:nvSpPr>
        <p:spPr>
          <a:xfrm>
            <a:off x="10390315" y="5975709"/>
            <a:ext cx="905266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00050" marR="0" indent="-4000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1" lang="en-US" altLang="ko-KR" sz="3200" b="0" i="0" u="none" strike="noStrike" kern="0" cap="none" spc="-8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latin typeface="Arial Black" panose="020B0A04020102020204" pitchFamily="34" charset="0"/>
                <a:ea typeface="+mn-ea"/>
                <a:cs typeface="+mn-cs"/>
              </a:rPr>
              <a:t>0</a:t>
            </a:r>
            <a:r>
              <a:rPr kumimoji="1" lang="uk-UA" altLang="en-US" sz="3200" b="0" i="0" u="none" strike="noStrike" kern="0" cap="none" spc="-8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latin typeface="Arial Black" panose="020B0A04020102020204" pitchFamily="34" charset="0"/>
                <a:ea typeface="+mn-ea"/>
                <a:cs typeface="+mn-cs"/>
              </a:rP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75" y="2168525"/>
            <a:ext cx="11418570" cy="1568450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1600" kern="1200" cap="none" spc="0" baseline="0" noProof="0">
                <a:latin typeface="Arial" panose="020B0604020202020204" pitchFamily="34" charset="0"/>
                <a:ea typeface="Malgun Gothic" panose="020B0503020000020004" charset="-127"/>
                <a:cs typeface="Arial" panose="020B0604020202020204" pitchFamily="34" charset="0"/>
              </a:rPr>
              <a:t>Щодо ступеня впровадження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1600" kern="1200" cap="none" spc="0" baseline="0" noProof="0">
                <a:latin typeface="Arial" panose="020B0604020202020204" pitchFamily="34" charset="0"/>
                <a:ea typeface="Malgun Gothic" panose="020B0503020000020004" charset="-127"/>
                <a:cs typeface="Arial" panose="020B0604020202020204" pitchFamily="34" charset="0"/>
              </a:rPr>
              <a:t>новітніх Інтернет-технологій на ринку страхових послуг, то на Україні він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1600" kern="1200" cap="none" spc="0" baseline="0" noProof="0">
                <a:latin typeface="Arial" panose="020B0604020202020204" pitchFamily="34" charset="0"/>
                <a:ea typeface="Malgun Gothic" panose="020B0503020000020004" charset="-127"/>
                <a:cs typeface="Arial" panose="020B0604020202020204" pitchFamily="34" charset="0"/>
              </a:rPr>
              <a:t>практично не існує. Якщо порівнювати с Європою, то за допомогою Інтернету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1600" kern="1200" cap="none" spc="0" baseline="0" noProof="0">
                <a:latin typeface="Arial" panose="020B0604020202020204" pitchFamily="34" charset="0"/>
                <a:ea typeface="Malgun Gothic" panose="020B0503020000020004" charset="-127"/>
                <a:cs typeface="Arial" panose="020B0604020202020204" pitchFamily="34" charset="0"/>
              </a:rPr>
              <a:t>кожен третій житель Німеччини і майже кожен четвертий Великобританії, а в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1600" kern="1200" cap="none" spc="0" baseline="0" noProof="0">
                <a:latin typeface="Arial" panose="020B0604020202020204" pitchFamily="34" charset="0"/>
                <a:ea typeface="Malgun Gothic" panose="020B0503020000020004" charset="-127"/>
                <a:cs typeface="Arial" panose="020B0604020202020204" pitchFamily="34" charset="0"/>
              </a:rPr>
              <a:t>середньому по Європі послугами on-line страхування користується близько 40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kumimoji="0" lang="en-US" altLang="ko-KR" sz="1600" kern="1200" cap="none" spc="0" baseline="0" noProof="0">
                <a:latin typeface="Arial" panose="020B0604020202020204" pitchFamily="34" charset="0"/>
                <a:ea typeface="Malgun Gothic" panose="020B0503020000020004" charset="-127"/>
                <a:cs typeface="Arial" panose="020B0604020202020204" pitchFamily="34" charset="0"/>
              </a:rPr>
              <a:t>% населення.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703705" y="3736975"/>
            <a:ext cx="896810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u="sng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</a:rPr>
              <a:t>Західні експерти позитивно оцінюють перспективи вітчизняного</a:t>
            </a:r>
          </a:p>
          <a:p>
            <a:pPr algn="ctr"/>
            <a:r>
              <a:rPr lang="en-US" sz="2000" b="1" u="sng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</a:rPr>
              <a:t>страхового ринку, вважають, що український ринок страхування життя - один з</a:t>
            </a:r>
          </a:p>
          <a:p>
            <a:pPr algn="ctr"/>
            <a:r>
              <a:rPr lang="en-US" sz="2000" b="1" u="sng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</a:rPr>
              <a:t>найпривабливіших в Європі, оскільки має великий потенціал розвитку.  </a:t>
            </a:r>
            <a:endParaRPr lang="en-US" altLang="en-US" sz="2000" b="1" u="sng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овое поле 8"/>
          <p:cNvSpPr txBox="1"/>
          <p:nvPr/>
        </p:nvSpPr>
        <p:spPr>
          <a:xfrm>
            <a:off x="1811655" y="188595"/>
            <a:ext cx="106273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u="sng">
                <a:latin typeface="Calibri" panose="020F0502020204030204" charset="0"/>
                <a:ea typeface="SimSun" panose="02010600030101010101" pitchFamily="2" charset="-122"/>
              </a:rPr>
              <a:t>Для поступового розвитку цієї галузі в Україні необхідно:</a:t>
            </a:r>
            <a:endParaRPr lang="en-US" altLang="en-US" sz="2800" u="sng">
              <a:latin typeface="Calibri" panose="020F0502020204030204" charset="0"/>
              <a:ea typeface="SimSun" panose="02010600030101010101" pitchFamily="2" charset="-122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07670" y="865505"/>
          <a:ext cx="4933315" cy="92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443865" y="1880870"/>
          <a:ext cx="5080000" cy="64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407670" y="2745105"/>
          <a:ext cx="5080000" cy="92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443865" y="5805170"/>
          <a:ext cx="5080000" cy="64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9" name="Диаграмма 18"/>
          <p:cNvGraphicFramePr/>
          <p:nvPr/>
        </p:nvGraphicFramePr>
        <p:xfrm>
          <a:off x="6754495" y="1089025"/>
          <a:ext cx="4997450" cy="1086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6708140" y="2345690"/>
          <a:ext cx="5080000" cy="64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23" name="Диаграмма 22"/>
          <p:cNvGraphicFramePr/>
          <p:nvPr/>
        </p:nvGraphicFramePr>
        <p:xfrm>
          <a:off x="6779260" y="3161665"/>
          <a:ext cx="5080000" cy="92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graphicFrame>
        <p:nvGraphicFramePr>
          <p:cNvPr id="25" name="Диаграмма 24"/>
          <p:cNvGraphicFramePr/>
          <p:nvPr/>
        </p:nvGraphicFramePr>
        <p:xfrm>
          <a:off x="6690360" y="4185285"/>
          <a:ext cx="5080000" cy="64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8" r:lo="rId39" r:qs="rId40" r:cs="rId41"/>
          </a:graphicData>
        </a:graphic>
      </p:graphicFrame>
      <p:graphicFrame>
        <p:nvGraphicFramePr>
          <p:cNvPr id="27" name="Диаграмма 26"/>
          <p:cNvGraphicFramePr/>
          <p:nvPr/>
        </p:nvGraphicFramePr>
        <p:xfrm>
          <a:off x="407670" y="3825240"/>
          <a:ext cx="5080000" cy="64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3" r:lo="rId44" r:qs="rId45" r:cs="rId46"/>
          </a:graphicData>
        </a:graphic>
      </p:graphicFrame>
      <p:graphicFrame>
        <p:nvGraphicFramePr>
          <p:cNvPr id="29" name="Диаграмма 28"/>
          <p:cNvGraphicFramePr/>
          <p:nvPr/>
        </p:nvGraphicFramePr>
        <p:xfrm>
          <a:off x="443865" y="4688840"/>
          <a:ext cx="5080000" cy="92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8" r:lo="rId49" r:qs="rId50" r:cs="rId51"/>
          </a:graphicData>
        </a:graphic>
      </p:graphicFrame>
      <p:graphicFrame>
        <p:nvGraphicFramePr>
          <p:cNvPr id="31" name="Диаграмма 30"/>
          <p:cNvGraphicFramePr/>
          <p:nvPr/>
        </p:nvGraphicFramePr>
        <p:xfrm>
          <a:off x="6671945" y="4932045"/>
          <a:ext cx="5080000" cy="645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3" r:lo="rId54" r:qs="rId55" r:cs="rId56"/>
          </a:graphicData>
        </a:graphic>
      </p:graphicFrame>
      <p:graphicFrame>
        <p:nvGraphicFramePr>
          <p:cNvPr id="33" name="Диаграмма 32"/>
          <p:cNvGraphicFramePr/>
          <p:nvPr/>
        </p:nvGraphicFramePr>
        <p:xfrm>
          <a:off x="6708140" y="5733415"/>
          <a:ext cx="5043805" cy="779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8" r:lo="rId59" r:qs="rId60" r:cs="rId6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Application>Microsoft Office PowerPoint</Application>
  <PresentationFormat>Широкоэкранный</PresentationFormat>
  <Paragraphs>174</Paragraphs>
  <Slides>16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굴림</vt:lpstr>
      <vt:lpstr>Malgun Gothic</vt:lpstr>
      <vt:lpstr>Malgun Gothic</vt:lpstr>
      <vt:lpstr>Arial</vt:lpstr>
      <vt:lpstr>Arial Black</vt:lpstr>
      <vt:lpstr>Calibri</vt:lpstr>
      <vt:lpstr>Office theme</vt:lpstr>
      <vt:lpstr>디자인 사용자 지정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asadal</dc:creator>
  <cp:lastModifiedBy>Мария</cp:lastModifiedBy>
  <cp:revision>233</cp:revision>
  <dcterms:created xsi:type="dcterms:W3CDTF">2013-11-14T07:16:00Z</dcterms:created>
  <dcterms:modified xsi:type="dcterms:W3CDTF">2025-10-04T20:22:29Z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1049-11.2.0.11225</vt:lpwstr>
  </property>
  <property fmtid="{D5CDD505-2E9C-101B-9397-08002B2CF9AE}" pid="3" name="ICV">
    <vt:lpwstr>3259CFC53A614F13BA1AE27D93EFBF96</vt:lpwstr>
  </property>
</Properties>
</file>