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74" r:id="rId6"/>
    <p:sldId id="259" r:id="rId7"/>
    <p:sldId id="265" r:id="rId8"/>
    <p:sldId id="260" r:id="rId9"/>
    <p:sldId id="269" r:id="rId10"/>
    <p:sldId id="261" r:id="rId11"/>
    <p:sldId id="272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5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12C"/>
    <a:srgbClr val="E2DACF"/>
    <a:srgbClr val="B78B77"/>
    <a:srgbClr val="845946"/>
    <a:srgbClr val="6E5E58"/>
    <a:srgbClr val="695E5C"/>
    <a:srgbClr val="B3BCE3"/>
    <a:srgbClr val="FFFFFF"/>
    <a:srgbClr val="304086"/>
    <a:srgbClr val="475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 showGuides="1">
      <p:cViewPr varScale="1">
        <p:scale>
          <a:sx n="113" d="100"/>
          <a:sy n="113" d="100"/>
        </p:scale>
        <p:origin x="474" y="114"/>
      </p:cViewPr>
      <p:guideLst>
        <p:guide orient="horz" pos="2183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C685953-4B23-47A2-9F6D-09B577AAC2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41B310-D10B-4E70-8294-EE7D16CA8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74B01-63C7-4172-90C7-A9779128680C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EE6DAC-E0FF-4109-8FF4-F9EED858DC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7E4F7C-C17F-4027-9AC8-E6C8669FE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23FDE-7355-4E86-9B6C-DF812F553E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29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2A4D-2091-4E84-9922-C300901BBDF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0EF76-4528-4350-998B-6DF515A87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64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EF76-4528-4350-998B-6DF515A87F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3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PPTXTemplates.in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EF76-4528-4350-998B-6DF515A87F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5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EF76-4528-4350-998B-6DF515A87F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0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5274EE-3028-46D7-8DA5-5CF5D71EA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E1825D0-8636-49C4-8292-CC284D965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4D3A7F-D648-4B04-BB00-46247066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38A3C62-0ACB-4EA8-B721-30AE7314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535CCD-1146-4D3C-BC1E-F695CAD4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4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95E977-4A90-4C60-92DD-C195CD78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72DDBEB-3B70-491A-8E1B-0B53D0F02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9FBF69-FC52-4CB9-B2FF-633FCFB0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E8172F-82D4-4503-BB67-D37C5EEA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8C18E5-0918-4115-8201-7B497450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33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216DA2D-3765-4677-940E-59F0F76D3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128332F-6250-4AAE-A1E1-E375B3E3A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58374C3-7C29-4F8B-8AC3-D170202D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8C78B18-2E34-4989-8CBC-63C824C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D44DDC-D0D6-4020-BCC6-7DD9671D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2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88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4A76D-028C-41C1-9104-8AAAA300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C728BC-AEF1-4436-968A-026F7688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6066015-9C83-430A-8FA5-EEAAE2E3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484D55-A67A-4170-9386-FF4BCAD2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8C7AF75-4621-4F55-AA0C-4B206F37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0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60DA5E-D03A-4C63-807D-E5DE052C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819894-DFB8-4DE5-B30B-DC3134F48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5755CC-0255-47F6-BBF4-60895E4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C0268C-C65F-4546-9A60-1D68907D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522652-42F3-42AD-A1C6-6A85E049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3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13AE51-0262-4838-B69C-9F53A697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4C36A5-3B19-406D-B951-682F6C56C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476CE35-A8F9-4E9E-92EB-694EB0486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AA47D25-8389-4E5F-A129-ECD89247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D1B9D07-6A36-464B-B3DA-233DA6C9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D4B8753-A09A-44DE-A29B-07460AFB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CB657C-63A8-4CD6-B69D-8D4015EA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9BA7E4E-92F8-4315-B9C9-DB95B6F1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C3914F9-571D-48B7-99A2-EA951F48B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F1A645F-77A6-4680-BDD8-047F1F81B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07CB83F-86FD-43E9-9B59-C3DD8894E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1E352CB-6EB8-40B7-BABE-17136CEC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84A8137-ADBF-4AD6-B44F-C049A4C8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B8AA979-55BD-4958-BA3D-40DD107A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76004" y="64671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98014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067FA4-05EE-4D92-9B7B-CAF46C78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9DD175B-69C5-4835-A884-3200308C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43FB53D-9184-478C-BA47-B5172BEB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E0C4E9F-1F9C-4786-8F00-495B8CE9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4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D10437A-AE91-4C06-9D8D-C7AEB19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D6FAFD8-C126-454C-9285-FC287C5B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1D5BCA2-BC2A-4343-8B37-8F1D82EE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39263C-5D71-409A-B644-F9E9C103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DE2B2C-D30F-4035-A414-BE5DED87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75B0A76-0B8C-401D-BBEE-D6823DD16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2BF3CF7-408E-4D0F-A189-964377E3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A9B9D2-27EA-414C-98B1-CE0ADA7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C74D239-0C69-4975-8FD9-B08B76DE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20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1911EA3-F5B5-4A57-8AD7-6E89AC5E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DA20403-8EC6-4735-A940-29511F743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3F0984C-290F-4900-B026-07E8F9012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6CB2CB-B7A8-4ED9-9713-A2886331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D1BB2-6984-4A27-BFB4-AF7B9A44C2DE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DC99526-FCB2-4DD0-ADE4-D4B45298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45F091B-89F1-48E4-94FA-C1019A79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0FDAE-5B75-4624-A654-0558ED050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B78B77"/>
            </a:gs>
            <a:gs pos="0">
              <a:srgbClr val="8BA2F0"/>
            </a:gs>
            <a:gs pos="100000">
              <a:srgbClr val="E2DA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03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rgbClr val="B78B77"/>
            </a:gs>
            <a:gs pos="0">
              <a:srgbClr val="8BA2F0"/>
            </a:gs>
            <a:gs pos="100000">
              <a:srgbClr val="E2DA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64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B2168ED9-A1D0-462B-ADA9-98ABFB363BDA}"/>
              </a:ext>
            </a:extLst>
          </p:cNvPr>
          <p:cNvSpPr txBox="1"/>
          <p:nvPr/>
        </p:nvSpPr>
        <p:spPr>
          <a:xfrm>
            <a:off x="7707110" y="1884874"/>
            <a:ext cx="269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4800" spc="100" dirty="0" err="1" smtClean="0">
                <a:solidFill>
                  <a:srgbClr val="46312C"/>
                </a:solidFill>
                <a:latin typeface="HTC Hand" panose="03080706020202030202" pitchFamily="66" charset="0"/>
                <a:cs typeface="+mn-ea"/>
                <a:sym typeface="+mn-lt"/>
              </a:rPr>
              <a:t>Котокафе</a:t>
            </a:r>
            <a:endParaRPr lang="en-US" altLang="zh-CN" sz="4800" spc="1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49AAD98E-82C2-49BA-BEE2-1AC27CC52D22}"/>
              </a:ext>
            </a:extLst>
          </p:cNvPr>
          <p:cNvSpPr txBox="1"/>
          <p:nvPr/>
        </p:nvSpPr>
        <p:spPr>
          <a:xfrm>
            <a:off x="8460645" y="6395979"/>
            <a:ext cx="3571294" cy="267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000" spc="100" dirty="0" smtClean="0">
                <a:solidFill>
                  <a:schemeClr val="bg1"/>
                </a:solidFill>
                <a:cs typeface="+mn-ea"/>
                <a:sym typeface="+mn-lt"/>
              </a:rPr>
              <a:t>Выполнила Панасенко Дарья, группа ДД_011</a:t>
            </a:r>
            <a:endParaRPr lang="zh-CN" altLang="en-US" sz="10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5" y="1486016"/>
            <a:ext cx="3812489" cy="352712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707110" y="2926412"/>
            <a:ext cx="27923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Здесь встречают с уютом и </a:t>
            </a:r>
            <a:r>
              <a:rPr lang="ru-RU" dirty="0" err="1" smtClean="0">
                <a:solidFill>
                  <a:srgbClr val="46312C"/>
                </a:solidFill>
                <a:latin typeface="Bodoni" pitchFamily="2" charset="0"/>
              </a:rPr>
              <a:t>мурчанием</a:t>
            </a:r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!</a:t>
            </a:r>
            <a:endParaRPr lang="ru-RU" dirty="0">
              <a:solidFill>
                <a:srgbClr val="463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847F2093-BEAC-46DA-9153-2CBE7788646D}"/>
              </a:ext>
            </a:extLst>
          </p:cNvPr>
          <p:cNvSpPr/>
          <p:nvPr/>
        </p:nvSpPr>
        <p:spPr>
          <a:xfrm>
            <a:off x="0" y="3293408"/>
            <a:ext cx="12192000" cy="3564592"/>
          </a:xfrm>
          <a:prstGeom prst="rect">
            <a:avLst/>
          </a:prstGeom>
          <a:solidFill>
            <a:srgbClr val="84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0D1C7CB-2DF6-4205-8399-A15C7F348585}"/>
              </a:ext>
            </a:extLst>
          </p:cNvPr>
          <p:cNvGrpSpPr/>
          <p:nvPr/>
        </p:nvGrpSpPr>
        <p:grpSpPr>
          <a:xfrm>
            <a:off x="4539306" y="2303210"/>
            <a:ext cx="2910188" cy="1893454"/>
            <a:chOff x="4539306" y="2303210"/>
            <a:chExt cx="2910188" cy="1893454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xmlns="" id="{49DA1E7B-9AB1-4D52-9CD8-AF790A6DBFC4}"/>
                </a:ext>
              </a:extLst>
            </p:cNvPr>
            <p:cNvSpPr/>
            <p:nvPr/>
          </p:nvSpPr>
          <p:spPr>
            <a:xfrm>
              <a:off x="4539306" y="2826185"/>
              <a:ext cx="886412" cy="886412"/>
            </a:xfrm>
            <a:prstGeom prst="ellipse">
              <a:avLst/>
            </a:prstGeom>
            <a:solidFill>
              <a:srgbClr val="E2D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>
                <a:cs typeface="+mn-ea"/>
                <a:sym typeface="+mn-lt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xmlns="" id="{23586DD6-37F5-4DC5-A799-9604A5E78AB2}"/>
                </a:ext>
              </a:extLst>
            </p:cNvPr>
            <p:cNvSpPr/>
            <p:nvPr/>
          </p:nvSpPr>
          <p:spPr>
            <a:xfrm>
              <a:off x="6563082" y="2826185"/>
              <a:ext cx="886412" cy="886412"/>
            </a:xfrm>
            <a:prstGeom prst="ellipse">
              <a:avLst/>
            </a:prstGeom>
            <a:solidFill>
              <a:srgbClr val="E2D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>
                <a:cs typeface="+mn-ea"/>
                <a:sym typeface="+mn-lt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xmlns="" id="{EF5E6325-ADA9-42B3-8437-D688C3F7528F}"/>
                </a:ext>
              </a:extLst>
            </p:cNvPr>
            <p:cNvSpPr/>
            <p:nvPr/>
          </p:nvSpPr>
          <p:spPr>
            <a:xfrm>
              <a:off x="5125294" y="2303210"/>
              <a:ext cx="1893454" cy="1893454"/>
            </a:xfrm>
            <a:prstGeom prst="ellipse">
              <a:avLst/>
            </a:pr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30B83FD-3D6D-4D42-B3EA-D3C252E23211}"/>
              </a:ext>
            </a:extLst>
          </p:cNvPr>
          <p:cNvGrpSpPr/>
          <p:nvPr/>
        </p:nvGrpSpPr>
        <p:grpSpPr>
          <a:xfrm>
            <a:off x="7193986" y="2530352"/>
            <a:ext cx="2557999" cy="1478077"/>
            <a:chOff x="7193986" y="2530352"/>
            <a:chExt cx="2557999" cy="1478077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xmlns="" id="{4B5B4661-AD9B-4B3F-AA66-F7AE78868619}"/>
                </a:ext>
              </a:extLst>
            </p:cNvPr>
            <p:cNvSpPr/>
            <p:nvPr/>
          </p:nvSpPr>
          <p:spPr>
            <a:xfrm>
              <a:off x="7193986" y="2879822"/>
              <a:ext cx="779139" cy="779139"/>
            </a:xfrm>
            <a:prstGeom prst="ellipse">
              <a:avLst/>
            </a:prstGeom>
            <a:solidFill>
              <a:srgbClr val="B78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xmlns="" id="{31172AFD-EE5E-4986-AFD8-51A1D18C4D28}"/>
                </a:ext>
              </a:extLst>
            </p:cNvPr>
            <p:cNvSpPr/>
            <p:nvPr/>
          </p:nvSpPr>
          <p:spPr>
            <a:xfrm>
              <a:off x="8972846" y="2879822"/>
              <a:ext cx="779139" cy="779139"/>
            </a:xfrm>
            <a:prstGeom prst="ellipse">
              <a:avLst/>
            </a:prstGeom>
            <a:solidFill>
              <a:srgbClr val="B78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xmlns="" id="{01CF1329-3E82-4A32-82F3-9DE0C56E4504}"/>
                </a:ext>
              </a:extLst>
            </p:cNvPr>
            <p:cNvSpPr/>
            <p:nvPr/>
          </p:nvSpPr>
          <p:spPr>
            <a:xfrm>
              <a:off x="7734448" y="2530352"/>
              <a:ext cx="1478077" cy="1478077"/>
            </a:xfrm>
            <a:prstGeom prst="ellipse">
              <a:avLst/>
            </a:pr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BA7B4AD-1CA4-41E8-B155-6E0D36D1FB3C}"/>
              </a:ext>
            </a:extLst>
          </p:cNvPr>
          <p:cNvGrpSpPr/>
          <p:nvPr/>
        </p:nvGrpSpPr>
        <p:grpSpPr>
          <a:xfrm>
            <a:off x="2224038" y="2530352"/>
            <a:ext cx="2557999" cy="1478077"/>
            <a:chOff x="2224038" y="2530352"/>
            <a:chExt cx="2557999" cy="1478077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ABDCEFD-6D4C-4148-9FD9-6539FD7C98CE}"/>
                </a:ext>
              </a:extLst>
            </p:cNvPr>
            <p:cNvSpPr/>
            <p:nvPr/>
          </p:nvSpPr>
          <p:spPr>
            <a:xfrm>
              <a:off x="2224038" y="2879822"/>
              <a:ext cx="779139" cy="779139"/>
            </a:xfrm>
            <a:prstGeom prst="ellipse">
              <a:avLst/>
            </a:prstGeom>
            <a:solidFill>
              <a:srgbClr val="B78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EFAF7C8F-1A25-4F8F-8450-261B4CE317C1}"/>
                </a:ext>
              </a:extLst>
            </p:cNvPr>
            <p:cNvSpPr/>
            <p:nvPr/>
          </p:nvSpPr>
          <p:spPr>
            <a:xfrm>
              <a:off x="4002898" y="2879822"/>
              <a:ext cx="779139" cy="779139"/>
            </a:xfrm>
            <a:prstGeom prst="ellipse">
              <a:avLst/>
            </a:prstGeom>
            <a:solidFill>
              <a:srgbClr val="B78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EC8F60A9-7991-43FF-9591-6927B556345E}"/>
                </a:ext>
              </a:extLst>
            </p:cNvPr>
            <p:cNvSpPr/>
            <p:nvPr/>
          </p:nvSpPr>
          <p:spPr>
            <a:xfrm>
              <a:off x="2764500" y="2530352"/>
              <a:ext cx="1478077" cy="1478077"/>
            </a:xfrm>
            <a:prstGeom prst="ellipse">
              <a:avLst/>
            </a:pr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xmlns="" id="{C496F2AD-3CAA-47BF-88D2-7DDE23B50E22}"/>
              </a:ext>
            </a:extLst>
          </p:cNvPr>
          <p:cNvCxnSpPr/>
          <p:nvPr/>
        </p:nvCxnSpPr>
        <p:spPr>
          <a:xfrm>
            <a:off x="6898587" y="448470"/>
            <a:ext cx="4698432" cy="0"/>
          </a:xfrm>
          <a:prstGeom prst="line">
            <a:avLst/>
          </a:prstGeom>
          <a:ln>
            <a:solidFill>
              <a:srgbClr val="845946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09" y="2826185"/>
            <a:ext cx="889320" cy="825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89" y="2869417"/>
            <a:ext cx="739331" cy="739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05" y="2869417"/>
            <a:ext cx="741866" cy="739331"/>
          </a:xfrm>
          <a:prstGeom prst="rect">
            <a:avLst/>
          </a:prstGeom>
        </p:spPr>
      </p:pic>
      <p:sp>
        <p:nvSpPr>
          <p:cNvPr id="59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4697670" y="4467903"/>
            <a:ext cx="279665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E2DACF"/>
                </a:solidFill>
                <a:cs typeface="+mn-ea"/>
                <a:sym typeface="+mn-lt"/>
              </a:rPr>
              <a:t>www.Instagram.com/nekomatacafe</a:t>
            </a:r>
            <a:endParaRPr lang="en-US" altLang="zh-CN" sz="1200" dirty="0">
              <a:solidFill>
                <a:srgbClr val="E2DACF"/>
              </a:solidFill>
              <a:cs typeface="+mn-ea"/>
              <a:sym typeface="+mn-lt"/>
            </a:endParaRPr>
          </a:p>
        </p:txBody>
      </p:sp>
      <p:sp>
        <p:nvSpPr>
          <p:cNvPr id="62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7308218" y="4176048"/>
            <a:ext cx="3444374" cy="2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E2DACF"/>
                </a:solidFill>
                <a:cs typeface="+mn-ea"/>
                <a:sym typeface="+mn-lt"/>
              </a:rPr>
              <a:t>www.facebook.com/nekomatacafe</a:t>
            </a:r>
            <a:endParaRPr lang="en-US" altLang="zh-CN" sz="1200" dirty="0">
              <a:solidFill>
                <a:srgbClr val="E2DACF"/>
              </a:solidFill>
              <a:cs typeface="+mn-ea"/>
              <a:sym typeface="+mn-lt"/>
            </a:endParaRPr>
          </a:p>
        </p:txBody>
      </p:sp>
      <p:sp>
        <p:nvSpPr>
          <p:cNvPr id="63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2424437" y="4176231"/>
            <a:ext cx="23576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dirty="0" smtClean="0">
                <a:solidFill>
                  <a:srgbClr val="E2DACF"/>
                </a:solidFill>
                <a:cs typeface="+mn-ea"/>
                <a:sym typeface="+mn-lt"/>
              </a:rPr>
              <a:t>https://vk.com/nekomatacafe</a:t>
            </a:r>
            <a:endParaRPr lang="en-US" altLang="zh-CN" sz="1200" dirty="0">
              <a:solidFill>
                <a:srgbClr val="E2DACF"/>
              </a:solidFill>
              <a:cs typeface="+mn-ea"/>
              <a:sym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64" y="5043759"/>
            <a:ext cx="1398070" cy="13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81A731A-BFF8-4841-8A90-FEF4D22A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6435" y="2284691"/>
            <a:ext cx="944032" cy="584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AF05F90-2F4B-4895-A18D-031A3836C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287" y="2189541"/>
            <a:ext cx="1244600" cy="774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AA0519D-A50C-4FD6-AA66-06E163056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32" y="2224922"/>
            <a:ext cx="1588557" cy="983391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01889ED0-6348-49C9-82BB-AC9731E7A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78" y="1863576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文本框 35">
            <a:extLst>
              <a:ext uri="{FF2B5EF4-FFF2-40B4-BE49-F238E27FC236}">
                <a16:creationId xmlns:a16="http://schemas.microsoft.com/office/drawing/2014/main" xmlns="" id="{B2168ED9-A1D0-462B-ADA9-98ABFB363BDA}"/>
              </a:ext>
            </a:extLst>
          </p:cNvPr>
          <p:cNvSpPr txBox="1"/>
          <p:nvPr/>
        </p:nvSpPr>
        <p:spPr>
          <a:xfrm>
            <a:off x="7344801" y="1863576"/>
            <a:ext cx="418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spc="100" dirty="0" smtClean="0">
                <a:solidFill>
                  <a:srgbClr val="46312C"/>
                </a:solidFill>
                <a:latin typeface="HTC Hand" panose="03080706020202030202" pitchFamily="66" charset="0"/>
                <a:cs typeface="+mn-ea"/>
                <a:sym typeface="+mn-lt"/>
              </a:rPr>
              <a:t>Кофе вдохновляет, а кошки придают умиротворение. Приходите и убедитесь сами!</a:t>
            </a:r>
            <a:endParaRPr lang="en-US" altLang="zh-CN" sz="2400" spc="1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52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7539190" y="3583610"/>
            <a:ext cx="3444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200" dirty="0" smtClean="0">
                <a:solidFill>
                  <a:srgbClr val="46312C"/>
                </a:solidFill>
                <a:cs typeface="+mn-ea"/>
                <a:sym typeface="+mn-lt"/>
              </a:rPr>
              <a:t>Улица Кутузова </a:t>
            </a:r>
            <a:r>
              <a:rPr lang="en-US" altLang="zh-CN" sz="1200" dirty="0" smtClean="0">
                <a:solidFill>
                  <a:srgbClr val="46312C"/>
                </a:solidFill>
                <a:cs typeface="+mn-ea"/>
                <a:sym typeface="+mn-lt"/>
              </a:rPr>
              <a:t>XX</a:t>
            </a:r>
            <a:r>
              <a:rPr lang="ru-RU" altLang="zh-CN" sz="1200" dirty="0" smtClean="0">
                <a:solidFill>
                  <a:srgbClr val="46312C"/>
                </a:solidFill>
                <a:cs typeface="+mn-ea"/>
                <a:sym typeface="+mn-lt"/>
              </a:rPr>
              <a:t>, Донецк</a:t>
            </a:r>
            <a:endParaRPr lang="en-US" altLang="zh-CN" sz="1200" dirty="0" smtClean="0">
              <a:solidFill>
                <a:srgbClr val="46312C"/>
              </a:solidFill>
              <a:cs typeface="+mn-ea"/>
              <a:sym typeface="+mn-lt"/>
            </a:endParaRPr>
          </a:p>
          <a:p>
            <a:pPr algn="ctr">
              <a:lnSpc>
                <a:spcPts val="1500"/>
              </a:lnSpc>
            </a:pPr>
            <a:endParaRPr lang="en-US" altLang="zh-CN" sz="1200" dirty="0">
              <a:solidFill>
                <a:srgbClr val="46312C"/>
              </a:solidFill>
              <a:cs typeface="+mn-ea"/>
              <a:sym typeface="+mn-lt"/>
            </a:endParaRPr>
          </a:p>
          <a:p>
            <a:pPr algn="ctr">
              <a:lnSpc>
                <a:spcPts val="1500"/>
              </a:lnSpc>
            </a:pPr>
            <a:r>
              <a:rPr lang="en-US" altLang="zh-CN" sz="1200" dirty="0" smtClean="0">
                <a:solidFill>
                  <a:srgbClr val="46312C"/>
                </a:solidFill>
                <a:cs typeface="+mn-ea"/>
                <a:sym typeface="+mn-lt"/>
              </a:rPr>
              <a:t>+7(936)796-26-47</a:t>
            </a:r>
          </a:p>
          <a:p>
            <a:pPr algn="ctr">
              <a:lnSpc>
                <a:spcPts val="1500"/>
              </a:lnSpc>
            </a:pPr>
            <a:r>
              <a:rPr lang="en-US" altLang="zh-CN" sz="1200" dirty="0" smtClean="0">
                <a:solidFill>
                  <a:srgbClr val="46312C"/>
                </a:solidFill>
                <a:cs typeface="+mn-ea"/>
                <a:sym typeface="+mn-lt"/>
              </a:rPr>
              <a:t>+7(921)039-19-00</a:t>
            </a:r>
            <a:endParaRPr lang="en-US" altLang="zh-CN" sz="1200" dirty="0">
              <a:solidFill>
                <a:srgbClr val="46312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0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44" y="1814973"/>
            <a:ext cx="5081665" cy="39704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C2224EC-2397-40A3-A04D-285227AA5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84" y="1714140"/>
            <a:ext cx="5348916" cy="4179287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B9C7344A-FF23-43E8-A218-373FA3159078}"/>
              </a:ext>
            </a:extLst>
          </p:cNvPr>
          <p:cNvSpPr txBox="1"/>
          <p:nvPr/>
        </p:nvSpPr>
        <p:spPr>
          <a:xfrm>
            <a:off x="721524" y="2620518"/>
            <a:ext cx="68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5645FA8E-0A06-4C64-9F9F-062E67B171DF}"/>
              </a:ext>
            </a:extLst>
          </p:cNvPr>
          <p:cNvSpPr txBox="1"/>
          <p:nvPr/>
        </p:nvSpPr>
        <p:spPr>
          <a:xfrm>
            <a:off x="660105" y="1672145"/>
            <a:ext cx="37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zh-CN" sz="3600" dirty="0" smtClean="0">
                <a:solidFill>
                  <a:srgbClr val="46312C"/>
                </a:solidFill>
                <a:latin typeface="HTC Hand" panose="03080706020202030202" pitchFamily="66" charset="0"/>
                <a:cs typeface="+mn-ea"/>
                <a:sym typeface="+mn-lt"/>
              </a:rPr>
              <a:t>Концепция</a:t>
            </a:r>
            <a:r>
              <a:rPr lang="ru-RU" altLang="zh-CN" sz="3600" dirty="0" smtClean="0">
                <a:solidFill>
                  <a:srgbClr val="46312C"/>
                </a:solidFill>
                <a:cs typeface="+mn-ea"/>
                <a:sym typeface="+mn-lt"/>
              </a:rPr>
              <a:t> </a:t>
            </a:r>
            <a:r>
              <a:rPr lang="ru-RU" altLang="zh-CN" sz="3600" dirty="0" smtClean="0">
                <a:solidFill>
                  <a:srgbClr val="46312C"/>
                </a:solidFill>
                <a:latin typeface="HTC Hand" panose="03080706020202030202" pitchFamily="66" charset="0"/>
                <a:cs typeface="+mn-ea"/>
                <a:sym typeface="+mn-lt"/>
              </a:rPr>
              <a:t>кафе</a:t>
            </a:r>
            <a:endParaRPr lang="zh-CN" altLang="en-US" sz="36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xmlns="" id="{3FD2A020-CBD7-45D8-94FB-8384146F0110}"/>
              </a:ext>
            </a:extLst>
          </p:cNvPr>
          <p:cNvSpPr txBox="1"/>
          <p:nvPr/>
        </p:nvSpPr>
        <p:spPr>
          <a:xfrm>
            <a:off x="729538" y="3205293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</a:t>
            </a:r>
            <a:r>
              <a:rPr lang="ru-RU" altLang="zh-CN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文本框 68">
            <a:extLst>
              <a:ext uri="{FF2B5EF4-FFF2-40B4-BE49-F238E27FC236}">
                <a16:creationId xmlns:a16="http://schemas.microsoft.com/office/drawing/2014/main" xmlns="" id="{3FD2A020-CBD7-45D8-94FB-8384146F0110}"/>
              </a:ext>
            </a:extLst>
          </p:cNvPr>
          <p:cNvSpPr txBox="1"/>
          <p:nvPr/>
        </p:nvSpPr>
        <p:spPr>
          <a:xfrm>
            <a:off x="737552" y="3790068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文本框 68">
            <a:extLst>
              <a:ext uri="{FF2B5EF4-FFF2-40B4-BE49-F238E27FC236}">
                <a16:creationId xmlns:a16="http://schemas.microsoft.com/office/drawing/2014/main" xmlns="" id="{3FD2A020-CBD7-45D8-94FB-8384146F0110}"/>
              </a:ext>
            </a:extLst>
          </p:cNvPr>
          <p:cNvSpPr txBox="1"/>
          <p:nvPr/>
        </p:nvSpPr>
        <p:spPr>
          <a:xfrm>
            <a:off x="737552" y="4374843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</a:t>
            </a:r>
            <a:r>
              <a:rPr lang="en-US" altLang="zh-CN" sz="3200" dirty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8716" y="2728239"/>
            <a:ext cx="19896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История кафе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0702" y="3313014"/>
            <a:ext cx="2635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Меню и мероприятия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66730" y="3897789"/>
            <a:ext cx="19896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Будущее кафе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66729" y="4477795"/>
            <a:ext cx="31947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Контакты и местоположение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86" name="文本框 68">
            <a:extLst>
              <a:ext uri="{FF2B5EF4-FFF2-40B4-BE49-F238E27FC236}">
                <a16:creationId xmlns:a16="http://schemas.microsoft.com/office/drawing/2014/main" xmlns="" id="{3FD2A020-CBD7-45D8-94FB-8384146F0110}"/>
              </a:ext>
            </a:extLst>
          </p:cNvPr>
          <p:cNvSpPr txBox="1"/>
          <p:nvPr/>
        </p:nvSpPr>
        <p:spPr>
          <a:xfrm>
            <a:off x="761962" y="4959618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</a:t>
            </a:r>
            <a:r>
              <a:rPr lang="ru-RU" altLang="zh-CN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3200" dirty="0">
              <a:solidFill>
                <a:schemeClr val="accent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66729" y="5067339"/>
            <a:ext cx="31947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Благодарность</a:t>
            </a:r>
            <a:endParaRPr lang="ru-RU" dirty="0">
              <a:solidFill>
                <a:srgbClr val="463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69" grpId="0"/>
      <p:bldP spid="77" grpId="0"/>
      <p:bldP spid="78" grpId="0"/>
      <p:bldP spid="11" grpId="0"/>
      <p:bldP spid="80" grpId="0"/>
      <p:bldP spid="81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7ED6640-C84A-48F5-8B85-019DEAF3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8459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176" y="3010975"/>
            <a:ext cx="1163627" cy="244718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4523577C-00A1-4E9F-808F-E3E7CFBC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8459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7467" y="4674933"/>
            <a:ext cx="1697518" cy="289869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4DFADA85-4599-4709-BA0B-D7204684EE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8459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02846" y="3910631"/>
            <a:ext cx="1069701" cy="1826627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xmlns="" id="{43CBB610-F6F7-4AB0-9E26-8124B37AB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8459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8501" y="3912539"/>
            <a:ext cx="1069701" cy="1826627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xmlns="" id="{483D02FA-E868-410A-94FF-73F48E8AB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84594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5600" y="4674933"/>
            <a:ext cx="1697518" cy="289869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3A8031A-A270-4F7B-9758-8289102A4B2E}"/>
              </a:ext>
            </a:extLst>
          </p:cNvPr>
          <p:cNvGrpSpPr/>
          <p:nvPr/>
        </p:nvGrpSpPr>
        <p:grpSpPr>
          <a:xfrm>
            <a:off x="3527682" y="2547212"/>
            <a:ext cx="5266024" cy="886006"/>
            <a:chOff x="3876528" y="2647547"/>
            <a:chExt cx="4469186" cy="886006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6E782140-0AEE-43DD-B022-F957683A61B9}"/>
                </a:ext>
              </a:extLst>
            </p:cNvPr>
            <p:cNvSpPr txBox="1"/>
            <p:nvPr/>
          </p:nvSpPr>
          <p:spPr>
            <a:xfrm>
              <a:off x="3876528" y="2647547"/>
              <a:ext cx="44691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4000" dirty="0" smtClean="0">
                  <a:solidFill>
                    <a:schemeClr val="bg1"/>
                  </a:solidFill>
                  <a:latin typeface="HTC Hand" panose="03080706020202030202" pitchFamily="66" charset="0"/>
                  <a:cs typeface="+mn-ea"/>
                  <a:sym typeface="+mn-lt"/>
                </a:rPr>
                <a:t>История</a:t>
              </a:r>
              <a:r>
                <a:rPr lang="en-US" altLang="zh-CN" sz="4000" dirty="0" smtClean="0">
                  <a:solidFill>
                    <a:schemeClr val="bg1"/>
                  </a:solidFill>
                  <a:latin typeface="HTC Hand" panose="03080706020202030202" pitchFamily="66" charset="0"/>
                  <a:cs typeface="+mn-ea"/>
                  <a:sym typeface="+mn-lt"/>
                </a:rPr>
                <a:t> </a:t>
              </a:r>
              <a:r>
                <a:rPr lang="ru-RU" altLang="zh-CN" sz="4000" dirty="0" smtClean="0">
                  <a:solidFill>
                    <a:schemeClr val="bg1"/>
                  </a:solidFill>
                  <a:latin typeface="HTC Hand" panose="03080706020202030202" pitchFamily="66" charset="0"/>
                  <a:cs typeface="+mn-ea"/>
                  <a:sym typeface="+mn-lt"/>
                </a:rPr>
                <a:t>создания</a:t>
              </a:r>
              <a:endParaRPr lang="zh-CN" altLang="en-US" sz="4000" dirty="0">
                <a:solidFill>
                  <a:schemeClr val="bg1"/>
                </a:solidFill>
                <a:latin typeface="HTC Hand" panose="03080706020202030202" pitchFamily="66" charset="0"/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99468604-FB56-4F20-AB30-8CABA5F4AF0C}"/>
                </a:ext>
              </a:extLst>
            </p:cNvPr>
            <p:cNvSpPr txBox="1"/>
            <p:nvPr/>
          </p:nvSpPr>
          <p:spPr>
            <a:xfrm>
              <a:off x="3910384" y="3271943"/>
              <a:ext cx="443533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43" y="3685549"/>
            <a:ext cx="1588557" cy="9833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471" y="3777396"/>
            <a:ext cx="990769" cy="6133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C78085B-26D4-464B-A193-7DCFE57E8C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770" y="4985625"/>
            <a:ext cx="509182" cy="14842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13E7444-7493-4F5C-9D75-99112C7480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810" y="5458164"/>
            <a:ext cx="784295" cy="1028752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8C89DAEF-EADC-4A92-AB4A-FF0A3B52C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0748" y="5458164"/>
            <a:ext cx="411027" cy="539140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xmlns="" id="{285D31B8-A98B-4488-8281-8147108BAF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532" y="4594014"/>
            <a:ext cx="509182" cy="1484217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369311E-A78E-4861-9690-E37288FFD92B}"/>
              </a:ext>
            </a:extLst>
          </p:cNvPr>
          <p:cNvGrpSpPr/>
          <p:nvPr/>
        </p:nvGrpSpPr>
        <p:grpSpPr>
          <a:xfrm>
            <a:off x="5056396" y="1480050"/>
            <a:ext cx="1740999" cy="1015663"/>
            <a:chOff x="5056396" y="1480050"/>
            <a:chExt cx="1740999" cy="1015663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6834B238-E8AD-4B01-910A-ED48F136DA67}"/>
                </a:ext>
              </a:extLst>
            </p:cNvPr>
            <p:cNvSpPr txBox="1"/>
            <p:nvPr/>
          </p:nvSpPr>
          <p:spPr>
            <a:xfrm>
              <a:off x="5523993" y="1480050"/>
              <a:ext cx="12734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rgbClr val="E2DACF"/>
                  </a:solidFill>
                  <a:cs typeface="+mn-ea"/>
                  <a:sym typeface="+mn-lt"/>
                </a:rPr>
                <a:t>01</a:t>
              </a:r>
              <a:endParaRPr lang="zh-CN" altLang="en-US" sz="6000" dirty="0">
                <a:solidFill>
                  <a:srgbClr val="E2DAC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xmlns="" id="{15E2C948-21BE-43FF-9621-D2BBA2801DA5}"/>
                </a:ext>
              </a:extLst>
            </p:cNvPr>
            <p:cNvSpPr/>
            <p:nvPr/>
          </p:nvSpPr>
          <p:spPr>
            <a:xfrm rot="5400000">
              <a:off x="5036910" y="1931805"/>
              <a:ext cx="322893" cy="283922"/>
            </a:xfrm>
            <a:custGeom>
              <a:avLst/>
              <a:gdLst>
                <a:gd name="connsiteX0" fmla="*/ 0 w 2761802"/>
                <a:gd name="connsiteY0" fmla="*/ 2231611 h 2428472"/>
                <a:gd name="connsiteX1" fmla="*/ 4179 w 2761802"/>
                <a:gd name="connsiteY1" fmla="*/ 2190147 h 2428472"/>
                <a:gd name="connsiteX2" fmla="*/ 8183 w 2761802"/>
                <a:gd name="connsiteY2" fmla="*/ 2177249 h 2428472"/>
                <a:gd name="connsiteX3" fmla="*/ 1237619 w 2761802"/>
                <a:gd name="connsiteY3" fmla="*/ 57529 h 2428472"/>
                <a:gd name="connsiteX4" fmla="*/ 1298967 w 2761802"/>
                <a:gd name="connsiteY4" fmla="*/ 16167 h 2428472"/>
                <a:gd name="connsiteX5" fmla="*/ 1379050 w 2761802"/>
                <a:gd name="connsiteY5" fmla="*/ 0 h 2428472"/>
                <a:gd name="connsiteX6" fmla="*/ 1524530 w 2761802"/>
                <a:gd name="connsiteY6" fmla="*/ 60259 h 2428472"/>
                <a:gd name="connsiteX7" fmla="*/ 1544630 w 2761802"/>
                <a:gd name="connsiteY7" fmla="*/ 90072 h 2428472"/>
                <a:gd name="connsiteX8" fmla="*/ 1549295 w 2761802"/>
                <a:gd name="connsiteY8" fmla="*/ 90777 h 2428472"/>
                <a:gd name="connsiteX9" fmla="*/ 2718425 w 2761802"/>
                <a:gd name="connsiteY9" fmla="*/ 2106521 h 2428472"/>
                <a:gd name="connsiteX10" fmla="*/ 2717112 w 2761802"/>
                <a:gd name="connsiteY10" fmla="*/ 2109223 h 2428472"/>
                <a:gd name="connsiteX11" fmla="*/ 2737721 w 2761802"/>
                <a:gd name="connsiteY11" fmla="*/ 2139791 h 2428472"/>
                <a:gd name="connsiteX12" fmla="*/ 2746907 w 2761802"/>
                <a:gd name="connsiteY12" fmla="*/ 2155628 h 2428472"/>
                <a:gd name="connsiteX13" fmla="*/ 2757622 w 2761802"/>
                <a:gd name="connsiteY13" fmla="*/ 2190146 h 2428472"/>
                <a:gd name="connsiteX14" fmla="*/ 2761802 w 2761802"/>
                <a:gd name="connsiteY14" fmla="*/ 2231610 h 2428472"/>
                <a:gd name="connsiteX15" fmla="*/ 2636146 w 2761802"/>
                <a:gd name="connsiteY15" fmla="*/ 2421181 h 2428472"/>
                <a:gd name="connsiteX16" fmla="*/ 2612656 w 2761802"/>
                <a:gd name="connsiteY16" fmla="*/ 2428472 h 2428472"/>
                <a:gd name="connsiteX17" fmla="*/ 149141 w 2761802"/>
                <a:gd name="connsiteY17" fmla="*/ 2428472 h 2428472"/>
                <a:gd name="connsiteX18" fmla="*/ 125655 w 2761802"/>
                <a:gd name="connsiteY18" fmla="*/ 2421182 h 2428472"/>
                <a:gd name="connsiteX19" fmla="*/ 0 w 2761802"/>
                <a:gd name="connsiteY19" fmla="*/ 2231611 h 24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1802" h="2428472">
                  <a:moveTo>
                    <a:pt x="0" y="2231611"/>
                  </a:moveTo>
                  <a:cubicBezTo>
                    <a:pt x="0" y="2217407"/>
                    <a:pt x="1439" y="2203540"/>
                    <a:pt x="4179" y="2190147"/>
                  </a:cubicBezTo>
                  <a:lnTo>
                    <a:pt x="8183" y="2177249"/>
                  </a:lnTo>
                  <a:lnTo>
                    <a:pt x="1237619" y="57529"/>
                  </a:lnTo>
                  <a:lnTo>
                    <a:pt x="1298967" y="16167"/>
                  </a:lnTo>
                  <a:cubicBezTo>
                    <a:pt x="1323581" y="5757"/>
                    <a:pt x="1350643" y="0"/>
                    <a:pt x="1379050" y="0"/>
                  </a:cubicBezTo>
                  <a:cubicBezTo>
                    <a:pt x="1435864" y="0"/>
                    <a:pt x="1487298" y="23028"/>
                    <a:pt x="1524530" y="60259"/>
                  </a:cubicBezTo>
                  <a:lnTo>
                    <a:pt x="1544630" y="90072"/>
                  </a:lnTo>
                  <a:lnTo>
                    <a:pt x="1549295" y="90777"/>
                  </a:lnTo>
                  <a:lnTo>
                    <a:pt x="2718425" y="2106521"/>
                  </a:lnTo>
                  <a:lnTo>
                    <a:pt x="2717112" y="2109223"/>
                  </a:lnTo>
                  <a:lnTo>
                    <a:pt x="2737721" y="2139791"/>
                  </a:lnTo>
                  <a:lnTo>
                    <a:pt x="2746907" y="2155628"/>
                  </a:lnTo>
                  <a:lnTo>
                    <a:pt x="2757622" y="2190146"/>
                  </a:lnTo>
                  <a:cubicBezTo>
                    <a:pt x="2760362" y="2203539"/>
                    <a:pt x="2761802" y="2217406"/>
                    <a:pt x="2761802" y="2231610"/>
                  </a:cubicBezTo>
                  <a:cubicBezTo>
                    <a:pt x="2761802" y="2316830"/>
                    <a:pt x="2709989" y="2389948"/>
                    <a:pt x="2636146" y="2421181"/>
                  </a:cubicBezTo>
                  <a:lnTo>
                    <a:pt x="2612656" y="2428472"/>
                  </a:lnTo>
                  <a:lnTo>
                    <a:pt x="149141" y="2428472"/>
                  </a:lnTo>
                  <a:lnTo>
                    <a:pt x="125655" y="2421182"/>
                  </a:lnTo>
                  <a:cubicBezTo>
                    <a:pt x="51812" y="2389949"/>
                    <a:pt x="0" y="2316831"/>
                    <a:pt x="0" y="2231611"/>
                  </a:cubicBezTo>
                  <a:close/>
                </a:path>
              </a:pathLst>
            </a:cu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641379BA-2A03-4710-94D4-A9FEF7B272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94" y="4699188"/>
            <a:ext cx="3068039" cy="215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7AE22D6-BD8D-4726-8074-D8BC1BB48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63384" y="6156138"/>
            <a:ext cx="517023" cy="7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>
            <a:extLst>
              <a:ext uri="{FF2B5EF4-FFF2-40B4-BE49-F238E27FC236}">
                <a16:creationId xmlns:a16="http://schemas.microsoft.com/office/drawing/2014/main" xmlns="" id="{65C02017-4664-4633-83B9-088F94F04D2B}"/>
              </a:ext>
            </a:extLst>
          </p:cNvPr>
          <p:cNvSpPr/>
          <p:nvPr/>
        </p:nvSpPr>
        <p:spPr>
          <a:xfrm>
            <a:off x="-2971799" y="-101600"/>
            <a:ext cx="8394700" cy="7823200"/>
          </a:xfrm>
          <a:prstGeom prst="parallelogram">
            <a:avLst/>
          </a:prstGeom>
          <a:solidFill>
            <a:srgbClr val="84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圆角矩形 10">
            <a:extLst>
              <a:ext uri="{FF2B5EF4-FFF2-40B4-BE49-F238E27FC236}">
                <a16:creationId xmlns:a16="http://schemas.microsoft.com/office/drawing/2014/main" xmlns="" id="{F263C732-D25C-4D1D-82E0-8A25626F9C2D}"/>
              </a:ext>
            </a:extLst>
          </p:cNvPr>
          <p:cNvSpPr/>
          <p:nvPr/>
        </p:nvSpPr>
        <p:spPr>
          <a:xfrm>
            <a:off x="6335100" y="1483109"/>
            <a:ext cx="766467" cy="68270"/>
          </a:xfrm>
          <a:prstGeom prst="roundRect">
            <a:avLst>
              <a:gd name="adj" fmla="val 50000"/>
            </a:avLst>
          </a:prstGeom>
          <a:solidFill>
            <a:srgbClr val="463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xmlns="" id="{471D04BB-3B3B-46C9-819C-CD9DC354115B}"/>
              </a:ext>
            </a:extLst>
          </p:cNvPr>
          <p:cNvSpPr txBox="1"/>
          <p:nvPr/>
        </p:nvSpPr>
        <p:spPr>
          <a:xfrm>
            <a:off x="6335100" y="962482"/>
            <a:ext cx="36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46312C"/>
                </a:solidFill>
                <a:latin typeface="HTC Hand" panose="03080706020202030202" pitchFamily="66" charset="0"/>
              </a:rPr>
              <a:t>1. Зарождение идеи:</a:t>
            </a:r>
            <a:endParaRPr lang="zh-CN" altLang="en-US" sz="24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6335100" y="2313081"/>
            <a:ext cx="44335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Уменьшение бездомных животных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Уют и комфорт в первую очередь для котиков, потом уже для людей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6312C"/>
                </a:solidFill>
              </a:rPr>
              <a:t>Мы стремимся предложить уникальный опыт для всех, кто посещает наше </a:t>
            </a:r>
            <a:r>
              <a:rPr lang="ru-RU" sz="900" dirty="0" smtClean="0">
                <a:solidFill>
                  <a:srgbClr val="46312C"/>
                </a:solidFill>
              </a:rPr>
              <a:t>кафе</a:t>
            </a:r>
            <a:endParaRPr lang="ru-RU" altLang="zh-CN" sz="900" dirty="0" smtClean="0">
              <a:solidFill>
                <a:srgbClr val="46312C"/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ru-RU" altLang="zh-CN" sz="900" dirty="0" smtClean="0">
              <a:solidFill>
                <a:srgbClr val="46312C"/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xmlns="" id="{7FB4C950-7126-41C3-9628-5ECF89291466}"/>
              </a:ext>
            </a:extLst>
          </p:cNvPr>
          <p:cNvCxnSpPr/>
          <p:nvPr/>
        </p:nvCxnSpPr>
        <p:spPr>
          <a:xfrm>
            <a:off x="6898587" y="448470"/>
            <a:ext cx="4698432" cy="0"/>
          </a:xfrm>
          <a:prstGeom prst="line">
            <a:avLst/>
          </a:prstGeom>
          <a:ln>
            <a:solidFill>
              <a:srgbClr val="845946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46" y="5885483"/>
            <a:ext cx="2662457" cy="1051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0" y="3383253"/>
            <a:ext cx="3554010" cy="355401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6335099" y="1611418"/>
            <a:ext cx="4337283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Идея создания кафе зародилась незадолго до того, как сотрудник потерял своего друга и в память о нем решили открыть кафе. Идея и основная цель должна была включать:</a:t>
            </a:r>
            <a:endParaRPr lang="ru-RU" sz="1100" dirty="0">
              <a:solidFill>
                <a:srgbClr val="46312C"/>
              </a:solidFill>
            </a:endParaRPr>
          </a:p>
        </p:txBody>
      </p:sp>
      <p:sp>
        <p:nvSpPr>
          <p:cNvPr id="97" name="文本框 139">
            <a:extLst>
              <a:ext uri="{FF2B5EF4-FFF2-40B4-BE49-F238E27FC236}">
                <a16:creationId xmlns:a16="http://schemas.microsoft.com/office/drawing/2014/main" xmlns="" id="{471D04BB-3B3B-46C9-819C-CD9DC354115B}"/>
              </a:ext>
            </a:extLst>
          </p:cNvPr>
          <p:cNvSpPr txBox="1"/>
          <p:nvPr/>
        </p:nvSpPr>
        <p:spPr>
          <a:xfrm>
            <a:off x="6335099" y="3288757"/>
            <a:ext cx="4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46312C"/>
                </a:solidFill>
                <a:latin typeface="HTC Hand" panose="03080706020202030202" pitchFamily="66" charset="0"/>
              </a:rPr>
              <a:t>2</a:t>
            </a:r>
            <a:r>
              <a:rPr lang="ru-RU" sz="2400" b="1" dirty="0" smtClean="0">
                <a:solidFill>
                  <a:srgbClr val="46312C"/>
                </a:solidFill>
                <a:latin typeface="HTC Hand" panose="03080706020202030202" pitchFamily="66" charset="0"/>
              </a:rPr>
              <a:t>. Поиск подходящего места:</a:t>
            </a:r>
            <a:endParaRPr lang="zh-CN" altLang="en-US" sz="24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63006" y="3941810"/>
            <a:ext cx="433728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Это могло быть в центре города или в более уединенном районе,</a:t>
            </a:r>
          </a:p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но важно было, чтобы место соответствовало концепции.</a:t>
            </a:r>
            <a:endParaRPr lang="ru-RU" sz="1100" dirty="0">
              <a:solidFill>
                <a:srgbClr val="46312C"/>
              </a:solidFill>
            </a:endParaRPr>
          </a:p>
        </p:txBody>
      </p:sp>
      <p:sp>
        <p:nvSpPr>
          <p:cNvPr id="112" name="文本框 139">
            <a:extLst>
              <a:ext uri="{FF2B5EF4-FFF2-40B4-BE49-F238E27FC236}">
                <a16:creationId xmlns:a16="http://schemas.microsoft.com/office/drawing/2014/main" xmlns="" id="{471D04BB-3B3B-46C9-819C-CD9DC354115B}"/>
              </a:ext>
            </a:extLst>
          </p:cNvPr>
          <p:cNvSpPr txBox="1"/>
          <p:nvPr/>
        </p:nvSpPr>
        <p:spPr>
          <a:xfrm>
            <a:off x="6363006" y="4559825"/>
            <a:ext cx="4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46312C"/>
                </a:solidFill>
                <a:latin typeface="HTC Hand" panose="03080706020202030202" pitchFamily="66" charset="0"/>
              </a:rPr>
              <a:t>3</a:t>
            </a:r>
            <a:r>
              <a:rPr lang="ru-RU" sz="2400" b="1" dirty="0" smtClean="0">
                <a:solidFill>
                  <a:srgbClr val="46312C"/>
                </a:solidFill>
                <a:latin typeface="HTC Hand" panose="03080706020202030202" pitchFamily="66" charset="0"/>
              </a:rPr>
              <a:t>. Создание атмосферы:</a:t>
            </a:r>
            <a:endParaRPr lang="zh-CN" altLang="en-US" sz="24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83231" y="5179173"/>
            <a:ext cx="4337283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Наша команда работала над созданием атмосферы, в которой </a:t>
            </a:r>
          </a:p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и котики могли бы сосуществовать. Это включало в себя дизайн интерьера, выбор мебели и даже выбор пород и характера котов.</a:t>
            </a:r>
            <a:endParaRPr lang="ru-RU" sz="1100" dirty="0">
              <a:solidFill>
                <a:srgbClr val="46312C"/>
              </a:solidFill>
            </a:endParaRPr>
          </a:p>
        </p:txBody>
      </p:sp>
      <p:sp>
        <p:nvSpPr>
          <p:cNvPr id="115" name="圆角矩形 10">
            <a:extLst>
              <a:ext uri="{FF2B5EF4-FFF2-40B4-BE49-F238E27FC236}">
                <a16:creationId xmlns:a16="http://schemas.microsoft.com/office/drawing/2014/main" xmlns="" id="{F263C732-D25C-4D1D-82E0-8A25626F9C2D}"/>
              </a:ext>
            </a:extLst>
          </p:cNvPr>
          <p:cNvSpPr/>
          <p:nvPr/>
        </p:nvSpPr>
        <p:spPr>
          <a:xfrm>
            <a:off x="6439186" y="3775865"/>
            <a:ext cx="766467" cy="68270"/>
          </a:xfrm>
          <a:prstGeom prst="roundRect">
            <a:avLst>
              <a:gd name="adj" fmla="val 50000"/>
            </a:avLst>
          </a:prstGeom>
          <a:solidFill>
            <a:srgbClr val="463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6" name="圆角矩形 10">
            <a:extLst>
              <a:ext uri="{FF2B5EF4-FFF2-40B4-BE49-F238E27FC236}">
                <a16:creationId xmlns:a16="http://schemas.microsoft.com/office/drawing/2014/main" xmlns="" id="{F263C732-D25C-4D1D-82E0-8A25626F9C2D}"/>
              </a:ext>
            </a:extLst>
          </p:cNvPr>
          <p:cNvSpPr/>
          <p:nvPr/>
        </p:nvSpPr>
        <p:spPr>
          <a:xfrm>
            <a:off x="6439186" y="5035631"/>
            <a:ext cx="766467" cy="68270"/>
          </a:xfrm>
          <a:prstGeom prst="roundRect">
            <a:avLst>
              <a:gd name="adj" fmla="val 50000"/>
            </a:avLst>
          </a:prstGeom>
          <a:solidFill>
            <a:srgbClr val="463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3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8" grpId="0" animBg="1"/>
      <p:bldP spid="140" grpId="0"/>
      <p:bldP spid="141" grpId="0"/>
      <p:bldP spid="96" grpId="0"/>
      <p:bldP spid="97" grpId="0"/>
      <p:bldP spid="107" grpId="0"/>
      <p:bldP spid="112" grpId="0"/>
      <p:bldP spid="113" grpId="0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641379BA-2A03-4710-94D4-A9FEF7B27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58" y="3255098"/>
            <a:ext cx="3131986" cy="313198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6E782140-0AEE-43DD-B022-F957683A61B9}"/>
              </a:ext>
            </a:extLst>
          </p:cNvPr>
          <p:cNvSpPr txBox="1"/>
          <p:nvPr/>
        </p:nvSpPr>
        <p:spPr>
          <a:xfrm>
            <a:off x="3527682" y="2547212"/>
            <a:ext cx="526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dirty="0" smtClean="0">
                <a:solidFill>
                  <a:schemeClr val="bg1"/>
                </a:solidFill>
                <a:latin typeface="HTC Hand" panose="03080706020202030202" pitchFamily="66" charset="0"/>
                <a:cs typeface="+mn-ea"/>
                <a:sym typeface="+mn-lt"/>
              </a:rPr>
              <a:t>Меню и услуги</a:t>
            </a:r>
            <a:endParaRPr lang="zh-CN" altLang="en-US" sz="4000" dirty="0">
              <a:solidFill>
                <a:schemeClr val="bg1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43" y="3685549"/>
            <a:ext cx="1588557" cy="9833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471" y="3777396"/>
            <a:ext cx="990769" cy="613332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369311E-A78E-4861-9690-E37288FFD92B}"/>
              </a:ext>
            </a:extLst>
          </p:cNvPr>
          <p:cNvGrpSpPr/>
          <p:nvPr/>
        </p:nvGrpSpPr>
        <p:grpSpPr>
          <a:xfrm>
            <a:off x="5056396" y="1480050"/>
            <a:ext cx="1740999" cy="1015663"/>
            <a:chOff x="5056396" y="1480050"/>
            <a:chExt cx="1740999" cy="1015663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6834B238-E8AD-4B01-910A-ED48F136DA67}"/>
                </a:ext>
              </a:extLst>
            </p:cNvPr>
            <p:cNvSpPr txBox="1"/>
            <p:nvPr/>
          </p:nvSpPr>
          <p:spPr>
            <a:xfrm>
              <a:off x="5523993" y="1480050"/>
              <a:ext cx="12734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rgbClr val="E2DACF"/>
                  </a:solidFill>
                  <a:cs typeface="+mn-ea"/>
                  <a:sym typeface="+mn-lt"/>
                </a:rPr>
                <a:t>02</a:t>
              </a:r>
              <a:endParaRPr lang="zh-CN" altLang="en-US" sz="6000" dirty="0">
                <a:solidFill>
                  <a:srgbClr val="E2DAC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xmlns="" id="{15E2C948-21BE-43FF-9621-D2BBA2801DA5}"/>
                </a:ext>
              </a:extLst>
            </p:cNvPr>
            <p:cNvSpPr/>
            <p:nvPr/>
          </p:nvSpPr>
          <p:spPr>
            <a:xfrm rot="5400000">
              <a:off x="5036910" y="1931805"/>
              <a:ext cx="322893" cy="283922"/>
            </a:xfrm>
            <a:custGeom>
              <a:avLst/>
              <a:gdLst>
                <a:gd name="connsiteX0" fmla="*/ 0 w 2761802"/>
                <a:gd name="connsiteY0" fmla="*/ 2231611 h 2428472"/>
                <a:gd name="connsiteX1" fmla="*/ 4179 w 2761802"/>
                <a:gd name="connsiteY1" fmla="*/ 2190147 h 2428472"/>
                <a:gd name="connsiteX2" fmla="*/ 8183 w 2761802"/>
                <a:gd name="connsiteY2" fmla="*/ 2177249 h 2428472"/>
                <a:gd name="connsiteX3" fmla="*/ 1237619 w 2761802"/>
                <a:gd name="connsiteY3" fmla="*/ 57529 h 2428472"/>
                <a:gd name="connsiteX4" fmla="*/ 1298967 w 2761802"/>
                <a:gd name="connsiteY4" fmla="*/ 16167 h 2428472"/>
                <a:gd name="connsiteX5" fmla="*/ 1379050 w 2761802"/>
                <a:gd name="connsiteY5" fmla="*/ 0 h 2428472"/>
                <a:gd name="connsiteX6" fmla="*/ 1524530 w 2761802"/>
                <a:gd name="connsiteY6" fmla="*/ 60259 h 2428472"/>
                <a:gd name="connsiteX7" fmla="*/ 1544630 w 2761802"/>
                <a:gd name="connsiteY7" fmla="*/ 90072 h 2428472"/>
                <a:gd name="connsiteX8" fmla="*/ 1549295 w 2761802"/>
                <a:gd name="connsiteY8" fmla="*/ 90777 h 2428472"/>
                <a:gd name="connsiteX9" fmla="*/ 2718425 w 2761802"/>
                <a:gd name="connsiteY9" fmla="*/ 2106521 h 2428472"/>
                <a:gd name="connsiteX10" fmla="*/ 2717112 w 2761802"/>
                <a:gd name="connsiteY10" fmla="*/ 2109223 h 2428472"/>
                <a:gd name="connsiteX11" fmla="*/ 2737721 w 2761802"/>
                <a:gd name="connsiteY11" fmla="*/ 2139791 h 2428472"/>
                <a:gd name="connsiteX12" fmla="*/ 2746907 w 2761802"/>
                <a:gd name="connsiteY12" fmla="*/ 2155628 h 2428472"/>
                <a:gd name="connsiteX13" fmla="*/ 2757622 w 2761802"/>
                <a:gd name="connsiteY13" fmla="*/ 2190146 h 2428472"/>
                <a:gd name="connsiteX14" fmla="*/ 2761802 w 2761802"/>
                <a:gd name="connsiteY14" fmla="*/ 2231610 h 2428472"/>
                <a:gd name="connsiteX15" fmla="*/ 2636146 w 2761802"/>
                <a:gd name="connsiteY15" fmla="*/ 2421181 h 2428472"/>
                <a:gd name="connsiteX16" fmla="*/ 2612656 w 2761802"/>
                <a:gd name="connsiteY16" fmla="*/ 2428472 h 2428472"/>
                <a:gd name="connsiteX17" fmla="*/ 149141 w 2761802"/>
                <a:gd name="connsiteY17" fmla="*/ 2428472 h 2428472"/>
                <a:gd name="connsiteX18" fmla="*/ 125655 w 2761802"/>
                <a:gd name="connsiteY18" fmla="*/ 2421182 h 2428472"/>
                <a:gd name="connsiteX19" fmla="*/ 0 w 2761802"/>
                <a:gd name="connsiteY19" fmla="*/ 2231611 h 24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1802" h="2428472">
                  <a:moveTo>
                    <a:pt x="0" y="2231611"/>
                  </a:moveTo>
                  <a:cubicBezTo>
                    <a:pt x="0" y="2217407"/>
                    <a:pt x="1439" y="2203540"/>
                    <a:pt x="4179" y="2190147"/>
                  </a:cubicBezTo>
                  <a:lnTo>
                    <a:pt x="8183" y="2177249"/>
                  </a:lnTo>
                  <a:lnTo>
                    <a:pt x="1237619" y="57529"/>
                  </a:lnTo>
                  <a:lnTo>
                    <a:pt x="1298967" y="16167"/>
                  </a:lnTo>
                  <a:cubicBezTo>
                    <a:pt x="1323581" y="5757"/>
                    <a:pt x="1350643" y="0"/>
                    <a:pt x="1379050" y="0"/>
                  </a:cubicBezTo>
                  <a:cubicBezTo>
                    <a:pt x="1435864" y="0"/>
                    <a:pt x="1487298" y="23028"/>
                    <a:pt x="1524530" y="60259"/>
                  </a:cubicBezTo>
                  <a:lnTo>
                    <a:pt x="1544630" y="90072"/>
                  </a:lnTo>
                  <a:lnTo>
                    <a:pt x="1549295" y="90777"/>
                  </a:lnTo>
                  <a:lnTo>
                    <a:pt x="2718425" y="2106521"/>
                  </a:lnTo>
                  <a:lnTo>
                    <a:pt x="2717112" y="2109223"/>
                  </a:lnTo>
                  <a:lnTo>
                    <a:pt x="2737721" y="2139791"/>
                  </a:lnTo>
                  <a:lnTo>
                    <a:pt x="2746907" y="2155628"/>
                  </a:lnTo>
                  <a:lnTo>
                    <a:pt x="2757622" y="2190146"/>
                  </a:lnTo>
                  <a:cubicBezTo>
                    <a:pt x="2760362" y="2203539"/>
                    <a:pt x="2761802" y="2217406"/>
                    <a:pt x="2761802" y="2231610"/>
                  </a:cubicBezTo>
                  <a:cubicBezTo>
                    <a:pt x="2761802" y="2316830"/>
                    <a:pt x="2709989" y="2389948"/>
                    <a:pt x="2636146" y="2421181"/>
                  </a:cubicBezTo>
                  <a:lnTo>
                    <a:pt x="2612656" y="2428472"/>
                  </a:lnTo>
                  <a:lnTo>
                    <a:pt x="149141" y="2428472"/>
                  </a:lnTo>
                  <a:lnTo>
                    <a:pt x="125655" y="2421182"/>
                  </a:lnTo>
                  <a:cubicBezTo>
                    <a:pt x="51812" y="2389949"/>
                    <a:pt x="0" y="2316831"/>
                    <a:pt x="0" y="2231611"/>
                  </a:cubicBezTo>
                  <a:close/>
                </a:path>
              </a:pathLst>
            </a:cu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8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791420" y="3685549"/>
            <a:ext cx="2044666" cy="983391"/>
          </a:xfrm>
          <a:prstGeom prst="rect">
            <a:avLst/>
          </a:prstGeom>
        </p:spPr>
      </p:pic>
      <p:pic>
        <p:nvPicPr>
          <p:cNvPr id="39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94660" y="3777396"/>
            <a:ext cx="1275240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F4144615-A72D-4C9B-A20E-E9153A808DD5}"/>
              </a:ext>
            </a:extLst>
          </p:cNvPr>
          <p:cNvSpPr/>
          <p:nvPr/>
        </p:nvSpPr>
        <p:spPr>
          <a:xfrm>
            <a:off x="0" y="0"/>
            <a:ext cx="6181602" cy="6857999"/>
          </a:xfrm>
          <a:prstGeom prst="rect">
            <a:avLst/>
          </a:prstGeom>
          <a:solidFill>
            <a:srgbClr val="84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45946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18EC6D66-5A01-4D8C-8F64-0C41D36F4218}"/>
              </a:ext>
            </a:extLst>
          </p:cNvPr>
          <p:cNvSpPr txBox="1"/>
          <p:nvPr/>
        </p:nvSpPr>
        <p:spPr>
          <a:xfrm>
            <a:off x="606453" y="5512340"/>
            <a:ext cx="45188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Меню еженедельно обновляется и улучшается</a:t>
            </a:r>
            <a:r>
              <a:rPr lang="ru-RU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! </a:t>
            </a:r>
          </a:p>
          <a:p>
            <a:pPr algn="just">
              <a:lnSpc>
                <a:spcPts val="1500"/>
              </a:lnSpc>
            </a:pPr>
            <a:r>
              <a:rPr lang="ru-RU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Мы учитываем пожелания посетителей и готовы добавить в наш список именно ваше блюдо!</a:t>
            </a:r>
            <a:endParaRPr lang="ru-RU" altLang="zh-CN" sz="11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AC716FA8-ABBF-4694-80FB-8E758F7888BB}"/>
              </a:ext>
            </a:extLst>
          </p:cNvPr>
          <p:cNvCxnSpPr/>
          <p:nvPr/>
        </p:nvCxnSpPr>
        <p:spPr>
          <a:xfrm>
            <a:off x="6898587" y="448470"/>
            <a:ext cx="4698432" cy="0"/>
          </a:xfrm>
          <a:prstGeom prst="line">
            <a:avLst/>
          </a:prstGeom>
          <a:ln>
            <a:solidFill>
              <a:srgbClr val="845946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4" y="856150"/>
            <a:ext cx="2241001" cy="3165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14" y="1670117"/>
            <a:ext cx="2241001" cy="3165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8" name="文本框 139">
            <a:extLst>
              <a:ext uri="{FF2B5EF4-FFF2-40B4-BE49-F238E27FC236}">
                <a16:creationId xmlns:a16="http://schemas.microsoft.com/office/drawing/2014/main" xmlns="" id="{471D04BB-3B3B-46C9-819C-CD9DC354115B}"/>
              </a:ext>
            </a:extLst>
          </p:cNvPr>
          <p:cNvSpPr txBox="1"/>
          <p:nvPr/>
        </p:nvSpPr>
        <p:spPr>
          <a:xfrm>
            <a:off x="6942153" y="1104319"/>
            <a:ext cx="36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6312C"/>
                </a:solidFill>
                <a:latin typeface="HTC Hand" panose="03080706020202030202" pitchFamily="66" charset="0"/>
              </a:rPr>
              <a:t>Меню:</a:t>
            </a:r>
            <a:endParaRPr lang="zh-CN" altLang="en-US" sz="24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42153" y="1536200"/>
            <a:ext cx="4337283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Наше меню включает в себя разнообразные напитки, первые блюда, вторые, а также ужин. Все достаточно легкое, чтобы посетители смогли наслаждаться времяпровождением с котиками. </a:t>
            </a:r>
            <a:endParaRPr lang="ru-RU" sz="1100" dirty="0">
              <a:solidFill>
                <a:srgbClr val="46312C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25539" y="2086380"/>
            <a:ext cx="433728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Самый популярный наш напиток </a:t>
            </a:r>
            <a:r>
              <a:rPr lang="ru-RU" sz="1100" dirty="0"/>
              <a:t>–</a:t>
            </a:r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 </a:t>
            </a:r>
            <a:r>
              <a:rPr lang="ru-RU" sz="1100" dirty="0" err="1" smtClean="0">
                <a:solidFill>
                  <a:srgbClr val="46312C"/>
                </a:solidFill>
                <a:latin typeface="Bodoni" pitchFamily="2" charset="0"/>
              </a:rPr>
              <a:t>латте</a:t>
            </a:r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. </a:t>
            </a:r>
          </a:p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Этот кофейный напиток </a:t>
            </a:r>
            <a:r>
              <a:rPr lang="ru-RU" sz="1100" dirty="0"/>
              <a:t>–</a:t>
            </a:r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 настоящее произведение искусства, созданное для тех, кто ценит баланс между ароматом и вкусом, </a:t>
            </a:r>
          </a:p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а мы знаем в этом толк.</a:t>
            </a:r>
            <a:endParaRPr lang="ru-RU" sz="1100" dirty="0">
              <a:solidFill>
                <a:srgbClr val="46312C"/>
              </a:solidFill>
            </a:endParaRPr>
          </a:p>
        </p:txBody>
      </p:sp>
      <p:sp>
        <p:nvSpPr>
          <p:cNvPr id="71" name="文本框 139">
            <a:extLst>
              <a:ext uri="{FF2B5EF4-FFF2-40B4-BE49-F238E27FC236}">
                <a16:creationId xmlns:a16="http://schemas.microsoft.com/office/drawing/2014/main" xmlns="" id="{471D04BB-3B3B-46C9-819C-CD9DC354115B}"/>
              </a:ext>
            </a:extLst>
          </p:cNvPr>
          <p:cNvSpPr txBox="1"/>
          <p:nvPr/>
        </p:nvSpPr>
        <p:spPr>
          <a:xfrm>
            <a:off x="6916005" y="3946622"/>
            <a:ext cx="36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6312C"/>
                </a:solidFill>
                <a:latin typeface="HTC Hand" panose="03080706020202030202" pitchFamily="66" charset="0"/>
              </a:rPr>
              <a:t>Мероприятия:</a:t>
            </a:r>
            <a:endParaRPr lang="zh-CN" altLang="en-US" sz="2400" dirty="0">
              <a:solidFill>
                <a:srgbClr val="46312C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81" y="4402244"/>
            <a:ext cx="433728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rgbClr val="46312C"/>
                </a:solidFill>
                <a:latin typeface="Bodoni" pitchFamily="2" charset="0"/>
              </a:rPr>
              <a:t>У нас проводятся:</a:t>
            </a:r>
            <a:endParaRPr lang="ru-RU" sz="1100" dirty="0">
              <a:solidFill>
                <a:srgbClr val="46312C"/>
              </a:solidFill>
            </a:endParaRPr>
          </a:p>
        </p:txBody>
      </p:sp>
      <p:sp>
        <p:nvSpPr>
          <p:cNvPr id="73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6929481" y="4614407"/>
            <a:ext cx="44335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Фотосессии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Мастер-классы по уходу за котиками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46312C"/>
                </a:solidFill>
              </a:rPr>
              <a:t>Тематические мероприятия</a:t>
            </a:r>
            <a:r>
              <a:rPr lang="ru-RU" sz="900" dirty="0">
                <a:solidFill>
                  <a:srgbClr val="46312C"/>
                </a:solidFill>
              </a:rPr>
              <a:t>: </a:t>
            </a:r>
            <a:r>
              <a:rPr lang="ru-RU" sz="900" dirty="0" err="1" smtClean="0">
                <a:solidFill>
                  <a:srgbClr val="46312C"/>
                </a:solidFill>
              </a:rPr>
              <a:t>хэллоуин</a:t>
            </a:r>
            <a:r>
              <a:rPr lang="ru-RU" sz="900" dirty="0" smtClean="0">
                <a:solidFill>
                  <a:srgbClr val="46312C"/>
                </a:solidFill>
              </a:rPr>
              <a:t>, рождество и </a:t>
            </a:r>
            <a:r>
              <a:rPr lang="ru-RU" sz="900" dirty="0" err="1" smtClean="0">
                <a:solidFill>
                  <a:srgbClr val="46312C"/>
                </a:solidFill>
              </a:rPr>
              <a:t>тд</a:t>
            </a:r>
            <a:r>
              <a:rPr lang="ru-RU" sz="900" dirty="0" smtClean="0">
                <a:solidFill>
                  <a:srgbClr val="46312C"/>
                </a:solidFill>
              </a:rPr>
              <a:t>.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Игры с котиками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ru-RU" altLang="zh-CN" sz="900" dirty="0" smtClean="0">
              <a:solidFill>
                <a:srgbClr val="46312C"/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6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641379BA-2A03-4710-94D4-A9FEF7B27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91" y="3567097"/>
            <a:ext cx="3893293" cy="31895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6E782140-0AEE-43DD-B022-F957683A61B9}"/>
              </a:ext>
            </a:extLst>
          </p:cNvPr>
          <p:cNvSpPr txBox="1"/>
          <p:nvPr/>
        </p:nvSpPr>
        <p:spPr>
          <a:xfrm>
            <a:off x="3527682" y="2547212"/>
            <a:ext cx="526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dirty="0" smtClean="0">
                <a:solidFill>
                  <a:schemeClr val="bg1"/>
                </a:solidFill>
                <a:latin typeface="HTC Hand" panose="03080706020202030202" pitchFamily="66" charset="0"/>
                <a:cs typeface="+mn-ea"/>
                <a:sym typeface="+mn-lt"/>
              </a:rPr>
              <a:t>Будущее</a:t>
            </a:r>
            <a:endParaRPr lang="zh-CN" altLang="en-US" sz="4000" dirty="0">
              <a:solidFill>
                <a:schemeClr val="bg1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369311E-A78E-4861-9690-E37288FFD92B}"/>
              </a:ext>
            </a:extLst>
          </p:cNvPr>
          <p:cNvGrpSpPr/>
          <p:nvPr/>
        </p:nvGrpSpPr>
        <p:grpSpPr>
          <a:xfrm>
            <a:off x="5056396" y="1480050"/>
            <a:ext cx="1740999" cy="1015663"/>
            <a:chOff x="5056396" y="1480050"/>
            <a:chExt cx="1740999" cy="1015663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6834B238-E8AD-4B01-910A-ED48F136DA67}"/>
                </a:ext>
              </a:extLst>
            </p:cNvPr>
            <p:cNvSpPr txBox="1"/>
            <p:nvPr/>
          </p:nvSpPr>
          <p:spPr>
            <a:xfrm>
              <a:off x="5523993" y="1480050"/>
              <a:ext cx="12734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rgbClr val="E2DACF"/>
                  </a:solidFill>
                  <a:cs typeface="+mn-ea"/>
                  <a:sym typeface="+mn-lt"/>
                </a:rPr>
                <a:t>03</a:t>
              </a:r>
              <a:endParaRPr lang="zh-CN" altLang="en-US" sz="6000" dirty="0">
                <a:solidFill>
                  <a:srgbClr val="E2DAC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xmlns="" id="{15E2C948-21BE-43FF-9621-D2BBA2801DA5}"/>
                </a:ext>
              </a:extLst>
            </p:cNvPr>
            <p:cNvSpPr/>
            <p:nvPr/>
          </p:nvSpPr>
          <p:spPr>
            <a:xfrm rot="5400000">
              <a:off x="5036910" y="1931805"/>
              <a:ext cx="322893" cy="283922"/>
            </a:xfrm>
            <a:custGeom>
              <a:avLst/>
              <a:gdLst>
                <a:gd name="connsiteX0" fmla="*/ 0 w 2761802"/>
                <a:gd name="connsiteY0" fmla="*/ 2231611 h 2428472"/>
                <a:gd name="connsiteX1" fmla="*/ 4179 w 2761802"/>
                <a:gd name="connsiteY1" fmla="*/ 2190147 h 2428472"/>
                <a:gd name="connsiteX2" fmla="*/ 8183 w 2761802"/>
                <a:gd name="connsiteY2" fmla="*/ 2177249 h 2428472"/>
                <a:gd name="connsiteX3" fmla="*/ 1237619 w 2761802"/>
                <a:gd name="connsiteY3" fmla="*/ 57529 h 2428472"/>
                <a:gd name="connsiteX4" fmla="*/ 1298967 w 2761802"/>
                <a:gd name="connsiteY4" fmla="*/ 16167 h 2428472"/>
                <a:gd name="connsiteX5" fmla="*/ 1379050 w 2761802"/>
                <a:gd name="connsiteY5" fmla="*/ 0 h 2428472"/>
                <a:gd name="connsiteX6" fmla="*/ 1524530 w 2761802"/>
                <a:gd name="connsiteY6" fmla="*/ 60259 h 2428472"/>
                <a:gd name="connsiteX7" fmla="*/ 1544630 w 2761802"/>
                <a:gd name="connsiteY7" fmla="*/ 90072 h 2428472"/>
                <a:gd name="connsiteX8" fmla="*/ 1549295 w 2761802"/>
                <a:gd name="connsiteY8" fmla="*/ 90777 h 2428472"/>
                <a:gd name="connsiteX9" fmla="*/ 2718425 w 2761802"/>
                <a:gd name="connsiteY9" fmla="*/ 2106521 h 2428472"/>
                <a:gd name="connsiteX10" fmla="*/ 2717112 w 2761802"/>
                <a:gd name="connsiteY10" fmla="*/ 2109223 h 2428472"/>
                <a:gd name="connsiteX11" fmla="*/ 2737721 w 2761802"/>
                <a:gd name="connsiteY11" fmla="*/ 2139791 h 2428472"/>
                <a:gd name="connsiteX12" fmla="*/ 2746907 w 2761802"/>
                <a:gd name="connsiteY12" fmla="*/ 2155628 h 2428472"/>
                <a:gd name="connsiteX13" fmla="*/ 2757622 w 2761802"/>
                <a:gd name="connsiteY13" fmla="*/ 2190146 h 2428472"/>
                <a:gd name="connsiteX14" fmla="*/ 2761802 w 2761802"/>
                <a:gd name="connsiteY14" fmla="*/ 2231610 h 2428472"/>
                <a:gd name="connsiteX15" fmla="*/ 2636146 w 2761802"/>
                <a:gd name="connsiteY15" fmla="*/ 2421181 h 2428472"/>
                <a:gd name="connsiteX16" fmla="*/ 2612656 w 2761802"/>
                <a:gd name="connsiteY16" fmla="*/ 2428472 h 2428472"/>
                <a:gd name="connsiteX17" fmla="*/ 149141 w 2761802"/>
                <a:gd name="connsiteY17" fmla="*/ 2428472 h 2428472"/>
                <a:gd name="connsiteX18" fmla="*/ 125655 w 2761802"/>
                <a:gd name="connsiteY18" fmla="*/ 2421182 h 2428472"/>
                <a:gd name="connsiteX19" fmla="*/ 0 w 2761802"/>
                <a:gd name="connsiteY19" fmla="*/ 2231611 h 24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1802" h="2428472">
                  <a:moveTo>
                    <a:pt x="0" y="2231611"/>
                  </a:moveTo>
                  <a:cubicBezTo>
                    <a:pt x="0" y="2217407"/>
                    <a:pt x="1439" y="2203540"/>
                    <a:pt x="4179" y="2190147"/>
                  </a:cubicBezTo>
                  <a:lnTo>
                    <a:pt x="8183" y="2177249"/>
                  </a:lnTo>
                  <a:lnTo>
                    <a:pt x="1237619" y="57529"/>
                  </a:lnTo>
                  <a:lnTo>
                    <a:pt x="1298967" y="16167"/>
                  </a:lnTo>
                  <a:cubicBezTo>
                    <a:pt x="1323581" y="5757"/>
                    <a:pt x="1350643" y="0"/>
                    <a:pt x="1379050" y="0"/>
                  </a:cubicBezTo>
                  <a:cubicBezTo>
                    <a:pt x="1435864" y="0"/>
                    <a:pt x="1487298" y="23028"/>
                    <a:pt x="1524530" y="60259"/>
                  </a:cubicBezTo>
                  <a:lnTo>
                    <a:pt x="1544630" y="90072"/>
                  </a:lnTo>
                  <a:lnTo>
                    <a:pt x="1549295" y="90777"/>
                  </a:lnTo>
                  <a:lnTo>
                    <a:pt x="2718425" y="2106521"/>
                  </a:lnTo>
                  <a:lnTo>
                    <a:pt x="2717112" y="2109223"/>
                  </a:lnTo>
                  <a:lnTo>
                    <a:pt x="2737721" y="2139791"/>
                  </a:lnTo>
                  <a:lnTo>
                    <a:pt x="2746907" y="2155628"/>
                  </a:lnTo>
                  <a:lnTo>
                    <a:pt x="2757622" y="2190146"/>
                  </a:lnTo>
                  <a:cubicBezTo>
                    <a:pt x="2760362" y="2203539"/>
                    <a:pt x="2761802" y="2217406"/>
                    <a:pt x="2761802" y="2231610"/>
                  </a:cubicBezTo>
                  <a:cubicBezTo>
                    <a:pt x="2761802" y="2316830"/>
                    <a:pt x="2709989" y="2389948"/>
                    <a:pt x="2636146" y="2421181"/>
                  </a:cubicBezTo>
                  <a:lnTo>
                    <a:pt x="2612656" y="2428472"/>
                  </a:lnTo>
                  <a:lnTo>
                    <a:pt x="149141" y="2428472"/>
                  </a:lnTo>
                  <a:lnTo>
                    <a:pt x="125655" y="2421182"/>
                  </a:lnTo>
                  <a:cubicBezTo>
                    <a:pt x="51812" y="2389949"/>
                    <a:pt x="0" y="2316831"/>
                    <a:pt x="0" y="2231611"/>
                  </a:cubicBezTo>
                  <a:close/>
                </a:path>
              </a:pathLst>
            </a:cu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48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43" y="3685549"/>
            <a:ext cx="1588557" cy="983391"/>
          </a:xfrm>
          <a:prstGeom prst="rect">
            <a:avLst/>
          </a:prstGeom>
        </p:spPr>
      </p:pic>
      <p:pic>
        <p:nvPicPr>
          <p:cNvPr id="51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471" y="3777396"/>
            <a:ext cx="990769" cy="613332"/>
          </a:xfrm>
          <a:prstGeom prst="rect">
            <a:avLst/>
          </a:prstGeom>
        </p:spPr>
      </p:pic>
      <p:pic>
        <p:nvPicPr>
          <p:cNvPr id="52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791420" y="3685549"/>
            <a:ext cx="2044666" cy="983391"/>
          </a:xfrm>
          <a:prstGeom prst="rect">
            <a:avLst/>
          </a:prstGeom>
        </p:spPr>
      </p:pic>
      <p:pic>
        <p:nvPicPr>
          <p:cNvPr id="53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94660" y="3777396"/>
            <a:ext cx="1275240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7">
            <a:extLst>
              <a:ext uri="{FF2B5EF4-FFF2-40B4-BE49-F238E27FC236}">
                <a16:creationId xmlns:a16="http://schemas.microsoft.com/office/drawing/2014/main" xmlns="" id="{8BC60270-0713-4F1E-AC9F-9D9CE65E1B41}"/>
              </a:ext>
            </a:extLst>
          </p:cNvPr>
          <p:cNvSpPr/>
          <p:nvPr/>
        </p:nvSpPr>
        <p:spPr>
          <a:xfrm>
            <a:off x="913359" y="3873461"/>
            <a:ext cx="1873001" cy="1469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圆角矩形 8">
            <a:extLst>
              <a:ext uri="{FF2B5EF4-FFF2-40B4-BE49-F238E27FC236}">
                <a16:creationId xmlns:a16="http://schemas.microsoft.com/office/drawing/2014/main" xmlns="" id="{3605D5B2-6807-45EF-A03E-5E962B1FF5A2}"/>
              </a:ext>
            </a:extLst>
          </p:cNvPr>
          <p:cNvSpPr/>
          <p:nvPr/>
        </p:nvSpPr>
        <p:spPr>
          <a:xfrm>
            <a:off x="2944200" y="3873461"/>
            <a:ext cx="1873001" cy="146964"/>
          </a:xfrm>
          <a:prstGeom prst="roundRect">
            <a:avLst>
              <a:gd name="adj" fmla="val 50000"/>
            </a:avLst>
          </a:prstGeom>
          <a:solidFill>
            <a:srgbClr val="84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圆角矩形 9">
            <a:extLst>
              <a:ext uri="{FF2B5EF4-FFF2-40B4-BE49-F238E27FC236}">
                <a16:creationId xmlns:a16="http://schemas.microsoft.com/office/drawing/2014/main" xmlns="" id="{643D4133-9FE6-4FD1-81BB-7B678ED7F12A}"/>
              </a:ext>
            </a:extLst>
          </p:cNvPr>
          <p:cNvSpPr/>
          <p:nvPr/>
        </p:nvSpPr>
        <p:spPr>
          <a:xfrm>
            <a:off x="4975043" y="3873461"/>
            <a:ext cx="1873001" cy="1469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圆角矩形 10">
            <a:extLst>
              <a:ext uri="{FF2B5EF4-FFF2-40B4-BE49-F238E27FC236}">
                <a16:creationId xmlns:a16="http://schemas.microsoft.com/office/drawing/2014/main" xmlns="" id="{6879CBF5-1458-46A0-A7D0-60A8CCEDEB6F}"/>
              </a:ext>
            </a:extLst>
          </p:cNvPr>
          <p:cNvSpPr/>
          <p:nvPr/>
        </p:nvSpPr>
        <p:spPr>
          <a:xfrm>
            <a:off x="7005884" y="3873461"/>
            <a:ext cx="1873001" cy="1469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圆角矩形 11">
            <a:extLst>
              <a:ext uri="{FF2B5EF4-FFF2-40B4-BE49-F238E27FC236}">
                <a16:creationId xmlns:a16="http://schemas.microsoft.com/office/drawing/2014/main" xmlns="" id="{263EF284-7C4A-42C7-AB01-6C94E75B4219}"/>
              </a:ext>
            </a:extLst>
          </p:cNvPr>
          <p:cNvSpPr/>
          <p:nvPr/>
        </p:nvSpPr>
        <p:spPr>
          <a:xfrm>
            <a:off x="9036727" y="3873461"/>
            <a:ext cx="1873001" cy="1469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xmlns="" id="{1FECBD99-B908-4CCD-B1EB-D30AE7D45C38}"/>
              </a:ext>
            </a:extLst>
          </p:cNvPr>
          <p:cNvSpPr/>
          <p:nvPr/>
        </p:nvSpPr>
        <p:spPr>
          <a:xfrm>
            <a:off x="9787547" y="3639541"/>
            <a:ext cx="371360" cy="1333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任意多边形 15">
            <a:extLst>
              <a:ext uri="{FF2B5EF4-FFF2-40B4-BE49-F238E27FC236}">
                <a16:creationId xmlns:a16="http://schemas.microsoft.com/office/drawing/2014/main" xmlns="" id="{E1973A08-B209-4339-B34A-0B81688C9556}"/>
              </a:ext>
            </a:extLst>
          </p:cNvPr>
          <p:cNvSpPr/>
          <p:nvPr/>
        </p:nvSpPr>
        <p:spPr>
          <a:xfrm>
            <a:off x="3695021" y="4121033"/>
            <a:ext cx="371360" cy="133310"/>
          </a:xfrm>
          <a:custGeom>
            <a:avLst/>
            <a:gdLst>
              <a:gd name="connsiteX0" fmla="*/ 0 w 371475"/>
              <a:gd name="connsiteY0" fmla="*/ 0 h 133350"/>
              <a:gd name="connsiteX1" fmla="*/ 371475 w 371475"/>
              <a:gd name="connsiteY1" fmla="*/ 0 h 133350"/>
              <a:gd name="connsiteX2" fmla="*/ 185737 w 3714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133350">
                <a:moveTo>
                  <a:pt x="0" y="0"/>
                </a:moveTo>
                <a:lnTo>
                  <a:pt x="371475" y="0"/>
                </a:lnTo>
                <a:lnTo>
                  <a:pt x="185737" y="133350"/>
                </a:lnTo>
                <a:close/>
              </a:path>
            </a:pathLst>
          </a:custGeom>
          <a:solidFill>
            <a:srgbClr val="84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任意多边形 16">
            <a:extLst>
              <a:ext uri="{FF2B5EF4-FFF2-40B4-BE49-F238E27FC236}">
                <a16:creationId xmlns:a16="http://schemas.microsoft.com/office/drawing/2014/main" xmlns="" id="{EAB862A8-EC53-4473-BD3C-09AA147D31EF}"/>
              </a:ext>
            </a:extLst>
          </p:cNvPr>
          <p:cNvSpPr/>
          <p:nvPr/>
        </p:nvSpPr>
        <p:spPr>
          <a:xfrm>
            <a:off x="7756703" y="4121033"/>
            <a:ext cx="371360" cy="133310"/>
          </a:xfrm>
          <a:custGeom>
            <a:avLst/>
            <a:gdLst>
              <a:gd name="connsiteX0" fmla="*/ 0 w 371475"/>
              <a:gd name="connsiteY0" fmla="*/ 0 h 133350"/>
              <a:gd name="connsiteX1" fmla="*/ 371475 w 371475"/>
              <a:gd name="connsiteY1" fmla="*/ 0 h 133350"/>
              <a:gd name="connsiteX2" fmla="*/ 185737 w 371475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133350">
                <a:moveTo>
                  <a:pt x="0" y="0"/>
                </a:moveTo>
                <a:lnTo>
                  <a:pt x="371475" y="0"/>
                </a:lnTo>
                <a:lnTo>
                  <a:pt x="185737" y="133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xmlns="" id="{E0D4AA56-BA7E-4D3A-97FC-F0DC0A7A1346}"/>
              </a:ext>
            </a:extLst>
          </p:cNvPr>
          <p:cNvSpPr/>
          <p:nvPr/>
        </p:nvSpPr>
        <p:spPr>
          <a:xfrm>
            <a:off x="5725863" y="3639541"/>
            <a:ext cx="371360" cy="1333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xmlns="" id="{3B84DF01-A8B4-4D0A-A70C-32A96A9C0F45}"/>
              </a:ext>
            </a:extLst>
          </p:cNvPr>
          <p:cNvSpPr/>
          <p:nvPr/>
        </p:nvSpPr>
        <p:spPr>
          <a:xfrm>
            <a:off x="1664179" y="3639541"/>
            <a:ext cx="371360" cy="1333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7702ABAA-0526-4C1F-AB7B-224CE7B954A9}"/>
              </a:ext>
            </a:extLst>
          </p:cNvPr>
          <p:cNvCxnSpPr/>
          <p:nvPr/>
        </p:nvCxnSpPr>
        <p:spPr>
          <a:xfrm>
            <a:off x="6898587" y="448470"/>
            <a:ext cx="4698432" cy="0"/>
          </a:xfrm>
          <a:prstGeom prst="line">
            <a:avLst/>
          </a:prstGeom>
          <a:ln>
            <a:solidFill>
              <a:srgbClr val="845946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2464" y="1967313"/>
            <a:ext cx="21686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Разнообразие услуг 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655" y="1833958"/>
            <a:ext cx="21686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Сотрудничество </a:t>
            </a:r>
          </a:p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с приютами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10846" y="1828814"/>
            <a:ext cx="21686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Разнообразие пород кошек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19918" y="4486472"/>
            <a:ext cx="21686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Уход за котиками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5884" y="4486472"/>
            <a:ext cx="29043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46312C"/>
                </a:solidFill>
                <a:latin typeface="Bodoni" pitchFamily="2" charset="0"/>
              </a:rPr>
              <a:t>Увеличение популярности</a:t>
            </a:r>
            <a:endParaRPr lang="ru-RU" dirty="0">
              <a:solidFill>
                <a:srgbClr val="46312C"/>
              </a:solidFill>
            </a:endParaRPr>
          </a:p>
        </p:txBody>
      </p:sp>
      <p:sp>
        <p:nvSpPr>
          <p:cNvPr id="52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930957" y="2545982"/>
            <a:ext cx="25216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Мы будем увеличивать количество услуг по уходу, программ по обучению, улучшим тренинги по уходу за котиками и создадим даже мероприятия для детей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  <p:sp>
        <p:nvSpPr>
          <p:cNvPr id="53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4861344" y="2545982"/>
            <a:ext cx="2521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Активно сотрудничаем с приютами, организациями по защите животных, предоставляем услуги усыновления котиков</a:t>
            </a: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  <p:sp>
        <p:nvSpPr>
          <p:cNvPr id="55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9010846" y="2544744"/>
            <a:ext cx="2521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Расширяем спектр пород и видов кошек, позволяя посетителям заводить новые знакомства, с раннее не встречавшимися котиками</a:t>
            </a: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  <p:sp>
        <p:nvSpPr>
          <p:cNvPr id="56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2926443" y="4959818"/>
            <a:ext cx="2521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Сотрудничаем с ветеринарами и специалистами по уходу за животными, приумножая свои знания в этой сфере, делая жизнь котиков комфортнее</a:t>
            </a: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  <p:sp>
        <p:nvSpPr>
          <p:cNvPr id="59" name="文本框 140">
            <a:extLst>
              <a:ext uri="{FF2B5EF4-FFF2-40B4-BE49-F238E27FC236}">
                <a16:creationId xmlns:a16="http://schemas.microsoft.com/office/drawing/2014/main" xmlns="" id="{F127D7C2-5310-476D-A6E5-C1659BDBBEC1}"/>
              </a:ext>
            </a:extLst>
          </p:cNvPr>
          <p:cNvSpPr txBox="1"/>
          <p:nvPr/>
        </p:nvSpPr>
        <p:spPr>
          <a:xfrm>
            <a:off x="7159965" y="4959818"/>
            <a:ext cx="2521601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Становимся все более популярными</a:t>
            </a:r>
          </a:p>
          <a:p>
            <a:pPr>
              <a:lnSpc>
                <a:spcPts val="1500"/>
              </a:lnSpc>
            </a:pPr>
            <a:r>
              <a:rPr lang="ru-RU" altLang="zh-CN" sz="900" dirty="0" smtClean="0">
                <a:solidFill>
                  <a:srgbClr val="46312C"/>
                </a:solidFill>
                <a:cs typeface="+mn-ea"/>
                <a:sym typeface="+mn-lt"/>
              </a:rPr>
              <a:t> в разных странах, в будущем можем ожидать расширения по всему миру</a:t>
            </a:r>
            <a:endParaRPr lang="en-US" altLang="zh-CN" sz="900" dirty="0">
              <a:solidFill>
                <a:srgbClr val="46312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/>
      <p:bldP spid="39" grpId="0"/>
      <p:bldP spid="48" grpId="0"/>
      <p:bldP spid="49" grpId="0"/>
      <p:bldP spid="51" grpId="0"/>
      <p:bldP spid="52" grpId="0"/>
      <p:bldP spid="53" grpId="0"/>
      <p:bldP spid="55" grpId="0"/>
      <p:bldP spid="56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641379BA-2A03-4710-94D4-A9FEF7B27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2" y="4000074"/>
            <a:ext cx="2337815" cy="247645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6E782140-0AEE-43DD-B022-F957683A61B9}"/>
              </a:ext>
            </a:extLst>
          </p:cNvPr>
          <p:cNvSpPr txBox="1"/>
          <p:nvPr/>
        </p:nvSpPr>
        <p:spPr>
          <a:xfrm>
            <a:off x="3527682" y="2547212"/>
            <a:ext cx="526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dirty="0" smtClean="0">
                <a:solidFill>
                  <a:schemeClr val="bg1"/>
                </a:solidFill>
                <a:latin typeface="HTC Hand" panose="03080706020202030202" pitchFamily="66" charset="0"/>
                <a:cs typeface="+mn-ea"/>
                <a:sym typeface="+mn-lt"/>
              </a:rPr>
              <a:t>Местоположение </a:t>
            </a:r>
            <a:endParaRPr lang="en-US" altLang="zh-CN" sz="4000" dirty="0" smtClean="0">
              <a:solidFill>
                <a:schemeClr val="bg1"/>
              </a:solidFill>
              <a:latin typeface="HTC Hand" panose="03080706020202030202" pitchFamily="66" charset="0"/>
              <a:cs typeface="+mn-ea"/>
              <a:sym typeface="+mn-lt"/>
            </a:endParaRPr>
          </a:p>
          <a:p>
            <a:pPr algn="ctr"/>
            <a:r>
              <a:rPr lang="ru-RU" altLang="zh-CN" sz="4000" dirty="0" smtClean="0">
                <a:solidFill>
                  <a:schemeClr val="bg1"/>
                </a:solidFill>
                <a:latin typeface="HTC Hand" panose="03080706020202030202" pitchFamily="66" charset="0"/>
                <a:cs typeface="+mn-ea"/>
                <a:sym typeface="+mn-lt"/>
              </a:rPr>
              <a:t>и контакты</a:t>
            </a:r>
            <a:endParaRPr lang="zh-CN" altLang="en-US" sz="4000" dirty="0">
              <a:solidFill>
                <a:schemeClr val="bg1"/>
              </a:solidFill>
              <a:latin typeface="HTC Hand" panose="03080706020202030202" pitchFamily="66" charset="0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369311E-A78E-4861-9690-E37288FFD92B}"/>
              </a:ext>
            </a:extLst>
          </p:cNvPr>
          <p:cNvGrpSpPr/>
          <p:nvPr/>
        </p:nvGrpSpPr>
        <p:grpSpPr>
          <a:xfrm>
            <a:off x="5056396" y="1480050"/>
            <a:ext cx="1740999" cy="1015663"/>
            <a:chOff x="5056396" y="1480050"/>
            <a:chExt cx="1740999" cy="1015663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6834B238-E8AD-4B01-910A-ED48F136DA67}"/>
                </a:ext>
              </a:extLst>
            </p:cNvPr>
            <p:cNvSpPr txBox="1"/>
            <p:nvPr/>
          </p:nvSpPr>
          <p:spPr>
            <a:xfrm>
              <a:off x="5523993" y="1480050"/>
              <a:ext cx="12734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rgbClr val="E2DACF"/>
                  </a:solidFill>
                  <a:cs typeface="+mn-ea"/>
                  <a:sym typeface="+mn-lt"/>
                </a:rPr>
                <a:t>04</a:t>
              </a:r>
              <a:endParaRPr lang="zh-CN" altLang="en-US" sz="6000" dirty="0">
                <a:solidFill>
                  <a:srgbClr val="E2DACF"/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xmlns="" id="{15E2C948-21BE-43FF-9621-D2BBA2801DA5}"/>
                </a:ext>
              </a:extLst>
            </p:cNvPr>
            <p:cNvSpPr/>
            <p:nvPr/>
          </p:nvSpPr>
          <p:spPr>
            <a:xfrm rot="5400000">
              <a:off x="5036910" y="1931805"/>
              <a:ext cx="322893" cy="283922"/>
            </a:xfrm>
            <a:custGeom>
              <a:avLst/>
              <a:gdLst>
                <a:gd name="connsiteX0" fmla="*/ 0 w 2761802"/>
                <a:gd name="connsiteY0" fmla="*/ 2231611 h 2428472"/>
                <a:gd name="connsiteX1" fmla="*/ 4179 w 2761802"/>
                <a:gd name="connsiteY1" fmla="*/ 2190147 h 2428472"/>
                <a:gd name="connsiteX2" fmla="*/ 8183 w 2761802"/>
                <a:gd name="connsiteY2" fmla="*/ 2177249 h 2428472"/>
                <a:gd name="connsiteX3" fmla="*/ 1237619 w 2761802"/>
                <a:gd name="connsiteY3" fmla="*/ 57529 h 2428472"/>
                <a:gd name="connsiteX4" fmla="*/ 1298967 w 2761802"/>
                <a:gd name="connsiteY4" fmla="*/ 16167 h 2428472"/>
                <a:gd name="connsiteX5" fmla="*/ 1379050 w 2761802"/>
                <a:gd name="connsiteY5" fmla="*/ 0 h 2428472"/>
                <a:gd name="connsiteX6" fmla="*/ 1524530 w 2761802"/>
                <a:gd name="connsiteY6" fmla="*/ 60259 h 2428472"/>
                <a:gd name="connsiteX7" fmla="*/ 1544630 w 2761802"/>
                <a:gd name="connsiteY7" fmla="*/ 90072 h 2428472"/>
                <a:gd name="connsiteX8" fmla="*/ 1549295 w 2761802"/>
                <a:gd name="connsiteY8" fmla="*/ 90777 h 2428472"/>
                <a:gd name="connsiteX9" fmla="*/ 2718425 w 2761802"/>
                <a:gd name="connsiteY9" fmla="*/ 2106521 h 2428472"/>
                <a:gd name="connsiteX10" fmla="*/ 2717112 w 2761802"/>
                <a:gd name="connsiteY10" fmla="*/ 2109223 h 2428472"/>
                <a:gd name="connsiteX11" fmla="*/ 2737721 w 2761802"/>
                <a:gd name="connsiteY11" fmla="*/ 2139791 h 2428472"/>
                <a:gd name="connsiteX12" fmla="*/ 2746907 w 2761802"/>
                <a:gd name="connsiteY12" fmla="*/ 2155628 h 2428472"/>
                <a:gd name="connsiteX13" fmla="*/ 2757622 w 2761802"/>
                <a:gd name="connsiteY13" fmla="*/ 2190146 h 2428472"/>
                <a:gd name="connsiteX14" fmla="*/ 2761802 w 2761802"/>
                <a:gd name="connsiteY14" fmla="*/ 2231610 h 2428472"/>
                <a:gd name="connsiteX15" fmla="*/ 2636146 w 2761802"/>
                <a:gd name="connsiteY15" fmla="*/ 2421181 h 2428472"/>
                <a:gd name="connsiteX16" fmla="*/ 2612656 w 2761802"/>
                <a:gd name="connsiteY16" fmla="*/ 2428472 h 2428472"/>
                <a:gd name="connsiteX17" fmla="*/ 149141 w 2761802"/>
                <a:gd name="connsiteY17" fmla="*/ 2428472 h 2428472"/>
                <a:gd name="connsiteX18" fmla="*/ 125655 w 2761802"/>
                <a:gd name="connsiteY18" fmla="*/ 2421182 h 2428472"/>
                <a:gd name="connsiteX19" fmla="*/ 0 w 2761802"/>
                <a:gd name="connsiteY19" fmla="*/ 2231611 h 242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1802" h="2428472">
                  <a:moveTo>
                    <a:pt x="0" y="2231611"/>
                  </a:moveTo>
                  <a:cubicBezTo>
                    <a:pt x="0" y="2217407"/>
                    <a:pt x="1439" y="2203540"/>
                    <a:pt x="4179" y="2190147"/>
                  </a:cubicBezTo>
                  <a:lnTo>
                    <a:pt x="8183" y="2177249"/>
                  </a:lnTo>
                  <a:lnTo>
                    <a:pt x="1237619" y="57529"/>
                  </a:lnTo>
                  <a:lnTo>
                    <a:pt x="1298967" y="16167"/>
                  </a:lnTo>
                  <a:cubicBezTo>
                    <a:pt x="1323581" y="5757"/>
                    <a:pt x="1350643" y="0"/>
                    <a:pt x="1379050" y="0"/>
                  </a:cubicBezTo>
                  <a:cubicBezTo>
                    <a:pt x="1435864" y="0"/>
                    <a:pt x="1487298" y="23028"/>
                    <a:pt x="1524530" y="60259"/>
                  </a:cubicBezTo>
                  <a:lnTo>
                    <a:pt x="1544630" y="90072"/>
                  </a:lnTo>
                  <a:lnTo>
                    <a:pt x="1549295" y="90777"/>
                  </a:lnTo>
                  <a:lnTo>
                    <a:pt x="2718425" y="2106521"/>
                  </a:lnTo>
                  <a:lnTo>
                    <a:pt x="2717112" y="2109223"/>
                  </a:lnTo>
                  <a:lnTo>
                    <a:pt x="2737721" y="2139791"/>
                  </a:lnTo>
                  <a:lnTo>
                    <a:pt x="2746907" y="2155628"/>
                  </a:lnTo>
                  <a:lnTo>
                    <a:pt x="2757622" y="2190146"/>
                  </a:lnTo>
                  <a:cubicBezTo>
                    <a:pt x="2760362" y="2203539"/>
                    <a:pt x="2761802" y="2217406"/>
                    <a:pt x="2761802" y="2231610"/>
                  </a:cubicBezTo>
                  <a:cubicBezTo>
                    <a:pt x="2761802" y="2316830"/>
                    <a:pt x="2709989" y="2389948"/>
                    <a:pt x="2636146" y="2421181"/>
                  </a:cubicBezTo>
                  <a:lnTo>
                    <a:pt x="2612656" y="2428472"/>
                  </a:lnTo>
                  <a:lnTo>
                    <a:pt x="149141" y="2428472"/>
                  </a:lnTo>
                  <a:lnTo>
                    <a:pt x="125655" y="2421182"/>
                  </a:lnTo>
                  <a:cubicBezTo>
                    <a:pt x="51812" y="2389949"/>
                    <a:pt x="0" y="2316831"/>
                    <a:pt x="0" y="2231611"/>
                  </a:cubicBezTo>
                  <a:close/>
                </a:path>
              </a:pathLst>
            </a:custGeom>
            <a:solidFill>
              <a:srgbClr val="463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6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43" y="3685549"/>
            <a:ext cx="1588557" cy="983391"/>
          </a:xfrm>
          <a:prstGeom prst="rect">
            <a:avLst/>
          </a:prstGeom>
        </p:spPr>
      </p:pic>
      <p:pic>
        <p:nvPicPr>
          <p:cNvPr id="37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4471" y="3777396"/>
            <a:ext cx="990769" cy="613332"/>
          </a:xfrm>
          <a:prstGeom prst="rect">
            <a:avLst/>
          </a:prstGeom>
        </p:spPr>
      </p:pic>
      <p:pic>
        <p:nvPicPr>
          <p:cNvPr id="38" name="图片 16">
            <a:extLst>
              <a:ext uri="{FF2B5EF4-FFF2-40B4-BE49-F238E27FC236}">
                <a16:creationId xmlns:a16="http://schemas.microsoft.com/office/drawing/2014/main" xmlns="" id="{5EB180A8-F03C-4E54-ADFA-8F329981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791420" y="3685549"/>
            <a:ext cx="2044666" cy="983391"/>
          </a:xfrm>
          <a:prstGeom prst="rect">
            <a:avLst/>
          </a:prstGeom>
        </p:spPr>
      </p:pic>
      <p:pic>
        <p:nvPicPr>
          <p:cNvPr id="39" name="图片 17">
            <a:extLst>
              <a:ext uri="{FF2B5EF4-FFF2-40B4-BE49-F238E27FC236}">
                <a16:creationId xmlns:a16="http://schemas.microsoft.com/office/drawing/2014/main" xmlns="" id="{27D9238A-7563-444C-A4A5-F0DF8FB1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94660" y="3777396"/>
            <a:ext cx="1275240" cy="6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wwlkuj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425</Words>
  <Application>Microsoft Office PowerPoint</Application>
  <PresentationFormat>Широкоэкранный</PresentationFormat>
  <Paragraphs>72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</vt:lpstr>
      <vt:lpstr>SimSun</vt:lpstr>
      <vt:lpstr>Arial</vt:lpstr>
      <vt:lpstr>Bodoni</vt:lpstr>
      <vt:lpstr>Calibri</vt:lpstr>
      <vt:lpstr>等线</vt:lpstr>
      <vt:lpstr>HTC Hand</vt:lpstr>
      <vt:lpstr>字魂105号-简雅黑</vt:lpstr>
      <vt:lpstr>www.jpppt.com</vt:lpstr>
      <vt:lpstr>www.freeppt7.com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www.jpppt.com</Manager>
  <Company>www.jpppt.com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Даша</cp:lastModifiedBy>
  <cp:revision>92</cp:revision>
  <dcterms:created xsi:type="dcterms:W3CDTF">2020-11-02T11:38:08Z</dcterms:created>
  <dcterms:modified xsi:type="dcterms:W3CDTF">2023-10-10T02:04:37Z</dcterms:modified>
</cp:coreProperties>
</file>