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8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759D4-7BDE-4869-BF18-4CA1A33E904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8C3B1-7A55-4716-B5D3-29A449DF6A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46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0EF76-4528-4350-998B-6DF515A87F7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6008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8C3B1-7A55-4716-B5D3-29A449DF6A3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175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587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02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14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86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67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28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1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5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45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11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E1BD8-0F00-4D3A-B5E7-F3D9CF48AD53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7898A-16BB-422B-9544-DF0673B4D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07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705" y="756021"/>
            <a:ext cx="1104900" cy="9334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08560">
            <a:off x="7493246" y="1293051"/>
            <a:ext cx="2066925" cy="21431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495" y="756021"/>
            <a:ext cx="3423225" cy="550788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4822" y="1122361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Alegreya Sans Black" panose="00000A00000000000000" pitchFamily="2" charset="0"/>
              </a:rPr>
              <a:t>English</a:t>
            </a:r>
            <a:r>
              <a:rPr lang="en-US" dirty="0" smtClean="0">
                <a:latin typeface="Alegreya Sans Black" panose="00000A00000000000000" pitchFamily="2" charset="0"/>
              </a:rPr>
              <a:t> in my </a:t>
            </a:r>
            <a:r>
              <a:rPr lang="en-US" dirty="0" smtClean="0">
                <a:solidFill>
                  <a:schemeClr val="accent1"/>
                </a:solidFill>
                <a:latin typeface="Alegreya Sans Black" panose="00000A00000000000000" pitchFamily="2" charset="0"/>
              </a:rPr>
              <a:t>l</a:t>
            </a:r>
            <a:r>
              <a:rPr lang="ru-RU" dirty="0" smtClean="0">
                <a:solidFill>
                  <a:schemeClr val="accent1"/>
                </a:solidFill>
                <a:latin typeface="Alegreya Sans Black" panose="00000A00000000000000" pitchFamily="2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latin typeface="Alegreya Sans Black" panose="00000A00000000000000" pitchFamily="2" charset="0"/>
              </a:rPr>
              <a:t>fe</a:t>
            </a:r>
            <a:endParaRPr lang="ru-RU" dirty="0">
              <a:solidFill>
                <a:schemeClr val="accent1"/>
              </a:solidFill>
              <a:latin typeface="Alegreya Sans Black" panose="00000A00000000000000" pitchFamily="2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068" y="4343026"/>
            <a:ext cx="4807025" cy="190497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286" y="2530680"/>
            <a:ext cx="2751850" cy="383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87379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703" y="4831211"/>
            <a:ext cx="1315790" cy="1289002"/>
          </a:xfrm>
          <a:prstGeom prst="rect">
            <a:avLst/>
          </a:prstGeom>
        </p:spPr>
      </p:pic>
      <p:sp>
        <p:nvSpPr>
          <p:cNvPr id="16" name="圆角矩形 7">
            <a:extLst>
              <a:ext uri="{FF2B5EF4-FFF2-40B4-BE49-F238E27FC236}">
                <a16:creationId xmlns="" xmlns:a16="http://schemas.microsoft.com/office/drawing/2014/main" id="{8BC60270-0713-4F1E-AC9F-9D9CE65E1B41}"/>
              </a:ext>
            </a:extLst>
          </p:cNvPr>
          <p:cNvSpPr/>
          <p:nvPr/>
        </p:nvSpPr>
        <p:spPr>
          <a:xfrm>
            <a:off x="913359" y="3873461"/>
            <a:ext cx="1873001" cy="146964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7" name="圆角矩形 8">
            <a:extLst>
              <a:ext uri="{FF2B5EF4-FFF2-40B4-BE49-F238E27FC236}">
                <a16:creationId xmlns="" xmlns:a16="http://schemas.microsoft.com/office/drawing/2014/main" id="{3605D5B2-6807-45EF-A03E-5E962B1FF5A2}"/>
              </a:ext>
            </a:extLst>
          </p:cNvPr>
          <p:cNvSpPr/>
          <p:nvPr/>
        </p:nvSpPr>
        <p:spPr>
          <a:xfrm>
            <a:off x="2944200" y="3873461"/>
            <a:ext cx="1873001" cy="146964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8" name="圆角矩形 9">
            <a:extLst>
              <a:ext uri="{FF2B5EF4-FFF2-40B4-BE49-F238E27FC236}">
                <a16:creationId xmlns="" xmlns:a16="http://schemas.microsoft.com/office/drawing/2014/main" id="{643D4133-9FE6-4FD1-81BB-7B678ED7F12A}"/>
              </a:ext>
            </a:extLst>
          </p:cNvPr>
          <p:cNvSpPr/>
          <p:nvPr/>
        </p:nvSpPr>
        <p:spPr>
          <a:xfrm>
            <a:off x="4975043" y="3873461"/>
            <a:ext cx="1873001" cy="146964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9" name="圆角矩形 10">
            <a:extLst>
              <a:ext uri="{FF2B5EF4-FFF2-40B4-BE49-F238E27FC236}">
                <a16:creationId xmlns="" xmlns:a16="http://schemas.microsoft.com/office/drawing/2014/main" id="{6879CBF5-1458-46A0-A7D0-60A8CCEDEB6F}"/>
              </a:ext>
            </a:extLst>
          </p:cNvPr>
          <p:cNvSpPr/>
          <p:nvPr/>
        </p:nvSpPr>
        <p:spPr>
          <a:xfrm>
            <a:off x="7005884" y="3873461"/>
            <a:ext cx="1873001" cy="146964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0" name="圆角矩形 11">
            <a:extLst>
              <a:ext uri="{FF2B5EF4-FFF2-40B4-BE49-F238E27FC236}">
                <a16:creationId xmlns="" xmlns:a16="http://schemas.microsoft.com/office/drawing/2014/main" id="{263EF284-7C4A-42C7-AB01-6C94E75B4219}"/>
              </a:ext>
            </a:extLst>
          </p:cNvPr>
          <p:cNvSpPr/>
          <p:nvPr/>
        </p:nvSpPr>
        <p:spPr>
          <a:xfrm>
            <a:off x="9036727" y="3873461"/>
            <a:ext cx="1873001" cy="146964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1" name="等腰三角形 20">
            <a:extLst>
              <a:ext uri="{FF2B5EF4-FFF2-40B4-BE49-F238E27FC236}">
                <a16:creationId xmlns="" xmlns:a16="http://schemas.microsoft.com/office/drawing/2014/main" id="{1FECBD99-B908-4CCD-B1EB-D30AE7D45C38}"/>
              </a:ext>
            </a:extLst>
          </p:cNvPr>
          <p:cNvSpPr/>
          <p:nvPr/>
        </p:nvSpPr>
        <p:spPr>
          <a:xfrm>
            <a:off x="9787547" y="3639541"/>
            <a:ext cx="371360" cy="133310"/>
          </a:xfrm>
          <a:prstGeom prst="triangl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任意多边形 15">
            <a:extLst>
              <a:ext uri="{FF2B5EF4-FFF2-40B4-BE49-F238E27FC236}">
                <a16:creationId xmlns="" xmlns:a16="http://schemas.microsoft.com/office/drawing/2014/main" id="{E1973A08-B209-4339-B34A-0B81688C9556}"/>
              </a:ext>
            </a:extLst>
          </p:cNvPr>
          <p:cNvSpPr/>
          <p:nvPr/>
        </p:nvSpPr>
        <p:spPr>
          <a:xfrm>
            <a:off x="3695021" y="4121033"/>
            <a:ext cx="371360" cy="133310"/>
          </a:xfrm>
          <a:custGeom>
            <a:avLst/>
            <a:gdLst>
              <a:gd name="connsiteX0" fmla="*/ 0 w 371475"/>
              <a:gd name="connsiteY0" fmla="*/ 0 h 133350"/>
              <a:gd name="connsiteX1" fmla="*/ 371475 w 371475"/>
              <a:gd name="connsiteY1" fmla="*/ 0 h 133350"/>
              <a:gd name="connsiteX2" fmla="*/ 185737 w 371475"/>
              <a:gd name="connsiteY2" fmla="*/ 13335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475" h="133350">
                <a:moveTo>
                  <a:pt x="0" y="0"/>
                </a:moveTo>
                <a:lnTo>
                  <a:pt x="371475" y="0"/>
                </a:lnTo>
                <a:lnTo>
                  <a:pt x="185737" y="13335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3" name="任意多边形 16">
            <a:extLst>
              <a:ext uri="{FF2B5EF4-FFF2-40B4-BE49-F238E27FC236}">
                <a16:creationId xmlns="" xmlns:a16="http://schemas.microsoft.com/office/drawing/2014/main" id="{EAB862A8-EC53-4473-BD3C-09AA147D31EF}"/>
              </a:ext>
            </a:extLst>
          </p:cNvPr>
          <p:cNvSpPr/>
          <p:nvPr/>
        </p:nvSpPr>
        <p:spPr>
          <a:xfrm>
            <a:off x="7756703" y="4121033"/>
            <a:ext cx="371360" cy="133310"/>
          </a:xfrm>
          <a:custGeom>
            <a:avLst/>
            <a:gdLst>
              <a:gd name="connsiteX0" fmla="*/ 0 w 371475"/>
              <a:gd name="connsiteY0" fmla="*/ 0 h 133350"/>
              <a:gd name="connsiteX1" fmla="*/ 371475 w 371475"/>
              <a:gd name="connsiteY1" fmla="*/ 0 h 133350"/>
              <a:gd name="connsiteX2" fmla="*/ 185737 w 371475"/>
              <a:gd name="connsiteY2" fmla="*/ 13335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1475" h="133350">
                <a:moveTo>
                  <a:pt x="0" y="0"/>
                </a:moveTo>
                <a:lnTo>
                  <a:pt x="371475" y="0"/>
                </a:lnTo>
                <a:lnTo>
                  <a:pt x="185737" y="13335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等腰三角形 23">
            <a:extLst>
              <a:ext uri="{FF2B5EF4-FFF2-40B4-BE49-F238E27FC236}">
                <a16:creationId xmlns="" xmlns:a16="http://schemas.microsoft.com/office/drawing/2014/main" id="{E0D4AA56-BA7E-4D3A-97FC-F0DC0A7A1346}"/>
              </a:ext>
            </a:extLst>
          </p:cNvPr>
          <p:cNvSpPr/>
          <p:nvPr/>
        </p:nvSpPr>
        <p:spPr>
          <a:xfrm>
            <a:off x="5725863" y="3639541"/>
            <a:ext cx="371360" cy="133310"/>
          </a:xfrm>
          <a:prstGeom prst="triangl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5" name="等腰三角形 24">
            <a:extLst>
              <a:ext uri="{FF2B5EF4-FFF2-40B4-BE49-F238E27FC236}">
                <a16:creationId xmlns="" xmlns:a16="http://schemas.microsoft.com/office/drawing/2014/main" id="{3B84DF01-A8B4-4D0A-A70C-32A96A9C0F45}"/>
              </a:ext>
            </a:extLst>
          </p:cNvPr>
          <p:cNvSpPr/>
          <p:nvPr/>
        </p:nvSpPr>
        <p:spPr>
          <a:xfrm>
            <a:off x="1664179" y="3639541"/>
            <a:ext cx="371360" cy="133310"/>
          </a:xfrm>
          <a:prstGeom prst="triangl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cxnSp>
        <p:nvCxnSpPr>
          <p:cNvPr id="37" name="直接连接符 36">
            <a:extLst>
              <a:ext uri="{FF2B5EF4-FFF2-40B4-BE49-F238E27FC236}">
                <a16:creationId xmlns="" xmlns:a16="http://schemas.microsoft.com/office/drawing/2014/main" id="{7702ABAA-0526-4C1F-AB7B-224CE7B954A9}"/>
              </a:ext>
            </a:extLst>
          </p:cNvPr>
          <p:cNvCxnSpPr/>
          <p:nvPr/>
        </p:nvCxnSpPr>
        <p:spPr>
          <a:xfrm>
            <a:off x="6898587" y="448470"/>
            <a:ext cx="4698432" cy="0"/>
          </a:xfrm>
          <a:prstGeom prst="line">
            <a:avLst/>
          </a:prstGeom>
          <a:ln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972464" y="1936536"/>
            <a:ext cx="2521234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Scientific materials and books are available in English. 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81160" y="1935540"/>
            <a:ext cx="3746903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I can read current research, enroll in courses and universities that provide education in 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English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.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010846" y="1936536"/>
            <a:ext cx="2168642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C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ommunicate 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with scholars and students from different countries. 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019918" y="4371056"/>
            <a:ext cx="2168642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Knowledge of English makes me more competitive in the job market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005884" y="4455694"/>
            <a:ext cx="2904337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English language opens up the world of </a:t>
            </a:r>
            <a:r>
              <a:rPr lang="en-US" sz="1100" dirty="0" smtClean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art, 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Bodoni" pitchFamily="2" charset="0"/>
              </a:rPr>
              <a:t>especially in cinema.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601" y="2616002"/>
            <a:ext cx="1122516" cy="774959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6926" y="2525222"/>
            <a:ext cx="1148111" cy="890591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79488" y="5284201"/>
            <a:ext cx="409575" cy="981075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511" y="448470"/>
            <a:ext cx="409575" cy="98107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20882" y="2565530"/>
            <a:ext cx="1417454" cy="87590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6446" y="5079705"/>
            <a:ext cx="1001811" cy="104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53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>
        <p14:pan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8" grpId="0"/>
      <p:bldP spid="39" grpId="0"/>
      <p:bldP spid="48" grpId="0"/>
      <p:bldP spid="49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矩形 54">
            <a:extLst>
              <a:ext uri="{FF2B5EF4-FFF2-40B4-BE49-F238E27FC236}">
                <a16:creationId xmlns="" xmlns:a16="http://schemas.microsoft.com/office/drawing/2014/main" id="{847F2093-BEAC-46DA-9153-2CBE7788646D}"/>
              </a:ext>
            </a:extLst>
          </p:cNvPr>
          <p:cNvSpPr/>
          <p:nvPr/>
        </p:nvSpPr>
        <p:spPr>
          <a:xfrm>
            <a:off x="0" y="3293408"/>
            <a:ext cx="12192000" cy="35645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="" xmlns:a16="http://schemas.microsoft.com/office/drawing/2014/main" id="{60D1C7CB-2DF6-4205-8399-A15C7F348585}"/>
              </a:ext>
            </a:extLst>
          </p:cNvPr>
          <p:cNvGrpSpPr/>
          <p:nvPr/>
        </p:nvGrpSpPr>
        <p:grpSpPr>
          <a:xfrm>
            <a:off x="4539306" y="2303210"/>
            <a:ext cx="2910188" cy="1893454"/>
            <a:chOff x="4539306" y="2303210"/>
            <a:chExt cx="2910188" cy="1893454"/>
          </a:xfrm>
        </p:grpSpPr>
        <p:sp>
          <p:nvSpPr>
            <p:cNvPr id="88" name="椭圆 87">
              <a:extLst>
                <a:ext uri="{FF2B5EF4-FFF2-40B4-BE49-F238E27FC236}">
                  <a16:creationId xmlns="" xmlns:a16="http://schemas.microsoft.com/office/drawing/2014/main" id="{49DA1E7B-9AB1-4D52-9CD8-AF790A6DBFC4}"/>
                </a:ext>
              </a:extLst>
            </p:cNvPr>
            <p:cNvSpPr/>
            <p:nvPr/>
          </p:nvSpPr>
          <p:spPr>
            <a:xfrm>
              <a:off x="4539306" y="2826185"/>
              <a:ext cx="886412" cy="886412"/>
            </a:xfrm>
            <a:prstGeom prst="ellipse">
              <a:avLst/>
            </a:prstGeom>
            <a:solidFill>
              <a:srgbClr val="FF48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-25000">
                <a:cs typeface="+mn-ea"/>
                <a:sym typeface="+mn-lt"/>
              </a:endParaRPr>
            </a:p>
          </p:txBody>
        </p:sp>
        <p:sp>
          <p:nvSpPr>
            <p:cNvPr id="89" name="椭圆 88">
              <a:extLst>
                <a:ext uri="{FF2B5EF4-FFF2-40B4-BE49-F238E27FC236}">
                  <a16:creationId xmlns="" xmlns:a16="http://schemas.microsoft.com/office/drawing/2014/main" id="{23586DD6-37F5-4DC5-A799-9604A5E78AB2}"/>
                </a:ext>
              </a:extLst>
            </p:cNvPr>
            <p:cNvSpPr/>
            <p:nvPr/>
          </p:nvSpPr>
          <p:spPr>
            <a:xfrm>
              <a:off x="6563082" y="2826185"/>
              <a:ext cx="886412" cy="886412"/>
            </a:xfrm>
            <a:prstGeom prst="ellipse">
              <a:avLst/>
            </a:prstGeom>
            <a:solidFill>
              <a:srgbClr val="FF48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-25000">
                <a:cs typeface="+mn-ea"/>
                <a:sym typeface="+mn-lt"/>
              </a:endParaRPr>
            </a:p>
          </p:txBody>
        </p:sp>
        <p:sp>
          <p:nvSpPr>
            <p:cNvPr id="90" name="椭圆 89">
              <a:extLst>
                <a:ext uri="{FF2B5EF4-FFF2-40B4-BE49-F238E27FC236}">
                  <a16:creationId xmlns="" xmlns:a16="http://schemas.microsoft.com/office/drawing/2014/main" id="{EF5E6325-ADA9-42B3-8437-D688C3F7528F}"/>
                </a:ext>
              </a:extLst>
            </p:cNvPr>
            <p:cNvSpPr/>
            <p:nvPr/>
          </p:nvSpPr>
          <p:spPr>
            <a:xfrm>
              <a:off x="5125294" y="2303210"/>
              <a:ext cx="1893454" cy="189345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-25000">
                <a:cs typeface="+mn-ea"/>
                <a:sym typeface="+mn-lt"/>
              </a:endParaRP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="" xmlns:a16="http://schemas.microsoft.com/office/drawing/2014/main" id="{630B83FD-3D6D-4D42-B3EA-D3C252E23211}"/>
              </a:ext>
            </a:extLst>
          </p:cNvPr>
          <p:cNvGrpSpPr/>
          <p:nvPr/>
        </p:nvGrpSpPr>
        <p:grpSpPr>
          <a:xfrm>
            <a:off x="7193986" y="2530352"/>
            <a:ext cx="2557999" cy="1478077"/>
            <a:chOff x="7193986" y="2530352"/>
            <a:chExt cx="2557999" cy="1478077"/>
          </a:xfrm>
        </p:grpSpPr>
        <p:sp>
          <p:nvSpPr>
            <p:cNvPr id="91" name="椭圆 90">
              <a:extLst>
                <a:ext uri="{FF2B5EF4-FFF2-40B4-BE49-F238E27FC236}">
                  <a16:creationId xmlns="" xmlns:a16="http://schemas.microsoft.com/office/drawing/2014/main" id="{4B5B4661-AD9B-4B3F-AA66-F7AE78868619}"/>
                </a:ext>
              </a:extLst>
            </p:cNvPr>
            <p:cNvSpPr/>
            <p:nvPr/>
          </p:nvSpPr>
          <p:spPr>
            <a:xfrm>
              <a:off x="7193986" y="2879822"/>
              <a:ext cx="779139" cy="77913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2" name="椭圆 91">
              <a:extLst>
                <a:ext uri="{FF2B5EF4-FFF2-40B4-BE49-F238E27FC236}">
                  <a16:creationId xmlns="" xmlns:a16="http://schemas.microsoft.com/office/drawing/2014/main" id="{31172AFD-EE5E-4986-AFD8-51A1D18C4D28}"/>
                </a:ext>
              </a:extLst>
            </p:cNvPr>
            <p:cNvSpPr/>
            <p:nvPr/>
          </p:nvSpPr>
          <p:spPr>
            <a:xfrm>
              <a:off x="8972846" y="2879822"/>
              <a:ext cx="779139" cy="779139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3" name="椭圆 92">
              <a:extLst>
                <a:ext uri="{FF2B5EF4-FFF2-40B4-BE49-F238E27FC236}">
                  <a16:creationId xmlns="" xmlns:a16="http://schemas.microsoft.com/office/drawing/2014/main" id="{01CF1329-3E82-4A32-82F3-9DE0C56E4504}"/>
                </a:ext>
              </a:extLst>
            </p:cNvPr>
            <p:cNvSpPr/>
            <p:nvPr/>
          </p:nvSpPr>
          <p:spPr>
            <a:xfrm>
              <a:off x="7734448" y="2530352"/>
              <a:ext cx="1478077" cy="147807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grpSp>
        <p:nvGrpSpPr>
          <p:cNvPr id="11" name="组合 10">
            <a:extLst>
              <a:ext uri="{FF2B5EF4-FFF2-40B4-BE49-F238E27FC236}">
                <a16:creationId xmlns="" xmlns:a16="http://schemas.microsoft.com/office/drawing/2014/main" id="{7BA7B4AD-1CA4-41E8-B155-6E0D36D1FB3C}"/>
              </a:ext>
            </a:extLst>
          </p:cNvPr>
          <p:cNvGrpSpPr/>
          <p:nvPr/>
        </p:nvGrpSpPr>
        <p:grpSpPr>
          <a:xfrm>
            <a:off x="2224038" y="2530352"/>
            <a:ext cx="2557999" cy="1478077"/>
            <a:chOff x="2224038" y="2530352"/>
            <a:chExt cx="2557999" cy="1478077"/>
          </a:xfrm>
        </p:grpSpPr>
        <p:sp>
          <p:nvSpPr>
            <p:cNvPr id="52" name="椭圆 51">
              <a:extLst>
                <a:ext uri="{FF2B5EF4-FFF2-40B4-BE49-F238E27FC236}">
                  <a16:creationId xmlns="" xmlns:a16="http://schemas.microsoft.com/office/drawing/2014/main" id="{EABDCEFD-6D4C-4148-9FD9-6539FD7C98CE}"/>
                </a:ext>
              </a:extLst>
            </p:cNvPr>
            <p:cNvSpPr/>
            <p:nvPr/>
          </p:nvSpPr>
          <p:spPr>
            <a:xfrm>
              <a:off x="2224038" y="2879822"/>
              <a:ext cx="779139" cy="779139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3" name="椭圆 52">
              <a:extLst>
                <a:ext uri="{FF2B5EF4-FFF2-40B4-BE49-F238E27FC236}">
                  <a16:creationId xmlns="" xmlns:a16="http://schemas.microsoft.com/office/drawing/2014/main" id="{EFAF7C8F-1A25-4F8F-8450-261B4CE317C1}"/>
                </a:ext>
              </a:extLst>
            </p:cNvPr>
            <p:cNvSpPr/>
            <p:nvPr/>
          </p:nvSpPr>
          <p:spPr>
            <a:xfrm>
              <a:off x="4002898" y="2879822"/>
              <a:ext cx="779139" cy="77913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" name="椭圆 1">
              <a:extLst>
                <a:ext uri="{FF2B5EF4-FFF2-40B4-BE49-F238E27FC236}">
                  <a16:creationId xmlns="" xmlns:a16="http://schemas.microsoft.com/office/drawing/2014/main" id="{EC8F60A9-7991-43FF-9591-6927B556345E}"/>
                </a:ext>
              </a:extLst>
            </p:cNvPr>
            <p:cNvSpPr/>
            <p:nvPr/>
          </p:nvSpPr>
          <p:spPr>
            <a:xfrm>
              <a:off x="2764500" y="2530352"/>
              <a:ext cx="1478077" cy="147807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941" y="2608264"/>
            <a:ext cx="1523083" cy="13222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303" y="2529813"/>
            <a:ext cx="1806365" cy="16275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885" y="2643191"/>
            <a:ext cx="1608306" cy="1449139"/>
          </a:xfrm>
          <a:prstGeom prst="rect">
            <a:avLst/>
          </a:prstGeom>
        </p:spPr>
      </p:pic>
      <p:sp>
        <p:nvSpPr>
          <p:cNvPr id="59" name="文本框 140">
            <a:extLst>
              <a:ext uri="{FF2B5EF4-FFF2-40B4-BE49-F238E27FC236}">
                <a16:creationId xmlns="" xmlns:a16="http://schemas.microsoft.com/office/drawing/2014/main" id="{F127D7C2-5310-476D-A6E5-C1659BDBBEC1}"/>
              </a:ext>
            </a:extLst>
          </p:cNvPr>
          <p:cNvSpPr txBox="1"/>
          <p:nvPr/>
        </p:nvSpPr>
        <p:spPr>
          <a:xfrm>
            <a:off x="4841552" y="4453491"/>
            <a:ext cx="2496316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zh-CN" sz="1200" dirty="0">
                <a:solidFill>
                  <a:schemeClr val="bg1"/>
                </a:solidFill>
                <a:cs typeface="+mn-ea"/>
                <a:sym typeface="+mn-lt"/>
              </a:rPr>
              <a:t>It enriches my knowledge, makes me more successful in a professional sense, and broadens my horizons.</a:t>
            </a:r>
            <a:endParaRPr lang="en-US" altLang="zh-CN" sz="12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62" name="文本框 140">
            <a:extLst>
              <a:ext uri="{FF2B5EF4-FFF2-40B4-BE49-F238E27FC236}">
                <a16:creationId xmlns="" xmlns:a16="http://schemas.microsoft.com/office/drawing/2014/main" id="{F127D7C2-5310-476D-A6E5-C1659BDBBEC1}"/>
              </a:ext>
            </a:extLst>
          </p:cNvPr>
          <p:cNvSpPr txBox="1"/>
          <p:nvPr/>
        </p:nvSpPr>
        <p:spPr>
          <a:xfrm>
            <a:off x="7449494" y="4176231"/>
            <a:ext cx="2672544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zh-CN" sz="1200" dirty="0">
                <a:solidFill>
                  <a:schemeClr val="bg1"/>
                </a:solidFill>
                <a:cs typeface="+mn-ea"/>
                <a:sym typeface="+mn-lt"/>
              </a:rPr>
              <a:t>This global language has become an invaluable tool that helps me navigate successfully in the modern world.</a:t>
            </a:r>
            <a:endParaRPr lang="en-US" altLang="zh-CN" sz="12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63" name="文本框 140">
            <a:extLst>
              <a:ext uri="{FF2B5EF4-FFF2-40B4-BE49-F238E27FC236}">
                <a16:creationId xmlns="" xmlns:a16="http://schemas.microsoft.com/office/drawing/2014/main" id="{F127D7C2-5310-476D-A6E5-C1659BDBBEC1}"/>
              </a:ext>
            </a:extLst>
          </p:cNvPr>
          <p:cNvSpPr txBox="1"/>
          <p:nvPr/>
        </p:nvSpPr>
        <p:spPr>
          <a:xfrm>
            <a:off x="2424437" y="4176231"/>
            <a:ext cx="235760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zh-CN" sz="1200" dirty="0">
                <a:solidFill>
                  <a:schemeClr val="bg1"/>
                </a:solidFill>
                <a:cs typeface="+mn-ea"/>
                <a:sym typeface="+mn-lt"/>
              </a:rPr>
              <a:t>I want to say that English language plays a very important and indispensable role in my life.</a:t>
            </a:r>
            <a:endParaRPr lang="en-US" altLang="zh-CN" sz="12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23" name="直接连接符 36">
            <a:extLst>
              <a:ext uri="{FF2B5EF4-FFF2-40B4-BE49-F238E27FC236}">
                <a16:creationId xmlns="" xmlns:a16="http://schemas.microsoft.com/office/drawing/2014/main" id="{7702ABAA-0526-4C1F-AB7B-224CE7B954A9}"/>
              </a:ext>
            </a:extLst>
          </p:cNvPr>
          <p:cNvCxnSpPr/>
          <p:nvPr/>
        </p:nvCxnSpPr>
        <p:spPr>
          <a:xfrm>
            <a:off x="7050987" y="600870"/>
            <a:ext cx="4698432" cy="0"/>
          </a:xfrm>
          <a:prstGeom prst="line">
            <a:avLst/>
          </a:prstGeom>
          <a:ln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Рисунок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511" y="448470"/>
            <a:ext cx="409575" cy="981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9425" y="4912715"/>
            <a:ext cx="2894116" cy="260769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686" y="3976829"/>
            <a:ext cx="4027689" cy="3629088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0800000">
            <a:off x="9016206" y="2555765"/>
            <a:ext cx="4027689" cy="362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2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Click="0">
        <p14:pan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9" grpId="0"/>
      <p:bldP spid="62" grpId="0"/>
      <p:bldP spid="6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121</Words>
  <Application>Microsoft Office PowerPoint</Application>
  <PresentationFormat>Широкоэкранный</PresentationFormat>
  <Paragraphs>11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宋体</vt:lpstr>
      <vt:lpstr>Alegreya Sans Black</vt:lpstr>
      <vt:lpstr>Arial</vt:lpstr>
      <vt:lpstr>Bodoni</vt:lpstr>
      <vt:lpstr>Calibri</vt:lpstr>
      <vt:lpstr>Calibri Light</vt:lpstr>
      <vt:lpstr>Тема Office</vt:lpstr>
      <vt:lpstr>English in my l fe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in my life</dc:title>
  <dc:creator>Даша</dc:creator>
  <cp:lastModifiedBy>Даша</cp:lastModifiedBy>
  <cp:revision>17</cp:revision>
  <dcterms:created xsi:type="dcterms:W3CDTF">2023-10-23T19:08:12Z</dcterms:created>
  <dcterms:modified xsi:type="dcterms:W3CDTF">2023-10-24T22:17:46Z</dcterms:modified>
</cp:coreProperties>
</file>