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0" r:id="rId5"/>
    <p:sldId id="261" r:id="rId6"/>
    <p:sldId id="259" r:id="rId7"/>
    <p:sldId id="279" r:id="rId8"/>
    <p:sldId id="280" r:id="rId9"/>
    <p:sldId id="263" r:id="rId10"/>
    <p:sldId id="274" r:id="rId11"/>
    <p:sldId id="264" r:id="rId12"/>
    <p:sldId id="265" r:id="rId13"/>
    <p:sldId id="268" r:id="rId14"/>
    <p:sldId id="266" r:id="rId15"/>
    <p:sldId id="267" r:id="rId16"/>
    <p:sldId id="269" r:id="rId17"/>
    <p:sldId id="270" r:id="rId18"/>
    <p:sldId id="271" r:id="rId19"/>
    <p:sldId id="282" r:id="rId20"/>
    <p:sldId id="272" r:id="rId21"/>
    <p:sldId id="273" r:id="rId22"/>
    <p:sldId id="281" r:id="rId23"/>
    <p:sldId id="277" r:id="rId24"/>
    <p:sldId id="275" r:id="rId25"/>
    <p:sldId id="276" r:id="rId26"/>
    <p:sldId id="278" r:id="rId27"/>
    <p:sldId id="283" r:id="rId28"/>
  </p:sldIdLst>
  <p:sldSz cx="18288000" cy="10287000"/>
  <p:notesSz cx="18288000" cy="10287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C"/>
    <a:srgbClr val="5D17EB"/>
    <a:srgbClr val="B07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46" d="100"/>
          <a:sy n="46" d="100"/>
        </p:scale>
        <p:origin x="75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A5874BD-BE8B-4E1D-BA05-D9E5835539F6}" type="datetimeFigureOut">
              <a:rPr lang="uk-UA" smtClean="0"/>
              <a:t>13.05.2022</a:t>
            </a:fld>
            <a:endParaRPr lang="uk-UA"/>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C05E57DC-2A51-497D-85DC-02D39764CD4A}" type="slidenum">
              <a:rPr lang="uk-UA" smtClean="0"/>
              <a:t>‹#›</a:t>
            </a:fld>
            <a:endParaRPr lang="uk-UA"/>
          </a:p>
        </p:txBody>
      </p:sp>
    </p:spTree>
    <p:extLst>
      <p:ext uri="{BB962C8B-B14F-4D97-AF65-F5344CB8AC3E}">
        <p14:creationId xmlns:p14="http://schemas.microsoft.com/office/powerpoint/2010/main" val="129176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C05E57DC-2A51-497D-85DC-02D39764CD4A}" type="slidenum">
              <a:rPr lang="uk-UA" smtClean="0"/>
              <a:t>18</a:t>
            </a:fld>
            <a:endParaRPr lang="uk-UA"/>
          </a:p>
        </p:txBody>
      </p:sp>
    </p:spTree>
    <p:extLst>
      <p:ext uri="{BB962C8B-B14F-4D97-AF65-F5344CB8AC3E}">
        <p14:creationId xmlns:p14="http://schemas.microsoft.com/office/powerpoint/2010/main" val="370380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4AA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500" b="0" i="0">
                <a:solidFill>
                  <a:srgbClr val="FAF1E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700" b="0" i="0">
                <a:solidFill>
                  <a:srgbClr val="2D167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FAF1EF"/>
                </a:solidFill>
                <a:latin typeface="Times New Roman"/>
                <a:cs typeface="Times New Roman"/>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F1EF"/>
          </a:solidFill>
        </p:spPr>
        <p:txBody>
          <a:bodyPr wrap="square" lIns="0" tIns="0" rIns="0" bIns="0" rtlCol="0"/>
          <a:lstStyle/>
          <a:p>
            <a:endParaRPr/>
          </a:p>
        </p:txBody>
      </p:sp>
      <p:sp>
        <p:nvSpPr>
          <p:cNvPr id="17" name="bg object 17"/>
          <p:cNvSpPr/>
          <p:nvPr/>
        </p:nvSpPr>
        <p:spPr>
          <a:xfrm>
            <a:off x="0" y="0"/>
            <a:ext cx="9143365" cy="10287000"/>
          </a:xfrm>
          <a:custGeom>
            <a:avLst/>
            <a:gdLst/>
            <a:ahLst/>
            <a:cxnLst/>
            <a:rect l="l" t="t" r="r" b="b"/>
            <a:pathLst>
              <a:path w="9143365" h="10287000">
                <a:moveTo>
                  <a:pt x="9142775" y="10286999"/>
                </a:moveTo>
                <a:lnTo>
                  <a:pt x="0" y="10286999"/>
                </a:lnTo>
                <a:lnTo>
                  <a:pt x="0" y="0"/>
                </a:lnTo>
                <a:lnTo>
                  <a:pt x="9142775" y="0"/>
                </a:lnTo>
                <a:lnTo>
                  <a:pt x="9142775" y="10286999"/>
                </a:lnTo>
                <a:close/>
              </a:path>
            </a:pathLst>
          </a:custGeom>
          <a:solidFill>
            <a:srgbClr val="5D17EB"/>
          </a:solidFill>
        </p:spPr>
        <p:txBody>
          <a:bodyPr wrap="square" lIns="0" tIns="0" rIns="0" bIns="0" rtlCol="0"/>
          <a:lstStyle/>
          <a:p>
            <a:endParaRPr/>
          </a:p>
        </p:txBody>
      </p:sp>
      <p:sp>
        <p:nvSpPr>
          <p:cNvPr id="18" name="bg object 18"/>
          <p:cNvSpPr/>
          <p:nvPr/>
        </p:nvSpPr>
        <p:spPr>
          <a:xfrm>
            <a:off x="7815757" y="1046111"/>
            <a:ext cx="2228850" cy="5213350"/>
          </a:xfrm>
          <a:custGeom>
            <a:avLst/>
            <a:gdLst/>
            <a:ahLst/>
            <a:cxnLst/>
            <a:rect l="l" t="t" r="r" b="b"/>
            <a:pathLst>
              <a:path w="2228850" h="5213350">
                <a:moveTo>
                  <a:pt x="2228850" y="4098379"/>
                </a:moveTo>
                <a:lnTo>
                  <a:pt x="2227821" y="4050042"/>
                </a:lnTo>
                <a:lnTo>
                  <a:pt x="2224760" y="4002227"/>
                </a:lnTo>
                <a:lnTo>
                  <a:pt x="2219706" y="3954983"/>
                </a:lnTo>
                <a:lnTo>
                  <a:pt x="2212708" y="3908336"/>
                </a:lnTo>
                <a:lnTo>
                  <a:pt x="2203805" y="3862349"/>
                </a:lnTo>
                <a:lnTo>
                  <a:pt x="2193036" y="3817061"/>
                </a:lnTo>
                <a:lnTo>
                  <a:pt x="2180450" y="3772497"/>
                </a:lnTo>
                <a:lnTo>
                  <a:pt x="2166074" y="3728720"/>
                </a:lnTo>
                <a:lnTo>
                  <a:pt x="2149970" y="3685756"/>
                </a:lnTo>
                <a:lnTo>
                  <a:pt x="2132165" y="3643655"/>
                </a:lnTo>
                <a:lnTo>
                  <a:pt x="2112695" y="3602456"/>
                </a:lnTo>
                <a:lnTo>
                  <a:pt x="2091626" y="3562197"/>
                </a:lnTo>
                <a:lnTo>
                  <a:pt x="2068982" y="3522929"/>
                </a:lnTo>
                <a:lnTo>
                  <a:pt x="2044801" y="3484689"/>
                </a:lnTo>
                <a:lnTo>
                  <a:pt x="2019147" y="3447516"/>
                </a:lnTo>
                <a:lnTo>
                  <a:pt x="1992033" y="3411461"/>
                </a:lnTo>
                <a:lnTo>
                  <a:pt x="1963521" y="3376549"/>
                </a:lnTo>
                <a:lnTo>
                  <a:pt x="1933638" y="3342843"/>
                </a:lnTo>
                <a:lnTo>
                  <a:pt x="1902447" y="3310369"/>
                </a:lnTo>
                <a:lnTo>
                  <a:pt x="1869973" y="3279165"/>
                </a:lnTo>
                <a:lnTo>
                  <a:pt x="1836254" y="3249295"/>
                </a:lnTo>
                <a:lnTo>
                  <a:pt x="1801355" y="3220783"/>
                </a:lnTo>
                <a:lnTo>
                  <a:pt x="1765287" y="3193669"/>
                </a:lnTo>
                <a:lnTo>
                  <a:pt x="1728114" y="3168002"/>
                </a:lnTo>
                <a:lnTo>
                  <a:pt x="1689874" y="3143834"/>
                </a:lnTo>
                <a:lnTo>
                  <a:pt x="1650606" y="3121190"/>
                </a:lnTo>
                <a:lnTo>
                  <a:pt x="1610347" y="3100108"/>
                </a:lnTo>
                <a:lnTo>
                  <a:pt x="1569148" y="3080651"/>
                </a:lnTo>
                <a:lnTo>
                  <a:pt x="1527048" y="3062846"/>
                </a:lnTo>
                <a:lnTo>
                  <a:pt x="1484083" y="3046730"/>
                </a:lnTo>
                <a:lnTo>
                  <a:pt x="1440307" y="3032366"/>
                </a:lnTo>
                <a:lnTo>
                  <a:pt x="1395755" y="3019768"/>
                </a:lnTo>
                <a:lnTo>
                  <a:pt x="1350454" y="3008998"/>
                </a:lnTo>
                <a:lnTo>
                  <a:pt x="1304467" y="3000095"/>
                </a:lnTo>
                <a:lnTo>
                  <a:pt x="1257833" y="2993098"/>
                </a:lnTo>
                <a:lnTo>
                  <a:pt x="1210589" y="2988043"/>
                </a:lnTo>
                <a:lnTo>
                  <a:pt x="1162773" y="2984982"/>
                </a:lnTo>
                <a:lnTo>
                  <a:pt x="1114425" y="2983954"/>
                </a:lnTo>
                <a:lnTo>
                  <a:pt x="1066088" y="2984982"/>
                </a:lnTo>
                <a:lnTo>
                  <a:pt x="1018273" y="2988043"/>
                </a:lnTo>
                <a:lnTo>
                  <a:pt x="971029" y="2993098"/>
                </a:lnTo>
                <a:lnTo>
                  <a:pt x="924382" y="3000095"/>
                </a:lnTo>
                <a:lnTo>
                  <a:pt x="878395" y="3008998"/>
                </a:lnTo>
                <a:lnTo>
                  <a:pt x="833107" y="3019768"/>
                </a:lnTo>
                <a:lnTo>
                  <a:pt x="788543" y="3032366"/>
                </a:lnTo>
                <a:lnTo>
                  <a:pt x="744766" y="3046730"/>
                </a:lnTo>
                <a:lnTo>
                  <a:pt x="701802" y="3062846"/>
                </a:lnTo>
                <a:lnTo>
                  <a:pt x="659701" y="3080651"/>
                </a:lnTo>
                <a:lnTo>
                  <a:pt x="618502" y="3100108"/>
                </a:lnTo>
                <a:lnTo>
                  <a:pt x="578243" y="3121190"/>
                </a:lnTo>
                <a:lnTo>
                  <a:pt x="538975" y="3143834"/>
                </a:lnTo>
                <a:lnTo>
                  <a:pt x="500735" y="3168002"/>
                </a:lnTo>
                <a:lnTo>
                  <a:pt x="463562" y="3193669"/>
                </a:lnTo>
                <a:lnTo>
                  <a:pt x="427507" y="3220783"/>
                </a:lnTo>
                <a:lnTo>
                  <a:pt x="392595" y="3249295"/>
                </a:lnTo>
                <a:lnTo>
                  <a:pt x="358889" y="3279165"/>
                </a:lnTo>
                <a:lnTo>
                  <a:pt x="326415" y="3310369"/>
                </a:lnTo>
                <a:lnTo>
                  <a:pt x="295211" y="3342843"/>
                </a:lnTo>
                <a:lnTo>
                  <a:pt x="265341" y="3376549"/>
                </a:lnTo>
                <a:lnTo>
                  <a:pt x="236829" y="3411461"/>
                </a:lnTo>
                <a:lnTo>
                  <a:pt x="209715" y="3447516"/>
                </a:lnTo>
                <a:lnTo>
                  <a:pt x="184048" y="3484689"/>
                </a:lnTo>
                <a:lnTo>
                  <a:pt x="159880" y="3522929"/>
                </a:lnTo>
                <a:lnTo>
                  <a:pt x="137223" y="3562197"/>
                </a:lnTo>
                <a:lnTo>
                  <a:pt x="116154" y="3602456"/>
                </a:lnTo>
                <a:lnTo>
                  <a:pt x="96697" y="3643655"/>
                </a:lnTo>
                <a:lnTo>
                  <a:pt x="78892" y="3685756"/>
                </a:lnTo>
                <a:lnTo>
                  <a:pt x="62776" y="3728720"/>
                </a:lnTo>
                <a:lnTo>
                  <a:pt x="48399" y="3772497"/>
                </a:lnTo>
                <a:lnTo>
                  <a:pt x="35814" y="3817061"/>
                </a:lnTo>
                <a:lnTo>
                  <a:pt x="25044" y="3862349"/>
                </a:lnTo>
                <a:lnTo>
                  <a:pt x="16141" y="3908336"/>
                </a:lnTo>
                <a:lnTo>
                  <a:pt x="9144" y="3954983"/>
                </a:lnTo>
                <a:lnTo>
                  <a:pt x="4089" y="4002227"/>
                </a:lnTo>
                <a:lnTo>
                  <a:pt x="1028" y="4050042"/>
                </a:lnTo>
                <a:lnTo>
                  <a:pt x="0" y="4098379"/>
                </a:lnTo>
                <a:lnTo>
                  <a:pt x="1028" y="4146727"/>
                </a:lnTo>
                <a:lnTo>
                  <a:pt x="4089" y="4194543"/>
                </a:lnTo>
                <a:lnTo>
                  <a:pt x="9144" y="4241787"/>
                </a:lnTo>
                <a:lnTo>
                  <a:pt x="16141" y="4288421"/>
                </a:lnTo>
                <a:lnTo>
                  <a:pt x="25044" y="4334408"/>
                </a:lnTo>
                <a:lnTo>
                  <a:pt x="35814" y="4379709"/>
                </a:lnTo>
                <a:lnTo>
                  <a:pt x="48399" y="4424261"/>
                </a:lnTo>
                <a:lnTo>
                  <a:pt x="62776" y="4468038"/>
                </a:lnTo>
                <a:lnTo>
                  <a:pt x="78892" y="4511002"/>
                </a:lnTo>
                <a:lnTo>
                  <a:pt x="96697" y="4553102"/>
                </a:lnTo>
                <a:lnTo>
                  <a:pt x="116154" y="4594301"/>
                </a:lnTo>
                <a:lnTo>
                  <a:pt x="137223" y="4634560"/>
                </a:lnTo>
                <a:lnTo>
                  <a:pt x="159880" y="4673828"/>
                </a:lnTo>
                <a:lnTo>
                  <a:pt x="184048" y="4712068"/>
                </a:lnTo>
                <a:lnTo>
                  <a:pt x="209715" y="4749241"/>
                </a:lnTo>
                <a:lnTo>
                  <a:pt x="236829" y="4785309"/>
                </a:lnTo>
                <a:lnTo>
                  <a:pt x="265341" y="4820209"/>
                </a:lnTo>
                <a:lnTo>
                  <a:pt x="295211" y="4853927"/>
                </a:lnTo>
                <a:lnTo>
                  <a:pt x="326415" y="4886401"/>
                </a:lnTo>
                <a:lnTo>
                  <a:pt x="358889" y="4917592"/>
                </a:lnTo>
                <a:lnTo>
                  <a:pt x="392595" y="4947475"/>
                </a:lnTo>
                <a:lnTo>
                  <a:pt x="427507" y="4975987"/>
                </a:lnTo>
                <a:lnTo>
                  <a:pt x="463562" y="5003101"/>
                </a:lnTo>
                <a:lnTo>
                  <a:pt x="500735" y="5028755"/>
                </a:lnTo>
                <a:lnTo>
                  <a:pt x="538975" y="5052936"/>
                </a:lnTo>
                <a:lnTo>
                  <a:pt x="578243" y="5075580"/>
                </a:lnTo>
                <a:lnTo>
                  <a:pt x="618502" y="5096662"/>
                </a:lnTo>
                <a:lnTo>
                  <a:pt x="659701" y="5116119"/>
                </a:lnTo>
                <a:lnTo>
                  <a:pt x="701802" y="5133924"/>
                </a:lnTo>
                <a:lnTo>
                  <a:pt x="744766" y="5150040"/>
                </a:lnTo>
                <a:lnTo>
                  <a:pt x="788543" y="5164404"/>
                </a:lnTo>
                <a:lnTo>
                  <a:pt x="833107" y="5176990"/>
                </a:lnTo>
                <a:lnTo>
                  <a:pt x="878395" y="5187759"/>
                </a:lnTo>
                <a:lnTo>
                  <a:pt x="924382" y="5196662"/>
                </a:lnTo>
                <a:lnTo>
                  <a:pt x="971029" y="5203672"/>
                </a:lnTo>
                <a:lnTo>
                  <a:pt x="1018273" y="5208714"/>
                </a:lnTo>
                <a:lnTo>
                  <a:pt x="1066088" y="5211775"/>
                </a:lnTo>
                <a:lnTo>
                  <a:pt x="1114425" y="5212804"/>
                </a:lnTo>
                <a:lnTo>
                  <a:pt x="1162773" y="5211775"/>
                </a:lnTo>
                <a:lnTo>
                  <a:pt x="1210589" y="5208714"/>
                </a:lnTo>
                <a:lnTo>
                  <a:pt x="1257833" y="5203672"/>
                </a:lnTo>
                <a:lnTo>
                  <a:pt x="1304467" y="5196662"/>
                </a:lnTo>
                <a:lnTo>
                  <a:pt x="1350454" y="5187759"/>
                </a:lnTo>
                <a:lnTo>
                  <a:pt x="1395755" y="5176990"/>
                </a:lnTo>
                <a:lnTo>
                  <a:pt x="1440307" y="5164404"/>
                </a:lnTo>
                <a:lnTo>
                  <a:pt x="1484083" y="5150040"/>
                </a:lnTo>
                <a:lnTo>
                  <a:pt x="1527048" y="5133924"/>
                </a:lnTo>
                <a:lnTo>
                  <a:pt x="1569148" y="5116119"/>
                </a:lnTo>
                <a:lnTo>
                  <a:pt x="1610347" y="5096662"/>
                </a:lnTo>
                <a:lnTo>
                  <a:pt x="1650606" y="5075580"/>
                </a:lnTo>
                <a:lnTo>
                  <a:pt x="1689874" y="5052936"/>
                </a:lnTo>
                <a:lnTo>
                  <a:pt x="1728114" y="5028755"/>
                </a:lnTo>
                <a:lnTo>
                  <a:pt x="1765287" y="5003101"/>
                </a:lnTo>
                <a:lnTo>
                  <a:pt x="1801355" y="4975987"/>
                </a:lnTo>
                <a:lnTo>
                  <a:pt x="1836254" y="4947475"/>
                </a:lnTo>
                <a:lnTo>
                  <a:pt x="1869973" y="4917592"/>
                </a:lnTo>
                <a:lnTo>
                  <a:pt x="1902447" y="4886401"/>
                </a:lnTo>
                <a:lnTo>
                  <a:pt x="1933638" y="4853927"/>
                </a:lnTo>
                <a:lnTo>
                  <a:pt x="1963521" y="4820209"/>
                </a:lnTo>
                <a:lnTo>
                  <a:pt x="1992033" y="4785309"/>
                </a:lnTo>
                <a:lnTo>
                  <a:pt x="2019147" y="4749241"/>
                </a:lnTo>
                <a:lnTo>
                  <a:pt x="2044801" y="4712068"/>
                </a:lnTo>
                <a:lnTo>
                  <a:pt x="2068982" y="4673828"/>
                </a:lnTo>
                <a:lnTo>
                  <a:pt x="2091626" y="4634560"/>
                </a:lnTo>
                <a:lnTo>
                  <a:pt x="2112695" y="4594301"/>
                </a:lnTo>
                <a:lnTo>
                  <a:pt x="2132165" y="4553102"/>
                </a:lnTo>
                <a:lnTo>
                  <a:pt x="2149970" y="4511002"/>
                </a:lnTo>
                <a:lnTo>
                  <a:pt x="2166074" y="4468038"/>
                </a:lnTo>
                <a:lnTo>
                  <a:pt x="2180450" y="4424261"/>
                </a:lnTo>
                <a:lnTo>
                  <a:pt x="2193036" y="4379709"/>
                </a:lnTo>
                <a:lnTo>
                  <a:pt x="2203805" y="4334408"/>
                </a:lnTo>
                <a:lnTo>
                  <a:pt x="2212708" y="4288421"/>
                </a:lnTo>
                <a:lnTo>
                  <a:pt x="2219706" y="4241787"/>
                </a:lnTo>
                <a:lnTo>
                  <a:pt x="2224760" y="4194543"/>
                </a:lnTo>
                <a:lnTo>
                  <a:pt x="2227821" y="4146727"/>
                </a:lnTo>
                <a:lnTo>
                  <a:pt x="2228850" y="4098379"/>
                </a:lnTo>
                <a:close/>
              </a:path>
              <a:path w="2228850" h="5213350">
                <a:moveTo>
                  <a:pt x="2228850" y="1114425"/>
                </a:moveTo>
                <a:lnTo>
                  <a:pt x="2227821" y="1066088"/>
                </a:lnTo>
                <a:lnTo>
                  <a:pt x="2224760" y="1018273"/>
                </a:lnTo>
                <a:lnTo>
                  <a:pt x="2219706" y="971016"/>
                </a:lnTo>
                <a:lnTo>
                  <a:pt x="2212708" y="924382"/>
                </a:lnTo>
                <a:lnTo>
                  <a:pt x="2203805" y="878395"/>
                </a:lnTo>
                <a:lnTo>
                  <a:pt x="2193036" y="833107"/>
                </a:lnTo>
                <a:lnTo>
                  <a:pt x="2180450" y="788543"/>
                </a:lnTo>
                <a:lnTo>
                  <a:pt x="2166074" y="744766"/>
                </a:lnTo>
                <a:lnTo>
                  <a:pt x="2149970" y="701802"/>
                </a:lnTo>
                <a:lnTo>
                  <a:pt x="2132165" y="659701"/>
                </a:lnTo>
                <a:lnTo>
                  <a:pt x="2112695" y="618502"/>
                </a:lnTo>
                <a:lnTo>
                  <a:pt x="2091626" y="578243"/>
                </a:lnTo>
                <a:lnTo>
                  <a:pt x="2068982" y="538975"/>
                </a:lnTo>
                <a:lnTo>
                  <a:pt x="2044801" y="500735"/>
                </a:lnTo>
                <a:lnTo>
                  <a:pt x="2019147" y="463562"/>
                </a:lnTo>
                <a:lnTo>
                  <a:pt x="1992033" y="427507"/>
                </a:lnTo>
                <a:lnTo>
                  <a:pt x="1963521" y="392595"/>
                </a:lnTo>
                <a:lnTo>
                  <a:pt x="1933638" y="358889"/>
                </a:lnTo>
                <a:lnTo>
                  <a:pt x="1902447" y="326415"/>
                </a:lnTo>
                <a:lnTo>
                  <a:pt x="1869973" y="295211"/>
                </a:lnTo>
                <a:lnTo>
                  <a:pt x="1836254" y="265341"/>
                </a:lnTo>
                <a:lnTo>
                  <a:pt x="1801355" y="236816"/>
                </a:lnTo>
                <a:lnTo>
                  <a:pt x="1765287" y="209715"/>
                </a:lnTo>
                <a:lnTo>
                  <a:pt x="1728114" y="184048"/>
                </a:lnTo>
                <a:lnTo>
                  <a:pt x="1689874" y="159880"/>
                </a:lnTo>
                <a:lnTo>
                  <a:pt x="1650606" y="137223"/>
                </a:lnTo>
                <a:lnTo>
                  <a:pt x="1610347" y="116154"/>
                </a:lnTo>
                <a:lnTo>
                  <a:pt x="1569148" y="96697"/>
                </a:lnTo>
                <a:lnTo>
                  <a:pt x="1527048" y="78879"/>
                </a:lnTo>
                <a:lnTo>
                  <a:pt x="1484083" y="62776"/>
                </a:lnTo>
                <a:lnTo>
                  <a:pt x="1440307" y="48399"/>
                </a:lnTo>
                <a:lnTo>
                  <a:pt x="1395755" y="35814"/>
                </a:lnTo>
                <a:lnTo>
                  <a:pt x="1350454" y="25044"/>
                </a:lnTo>
                <a:lnTo>
                  <a:pt x="1304467" y="16141"/>
                </a:lnTo>
                <a:lnTo>
                  <a:pt x="1257833" y="9144"/>
                </a:lnTo>
                <a:lnTo>
                  <a:pt x="1210589" y="4089"/>
                </a:lnTo>
                <a:lnTo>
                  <a:pt x="1162773" y="1028"/>
                </a:lnTo>
                <a:lnTo>
                  <a:pt x="1114425" y="0"/>
                </a:lnTo>
                <a:lnTo>
                  <a:pt x="1066088" y="1028"/>
                </a:lnTo>
                <a:lnTo>
                  <a:pt x="1018273" y="4089"/>
                </a:lnTo>
                <a:lnTo>
                  <a:pt x="971029" y="9144"/>
                </a:lnTo>
                <a:lnTo>
                  <a:pt x="924382" y="16141"/>
                </a:lnTo>
                <a:lnTo>
                  <a:pt x="878395" y="25044"/>
                </a:lnTo>
                <a:lnTo>
                  <a:pt x="833107" y="35814"/>
                </a:lnTo>
                <a:lnTo>
                  <a:pt x="788543" y="48399"/>
                </a:lnTo>
                <a:lnTo>
                  <a:pt x="744766" y="62776"/>
                </a:lnTo>
                <a:lnTo>
                  <a:pt x="701802" y="78879"/>
                </a:lnTo>
                <a:lnTo>
                  <a:pt x="659701" y="96697"/>
                </a:lnTo>
                <a:lnTo>
                  <a:pt x="618502" y="116154"/>
                </a:lnTo>
                <a:lnTo>
                  <a:pt x="578243" y="137223"/>
                </a:lnTo>
                <a:lnTo>
                  <a:pt x="538975" y="159880"/>
                </a:lnTo>
                <a:lnTo>
                  <a:pt x="500735" y="184048"/>
                </a:lnTo>
                <a:lnTo>
                  <a:pt x="463562" y="209715"/>
                </a:lnTo>
                <a:lnTo>
                  <a:pt x="427507" y="236816"/>
                </a:lnTo>
                <a:lnTo>
                  <a:pt x="392595" y="265341"/>
                </a:lnTo>
                <a:lnTo>
                  <a:pt x="358889" y="295211"/>
                </a:lnTo>
                <a:lnTo>
                  <a:pt x="326415" y="326415"/>
                </a:lnTo>
                <a:lnTo>
                  <a:pt x="295211" y="358889"/>
                </a:lnTo>
                <a:lnTo>
                  <a:pt x="265341" y="392595"/>
                </a:lnTo>
                <a:lnTo>
                  <a:pt x="236829" y="427507"/>
                </a:lnTo>
                <a:lnTo>
                  <a:pt x="209715" y="463562"/>
                </a:lnTo>
                <a:lnTo>
                  <a:pt x="184048" y="500735"/>
                </a:lnTo>
                <a:lnTo>
                  <a:pt x="159880" y="538975"/>
                </a:lnTo>
                <a:lnTo>
                  <a:pt x="137223" y="578243"/>
                </a:lnTo>
                <a:lnTo>
                  <a:pt x="116154" y="618502"/>
                </a:lnTo>
                <a:lnTo>
                  <a:pt x="96697" y="659701"/>
                </a:lnTo>
                <a:lnTo>
                  <a:pt x="78892" y="701802"/>
                </a:lnTo>
                <a:lnTo>
                  <a:pt x="62776" y="744766"/>
                </a:lnTo>
                <a:lnTo>
                  <a:pt x="48399" y="788543"/>
                </a:lnTo>
                <a:lnTo>
                  <a:pt x="35814" y="833107"/>
                </a:lnTo>
                <a:lnTo>
                  <a:pt x="25044" y="878395"/>
                </a:lnTo>
                <a:lnTo>
                  <a:pt x="16141" y="924382"/>
                </a:lnTo>
                <a:lnTo>
                  <a:pt x="9144" y="971016"/>
                </a:lnTo>
                <a:lnTo>
                  <a:pt x="4089" y="1018273"/>
                </a:lnTo>
                <a:lnTo>
                  <a:pt x="1028" y="1066088"/>
                </a:lnTo>
                <a:lnTo>
                  <a:pt x="0" y="1114425"/>
                </a:lnTo>
                <a:lnTo>
                  <a:pt x="1028" y="1162773"/>
                </a:lnTo>
                <a:lnTo>
                  <a:pt x="4089" y="1210589"/>
                </a:lnTo>
                <a:lnTo>
                  <a:pt x="9144" y="1257833"/>
                </a:lnTo>
                <a:lnTo>
                  <a:pt x="16141" y="1304467"/>
                </a:lnTo>
                <a:lnTo>
                  <a:pt x="25044" y="1350454"/>
                </a:lnTo>
                <a:lnTo>
                  <a:pt x="35814" y="1395742"/>
                </a:lnTo>
                <a:lnTo>
                  <a:pt x="48399" y="1440307"/>
                </a:lnTo>
                <a:lnTo>
                  <a:pt x="62776" y="1484083"/>
                </a:lnTo>
                <a:lnTo>
                  <a:pt x="78892" y="1527048"/>
                </a:lnTo>
                <a:lnTo>
                  <a:pt x="96697" y="1569148"/>
                </a:lnTo>
                <a:lnTo>
                  <a:pt x="116154" y="1610347"/>
                </a:lnTo>
                <a:lnTo>
                  <a:pt x="137223" y="1650606"/>
                </a:lnTo>
                <a:lnTo>
                  <a:pt x="159880" y="1689874"/>
                </a:lnTo>
                <a:lnTo>
                  <a:pt x="184048" y="1728114"/>
                </a:lnTo>
                <a:lnTo>
                  <a:pt x="209715" y="1765287"/>
                </a:lnTo>
                <a:lnTo>
                  <a:pt x="236829" y="1801355"/>
                </a:lnTo>
                <a:lnTo>
                  <a:pt x="265341" y="1836254"/>
                </a:lnTo>
                <a:lnTo>
                  <a:pt x="295211" y="1869973"/>
                </a:lnTo>
                <a:lnTo>
                  <a:pt x="326415" y="1902447"/>
                </a:lnTo>
                <a:lnTo>
                  <a:pt x="358889" y="1933638"/>
                </a:lnTo>
                <a:lnTo>
                  <a:pt x="392595" y="1963521"/>
                </a:lnTo>
                <a:lnTo>
                  <a:pt x="427507" y="1992033"/>
                </a:lnTo>
                <a:lnTo>
                  <a:pt x="463562" y="2019134"/>
                </a:lnTo>
                <a:lnTo>
                  <a:pt x="500735" y="2044801"/>
                </a:lnTo>
                <a:lnTo>
                  <a:pt x="538975" y="2068982"/>
                </a:lnTo>
                <a:lnTo>
                  <a:pt x="578243" y="2091626"/>
                </a:lnTo>
                <a:lnTo>
                  <a:pt x="618502" y="2112695"/>
                </a:lnTo>
                <a:lnTo>
                  <a:pt x="659701" y="2132165"/>
                </a:lnTo>
                <a:lnTo>
                  <a:pt x="701802" y="2149970"/>
                </a:lnTo>
                <a:lnTo>
                  <a:pt x="744766" y="2166074"/>
                </a:lnTo>
                <a:lnTo>
                  <a:pt x="788543" y="2180450"/>
                </a:lnTo>
                <a:lnTo>
                  <a:pt x="833107" y="2193036"/>
                </a:lnTo>
                <a:lnTo>
                  <a:pt x="878395" y="2203805"/>
                </a:lnTo>
                <a:lnTo>
                  <a:pt x="924382" y="2212708"/>
                </a:lnTo>
                <a:lnTo>
                  <a:pt x="971029" y="2219706"/>
                </a:lnTo>
                <a:lnTo>
                  <a:pt x="1018273" y="2224760"/>
                </a:lnTo>
                <a:lnTo>
                  <a:pt x="1066088" y="2227821"/>
                </a:lnTo>
                <a:lnTo>
                  <a:pt x="1114425" y="2228850"/>
                </a:lnTo>
                <a:lnTo>
                  <a:pt x="1162773" y="2227821"/>
                </a:lnTo>
                <a:lnTo>
                  <a:pt x="1210589" y="2224760"/>
                </a:lnTo>
                <a:lnTo>
                  <a:pt x="1257833" y="2219706"/>
                </a:lnTo>
                <a:lnTo>
                  <a:pt x="1304467" y="2212708"/>
                </a:lnTo>
                <a:lnTo>
                  <a:pt x="1350454" y="2203805"/>
                </a:lnTo>
                <a:lnTo>
                  <a:pt x="1395755" y="2193036"/>
                </a:lnTo>
                <a:lnTo>
                  <a:pt x="1440307" y="2180450"/>
                </a:lnTo>
                <a:lnTo>
                  <a:pt x="1484083" y="2166074"/>
                </a:lnTo>
                <a:lnTo>
                  <a:pt x="1527048" y="2149970"/>
                </a:lnTo>
                <a:lnTo>
                  <a:pt x="1569148" y="2132165"/>
                </a:lnTo>
                <a:lnTo>
                  <a:pt x="1610347" y="2112695"/>
                </a:lnTo>
                <a:lnTo>
                  <a:pt x="1650606" y="2091626"/>
                </a:lnTo>
                <a:lnTo>
                  <a:pt x="1689874" y="2068982"/>
                </a:lnTo>
                <a:lnTo>
                  <a:pt x="1728114" y="2044801"/>
                </a:lnTo>
                <a:lnTo>
                  <a:pt x="1765287" y="2019134"/>
                </a:lnTo>
                <a:lnTo>
                  <a:pt x="1801355" y="1992033"/>
                </a:lnTo>
                <a:lnTo>
                  <a:pt x="1836254" y="1963521"/>
                </a:lnTo>
                <a:lnTo>
                  <a:pt x="1869973" y="1933638"/>
                </a:lnTo>
                <a:lnTo>
                  <a:pt x="1902447" y="1902447"/>
                </a:lnTo>
                <a:lnTo>
                  <a:pt x="1933638" y="1869973"/>
                </a:lnTo>
                <a:lnTo>
                  <a:pt x="1963521" y="1836254"/>
                </a:lnTo>
                <a:lnTo>
                  <a:pt x="1992033" y="1801355"/>
                </a:lnTo>
                <a:lnTo>
                  <a:pt x="2019147" y="1765287"/>
                </a:lnTo>
                <a:lnTo>
                  <a:pt x="2044801" y="1728114"/>
                </a:lnTo>
                <a:lnTo>
                  <a:pt x="2068982" y="1689874"/>
                </a:lnTo>
                <a:lnTo>
                  <a:pt x="2091626" y="1650606"/>
                </a:lnTo>
                <a:lnTo>
                  <a:pt x="2112695" y="1610347"/>
                </a:lnTo>
                <a:lnTo>
                  <a:pt x="2132165" y="1569148"/>
                </a:lnTo>
                <a:lnTo>
                  <a:pt x="2149970" y="1527048"/>
                </a:lnTo>
                <a:lnTo>
                  <a:pt x="2166074" y="1484083"/>
                </a:lnTo>
                <a:lnTo>
                  <a:pt x="2180450" y="1440307"/>
                </a:lnTo>
                <a:lnTo>
                  <a:pt x="2193036" y="1395742"/>
                </a:lnTo>
                <a:lnTo>
                  <a:pt x="2203805" y="1350454"/>
                </a:lnTo>
                <a:lnTo>
                  <a:pt x="2212708" y="1304467"/>
                </a:lnTo>
                <a:lnTo>
                  <a:pt x="2219706" y="1257833"/>
                </a:lnTo>
                <a:lnTo>
                  <a:pt x="2224760" y="1210589"/>
                </a:lnTo>
                <a:lnTo>
                  <a:pt x="2227821" y="1162773"/>
                </a:lnTo>
                <a:lnTo>
                  <a:pt x="2228850" y="1114425"/>
                </a:lnTo>
                <a:close/>
              </a:path>
            </a:pathLst>
          </a:custGeom>
          <a:solidFill>
            <a:srgbClr val="FAF1EF"/>
          </a:solidFill>
        </p:spPr>
        <p:txBody>
          <a:bodyPr wrap="square" lIns="0" tIns="0" rIns="0" bIns="0" rtlCol="0"/>
          <a:lstStyle/>
          <a:p>
            <a:endParaRPr/>
          </a:p>
        </p:txBody>
      </p:sp>
      <p:sp>
        <p:nvSpPr>
          <p:cNvPr id="19" name="bg object 19"/>
          <p:cNvSpPr/>
          <p:nvPr/>
        </p:nvSpPr>
        <p:spPr>
          <a:xfrm>
            <a:off x="8030564" y="4030063"/>
            <a:ext cx="2228850" cy="2228850"/>
          </a:xfrm>
          <a:custGeom>
            <a:avLst/>
            <a:gdLst/>
            <a:ahLst/>
            <a:cxnLst/>
            <a:rect l="l" t="t" r="r" b="b"/>
            <a:pathLst>
              <a:path w="2228850" h="2228850">
                <a:moveTo>
                  <a:pt x="1114424" y="2228849"/>
                </a:moveTo>
                <a:lnTo>
                  <a:pt x="1066083" y="2227820"/>
                </a:lnTo>
                <a:lnTo>
                  <a:pt x="1018268" y="2224759"/>
                </a:lnTo>
                <a:lnTo>
                  <a:pt x="971020" y="2219708"/>
                </a:lnTo>
                <a:lnTo>
                  <a:pt x="924382" y="2212710"/>
                </a:lnTo>
                <a:lnTo>
                  <a:pt x="878396" y="2203806"/>
                </a:lnTo>
                <a:lnTo>
                  <a:pt x="833103" y="2193037"/>
                </a:lnTo>
                <a:lnTo>
                  <a:pt x="788545" y="2180447"/>
                </a:lnTo>
                <a:lnTo>
                  <a:pt x="744763" y="2166076"/>
                </a:lnTo>
                <a:lnTo>
                  <a:pt x="701801" y="2149966"/>
                </a:lnTo>
                <a:lnTo>
                  <a:pt x="659699" y="2132160"/>
                </a:lnTo>
                <a:lnTo>
                  <a:pt x="618500" y="2112698"/>
                </a:lnTo>
                <a:lnTo>
                  <a:pt x="578244" y="2091623"/>
                </a:lnTo>
                <a:lnTo>
                  <a:pt x="538975" y="2068977"/>
                </a:lnTo>
                <a:lnTo>
                  <a:pt x="500734" y="2044801"/>
                </a:lnTo>
                <a:lnTo>
                  <a:pt x="463562" y="2019138"/>
                </a:lnTo>
                <a:lnTo>
                  <a:pt x="427501" y="1992028"/>
                </a:lnTo>
                <a:lnTo>
                  <a:pt x="392594" y="1963514"/>
                </a:lnTo>
                <a:lnTo>
                  <a:pt x="358882" y="1933638"/>
                </a:lnTo>
                <a:lnTo>
                  <a:pt x="326407" y="1902442"/>
                </a:lnTo>
                <a:lnTo>
                  <a:pt x="295210" y="1869967"/>
                </a:lnTo>
                <a:lnTo>
                  <a:pt x="265334" y="1836255"/>
                </a:lnTo>
                <a:lnTo>
                  <a:pt x="236821" y="1801347"/>
                </a:lnTo>
                <a:lnTo>
                  <a:pt x="209711" y="1765287"/>
                </a:lnTo>
                <a:lnTo>
                  <a:pt x="184048" y="1728115"/>
                </a:lnTo>
                <a:lnTo>
                  <a:pt x="159872" y="1689874"/>
                </a:lnTo>
                <a:lnTo>
                  <a:pt x="137226" y="1650604"/>
                </a:lnTo>
                <a:lnTo>
                  <a:pt x="116151" y="1610349"/>
                </a:lnTo>
                <a:lnTo>
                  <a:pt x="96689" y="1569150"/>
                </a:lnTo>
                <a:lnTo>
                  <a:pt x="78883" y="1527048"/>
                </a:lnTo>
                <a:lnTo>
                  <a:pt x="62773" y="1484085"/>
                </a:lnTo>
                <a:lnTo>
                  <a:pt x="48402" y="1440304"/>
                </a:lnTo>
                <a:lnTo>
                  <a:pt x="35811" y="1395746"/>
                </a:lnTo>
                <a:lnTo>
                  <a:pt x="25043" y="1350453"/>
                </a:lnTo>
                <a:lnTo>
                  <a:pt x="16139" y="1304467"/>
                </a:lnTo>
                <a:lnTo>
                  <a:pt x="9141" y="1257829"/>
                </a:lnTo>
                <a:lnTo>
                  <a:pt x="4090" y="1210581"/>
                </a:lnTo>
                <a:lnTo>
                  <a:pt x="1029" y="1162766"/>
                </a:lnTo>
                <a:lnTo>
                  <a:pt x="0" y="1114424"/>
                </a:lnTo>
                <a:lnTo>
                  <a:pt x="1029" y="1066083"/>
                </a:lnTo>
                <a:lnTo>
                  <a:pt x="4090" y="1018268"/>
                </a:lnTo>
                <a:lnTo>
                  <a:pt x="9141" y="971020"/>
                </a:lnTo>
                <a:lnTo>
                  <a:pt x="16139" y="924382"/>
                </a:lnTo>
                <a:lnTo>
                  <a:pt x="25043" y="878396"/>
                </a:lnTo>
                <a:lnTo>
                  <a:pt x="35811" y="833103"/>
                </a:lnTo>
                <a:lnTo>
                  <a:pt x="48402" y="788545"/>
                </a:lnTo>
                <a:lnTo>
                  <a:pt x="62773" y="744763"/>
                </a:lnTo>
                <a:lnTo>
                  <a:pt x="78883" y="701801"/>
                </a:lnTo>
                <a:lnTo>
                  <a:pt x="96689" y="659699"/>
                </a:lnTo>
                <a:lnTo>
                  <a:pt x="116151" y="618500"/>
                </a:lnTo>
                <a:lnTo>
                  <a:pt x="137226" y="578244"/>
                </a:lnTo>
                <a:lnTo>
                  <a:pt x="159872" y="538975"/>
                </a:lnTo>
                <a:lnTo>
                  <a:pt x="184048" y="500734"/>
                </a:lnTo>
                <a:lnTo>
                  <a:pt x="209711" y="463562"/>
                </a:lnTo>
                <a:lnTo>
                  <a:pt x="236821" y="427501"/>
                </a:lnTo>
                <a:lnTo>
                  <a:pt x="265334" y="392594"/>
                </a:lnTo>
                <a:lnTo>
                  <a:pt x="295210" y="358882"/>
                </a:lnTo>
                <a:lnTo>
                  <a:pt x="326407" y="326407"/>
                </a:lnTo>
                <a:lnTo>
                  <a:pt x="358882" y="295210"/>
                </a:lnTo>
                <a:lnTo>
                  <a:pt x="392594" y="265334"/>
                </a:lnTo>
                <a:lnTo>
                  <a:pt x="427501" y="236821"/>
                </a:lnTo>
                <a:lnTo>
                  <a:pt x="463562" y="209711"/>
                </a:lnTo>
                <a:lnTo>
                  <a:pt x="500734" y="184048"/>
                </a:lnTo>
                <a:lnTo>
                  <a:pt x="538975" y="159872"/>
                </a:lnTo>
                <a:lnTo>
                  <a:pt x="578244" y="137226"/>
                </a:lnTo>
                <a:lnTo>
                  <a:pt x="618500" y="116151"/>
                </a:lnTo>
                <a:lnTo>
                  <a:pt x="659699" y="96689"/>
                </a:lnTo>
                <a:lnTo>
                  <a:pt x="701801" y="78883"/>
                </a:lnTo>
                <a:lnTo>
                  <a:pt x="744763" y="62773"/>
                </a:lnTo>
                <a:lnTo>
                  <a:pt x="788545" y="48402"/>
                </a:lnTo>
                <a:lnTo>
                  <a:pt x="833103" y="35811"/>
                </a:lnTo>
                <a:lnTo>
                  <a:pt x="878396" y="25043"/>
                </a:lnTo>
                <a:lnTo>
                  <a:pt x="924382" y="16139"/>
                </a:lnTo>
                <a:lnTo>
                  <a:pt x="971020" y="9141"/>
                </a:lnTo>
                <a:lnTo>
                  <a:pt x="1018268" y="4090"/>
                </a:lnTo>
                <a:lnTo>
                  <a:pt x="1066083" y="1029"/>
                </a:lnTo>
                <a:lnTo>
                  <a:pt x="1114424" y="0"/>
                </a:lnTo>
                <a:lnTo>
                  <a:pt x="1162766" y="1029"/>
                </a:lnTo>
                <a:lnTo>
                  <a:pt x="1210581" y="4090"/>
                </a:lnTo>
                <a:lnTo>
                  <a:pt x="1257829" y="9141"/>
                </a:lnTo>
                <a:lnTo>
                  <a:pt x="1304467" y="16139"/>
                </a:lnTo>
                <a:lnTo>
                  <a:pt x="1350453" y="25043"/>
                </a:lnTo>
                <a:lnTo>
                  <a:pt x="1395746" y="35811"/>
                </a:lnTo>
                <a:lnTo>
                  <a:pt x="1440304" y="48402"/>
                </a:lnTo>
                <a:lnTo>
                  <a:pt x="1484085" y="62773"/>
                </a:lnTo>
                <a:lnTo>
                  <a:pt x="1527048" y="78883"/>
                </a:lnTo>
                <a:lnTo>
                  <a:pt x="1569150" y="96689"/>
                </a:lnTo>
                <a:lnTo>
                  <a:pt x="1610349" y="116151"/>
                </a:lnTo>
                <a:lnTo>
                  <a:pt x="1650604" y="137226"/>
                </a:lnTo>
                <a:lnTo>
                  <a:pt x="1689874" y="159872"/>
                </a:lnTo>
                <a:lnTo>
                  <a:pt x="1728115" y="184048"/>
                </a:lnTo>
                <a:lnTo>
                  <a:pt x="1765287" y="209711"/>
                </a:lnTo>
                <a:lnTo>
                  <a:pt x="1801347" y="236821"/>
                </a:lnTo>
                <a:lnTo>
                  <a:pt x="1836255" y="265334"/>
                </a:lnTo>
                <a:lnTo>
                  <a:pt x="1869967" y="295210"/>
                </a:lnTo>
                <a:lnTo>
                  <a:pt x="1902442" y="326407"/>
                </a:lnTo>
                <a:lnTo>
                  <a:pt x="1933638" y="358882"/>
                </a:lnTo>
                <a:lnTo>
                  <a:pt x="1963514" y="392594"/>
                </a:lnTo>
                <a:lnTo>
                  <a:pt x="1992028" y="427501"/>
                </a:lnTo>
                <a:lnTo>
                  <a:pt x="2019138" y="463562"/>
                </a:lnTo>
                <a:lnTo>
                  <a:pt x="2044801" y="500734"/>
                </a:lnTo>
                <a:lnTo>
                  <a:pt x="2068977" y="538975"/>
                </a:lnTo>
                <a:lnTo>
                  <a:pt x="2091623" y="578244"/>
                </a:lnTo>
                <a:lnTo>
                  <a:pt x="2112698" y="618500"/>
                </a:lnTo>
                <a:lnTo>
                  <a:pt x="2132160" y="659699"/>
                </a:lnTo>
                <a:lnTo>
                  <a:pt x="2149966" y="701801"/>
                </a:lnTo>
                <a:lnTo>
                  <a:pt x="2166076" y="744763"/>
                </a:lnTo>
                <a:lnTo>
                  <a:pt x="2180447" y="788545"/>
                </a:lnTo>
                <a:lnTo>
                  <a:pt x="2193037" y="833103"/>
                </a:lnTo>
                <a:lnTo>
                  <a:pt x="2203806" y="878396"/>
                </a:lnTo>
                <a:lnTo>
                  <a:pt x="2212710" y="924382"/>
                </a:lnTo>
                <a:lnTo>
                  <a:pt x="2219708" y="971020"/>
                </a:lnTo>
                <a:lnTo>
                  <a:pt x="2224759" y="1018268"/>
                </a:lnTo>
                <a:lnTo>
                  <a:pt x="2227820" y="1066083"/>
                </a:lnTo>
                <a:lnTo>
                  <a:pt x="2228849" y="1114424"/>
                </a:lnTo>
                <a:lnTo>
                  <a:pt x="2227820" y="1162766"/>
                </a:lnTo>
                <a:lnTo>
                  <a:pt x="2224759" y="1210581"/>
                </a:lnTo>
                <a:lnTo>
                  <a:pt x="2219708" y="1257829"/>
                </a:lnTo>
                <a:lnTo>
                  <a:pt x="2212710" y="1304467"/>
                </a:lnTo>
                <a:lnTo>
                  <a:pt x="2203806" y="1350453"/>
                </a:lnTo>
                <a:lnTo>
                  <a:pt x="2193037" y="1395746"/>
                </a:lnTo>
                <a:lnTo>
                  <a:pt x="2180447" y="1440304"/>
                </a:lnTo>
                <a:lnTo>
                  <a:pt x="2166076" y="1484085"/>
                </a:lnTo>
                <a:lnTo>
                  <a:pt x="2149966" y="1527048"/>
                </a:lnTo>
                <a:lnTo>
                  <a:pt x="2132160" y="1569150"/>
                </a:lnTo>
                <a:lnTo>
                  <a:pt x="2112698" y="1610349"/>
                </a:lnTo>
                <a:lnTo>
                  <a:pt x="2091623" y="1650604"/>
                </a:lnTo>
                <a:lnTo>
                  <a:pt x="2068977" y="1689874"/>
                </a:lnTo>
                <a:lnTo>
                  <a:pt x="2044801" y="1728115"/>
                </a:lnTo>
                <a:lnTo>
                  <a:pt x="2019138" y="1765287"/>
                </a:lnTo>
                <a:lnTo>
                  <a:pt x="1992028" y="1801347"/>
                </a:lnTo>
                <a:lnTo>
                  <a:pt x="1963514" y="1836255"/>
                </a:lnTo>
                <a:lnTo>
                  <a:pt x="1933638" y="1869967"/>
                </a:lnTo>
                <a:lnTo>
                  <a:pt x="1902442" y="1902442"/>
                </a:lnTo>
                <a:lnTo>
                  <a:pt x="1869967" y="1933638"/>
                </a:lnTo>
                <a:lnTo>
                  <a:pt x="1836255" y="1963514"/>
                </a:lnTo>
                <a:lnTo>
                  <a:pt x="1801347" y="1992028"/>
                </a:lnTo>
                <a:lnTo>
                  <a:pt x="1765287" y="2019138"/>
                </a:lnTo>
                <a:lnTo>
                  <a:pt x="1728115" y="2044801"/>
                </a:lnTo>
                <a:lnTo>
                  <a:pt x="1689874" y="2068977"/>
                </a:lnTo>
                <a:lnTo>
                  <a:pt x="1650604" y="2091623"/>
                </a:lnTo>
                <a:lnTo>
                  <a:pt x="1610349" y="2112698"/>
                </a:lnTo>
                <a:lnTo>
                  <a:pt x="1569150" y="2132160"/>
                </a:lnTo>
                <a:lnTo>
                  <a:pt x="1527048" y="2149966"/>
                </a:lnTo>
                <a:lnTo>
                  <a:pt x="1484085" y="2166076"/>
                </a:lnTo>
                <a:lnTo>
                  <a:pt x="1440304" y="2180447"/>
                </a:lnTo>
                <a:lnTo>
                  <a:pt x="1395746" y="2193037"/>
                </a:lnTo>
                <a:lnTo>
                  <a:pt x="1350453" y="2203806"/>
                </a:lnTo>
                <a:lnTo>
                  <a:pt x="1304467" y="2212710"/>
                </a:lnTo>
                <a:lnTo>
                  <a:pt x="1257829" y="2219708"/>
                </a:lnTo>
                <a:lnTo>
                  <a:pt x="1210581" y="2224759"/>
                </a:lnTo>
                <a:lnTo>
                  <a:pt x="1162766" y="2227820"/>
                </a:lnTo>
                <a:lnTo>
                  <a:pt x="1114424" y="2228849"/>
                </a:lnTo>
                <a:close/>
              </a:path>
            </a:pathLst>
          </a:custGeom>
          <a:solidFill>
            <a:srgbClr val="B074FF"/>
          </a:solidFill>
        </p:spPr>
        <p:txBody>
          <a:bodyPr wrap="square" lIns="0" tIns="0" rIns="0" bIns="0" rtlCol="0"/>
          <a:lstStyle/>
          <a:p>
            <a:endParaRPr/>
          </a:p>
        </p:txBody>
      </p:sp>
      <p:sp>
        <p:nvSpPr>
          <p:cNvPr id="20" name="bg object 20"/>
          <p:cNvSpPr/>
          <p:nvPr/>
        </p:nvSpPr>
        <p:spPr>
          <a:xfrm>
            <a:off x="7815767" y="7031425"/>
            <a:ext cx="2228850" cy="2228850"/>
          </a:xfrm>
          <a:custGeom>
            <a:avLst/>
            <a:gdLst/>
            <a:ahLst/>
            <a:cxnLst/>
            <a:rect l="l" t="t" r="r" b="b"/>
            <a:pathLst>
              <a:path w="2228850" h="2228850">
                <a:moveTo>
                  <a:pt x="1114424" y="2228849"/>
                </a:moveTo>
                <a:lnTo>
                  <a:pt x="1066083" y="2227820"/>
                </a:lnTo>
                <a:lnTo>
                  <a:pt x="1018268" y="2224759"/>
                </a:lnTo>
                <a:lnTo>
                  <a:pt x="971020" y="2219708"/>
                </a:lnTo>
                <a:lnTo>
                  <a:pt x="924382" y="2212710"/>
                </a:lnTo>
                <a:lnTo>
                  <a:pt x="878396" y="2203806"/>
                </a:lnTo>
                <a:lnTo>
                  <a:pt x="833103" y="2193037"/>
                </a:lnTo>
                <a:lnTo>
                  <a:pt x="788545" y="2180447"/>
                </a:lnTo>
                <a:lnTo>
                  <a:pt x="744763" y="2166076"/>
                </a:lnTo>
                <a:lnTo>
                  <a:pt x="701801" y="2149966"/>
                </a:lnTo>
                <a:lnTo>
                  <a:pt x="659699" y="2132160"/>
                </a:lnTo>
                <a:lnTo>
                  <a:pt x="618500" y="2112698"/>
                </a:lnTo>
                <a:lnTo>
                  <a:pt x="578244" y="2091623"/>
                </a:lnTo>
                <a:lnTo>
                  <a:pt x="538975" y="2068977"/>
                </a:lnTo>
                <a:lnTo>
                  <a:pt x="500734" y="2044801"/>
                </a:lnTo>
                <a:lnTo>
                  <a:pt x="463562" y="2019138"/>
                </a:lnTo>
                <a:lnTo>
                  <a:pt x="427501" y="1992028"/>
                </a:lnTo>
                <a:lnTo>
                  <a:pt x="392594" y="1963514"/>
                </a:lnTo>
                <a:lnTo>
                  <a:pt x="358882" y="1933638"/>
                </a:lnTo>
                <a:lnTo>
                  <a:pt x="326407" y="1902442"/>
                </a:lnTo>
                <a:lnTo>
                  <a:pt x="295210" y="1869967"/>
                </a:lnTo>
                <a:lnTo>
                  <a:pt x="265334" y="1836255"/>
                </a:lnTo>
                <a:lnTo>
                  <a:pt x="236821" y="1801347"/>
                </a:lnTo>
                <a:lnTo>
                  <a:pt x="209711" y="1765287"/>
                </a:lnTo>
                <a:lnTo>
                  <a:pt x="184048" y="1728115"/>
                </a:lnTo>
                <a:lnTo>
                  <a:pt x="159872" y="1689874"/>
                </a:lnTo>
                <a:lnTo>
                  <a:pt x="137226" y="1650604"/>
                </a:lnTo>
                <a:lnTo>
                  <a:pt x="116151" y="1610349"/>
                </a:lnTo>
                <a:lnTo>
                  <a:pt x="96689" y="1569150"/>
                </a:lnTo>
                <a:lnTo>
                  <a:pt x="78883" y="1527048"/>
                </a:lnTo>
                <a:lnTo>
                  <a:pt x="62773" y="1484085"/>
                </a:lnTo>
                <a:lnTo>
                  <a:pt x="48402" y="1440304"/>
                </a:lnTo>
                <a:lnTo>
                  <a:pt x="35811" y="1395746"/>
                </a:lnTo>
                <a:lnTo>
                  <a:pt x="25043" y="1350453"/>
                </a:lnTo>
                <a:lnTo>
                  <a:pt x="16139" y="1304467"/>
                </a:lnTo>
                <a:lnTo>
                  <a:pt x="9141" y="1257829"/>
                </a:lnTo>
                <a:lnTo>
                  <a:pt x="4090" y="1210581"/>
                </a:lnTo>
                <a:lnTo>
                  <a:pt x="1029" y="1162766"/>
                </a:lnTo>
                <a:lnTo>
                  <a:pt x="0" y="1114424"/>
                </a:lnTo>
                <a:lnTo>
                  <a:pt x="1029" y="1066083"/>
                </a:lnTo>
                <a:lnTo>
                  <a:pt x="4090" y="1018268"/>
                </a:lnTo>
                <a:lnTo>
                  <a:pt x="9141" y="971020"/>
                </a:lnTo>
                <a:lnTo>
                  <a:pt x="16139" y="924382"/>
                </a:lnTo>
                <a:lnTo>
                  <a:pt x="25043" y="878396"/>
                </a:lnTo>
                <a:lnTo>
                  <a:pt x="35811" y="833103"/>
                </a:lnTo>
                <a:lnTo>
                  <a:pt x="48402" y="788545"/>
                </a:lnTo>
                <a:lnTo>
                  <a:pt x="62773" y="744763"/>
                </a:lnTo>
                <a:lnTo>
                  <a:pt x="78883" y="701801"/>
                </a:lnTo>
                <a:lnTo>
                  <a:pt x="96689" y="659699"/>
                </a:lnTo>
                <a:lnTo>
                  <a:pt x="116151" y="618500"/>
                </a:lnTo>
                <a:lnTo>
                  <a:pt x="137226" y="578244"/>
                </a:lnTo>
                <a:lnTo>
                  <a:pt x="159872" y="538975"/>
                </a:lnTo>
                <a:lnTo>
                  <a:pt x="184048" y="500734"/>
                </a:lnTo>
                <a:lnTo>
                  <a:pt x="209711" y="463562"/>
                </a:lnTo>
                <a:lnTo>
                  <a:pt x="236821" y="427501"/>
                </a:lnTo>
                <a:lnTo>
                  <a:pt x="265334" y="392594"/>
                </a:lnTo>
                <a:lnTo>
                  <a:pt x="295210" y="358882"/>
                </a:lnTo>
                <a:lnTo>
                  <a:pt x="326407" y="326407"/>
                </a:lnTo>
                <a:lnTo>
                  <a:pt x="358882" y="295210"/>
                </a:lnTo>
                <a:lnTo>
                  <a:pt x="392594" y="265334"/>
                </a:lnTo>
                <a:lnTo>
                  <a:pt x="427501" y="236821"/>
                </a:lnTo>
                <a:lnTo>
                  <a:pt x="463562" y="209711"/>
                </a:lnTo>
                <a:lnTo>
                  <a:pt x="500734" y="184048"/>
                </a:lnTo>
                <a:lnTo>
                  <a:pt x="538975" y="159872"/>
                </a:lnTo>
                <a:lnTo>
                  <a:pt x="578244" y="137226"/>
                </a:lnTo>
                <a:lnTo>
                  <a:pt x="618500" y="116151"/>
                </a:lnTo>
                <a:lnTo>
                  <a:pt x="659699" y="96689"/>
                </a:lnTo>
                <a:lnTo>
                  <a:pt x="701801" y="78883"/>
                </a:lnTo>
                <a:lnTo>
                  <a:pt x="744763" y="62773"/>
                </a:lnTo>
                <a:lnTo>
                  <a:pt x="788545" y="48402"/>
                </a:lnTo>
                <a:lnTo>
                  <a:pt x="833103" y="35811"/>
                </a:lnTo>
                <a:lnTo>
                  <a:pt x="878396" y="25043"/>
                </a:lnTo>
                <a:lnTo>
                  <a:pt x="924382" y="16139"/>
                </a:lnTo>
                <a:lnTo>
                  <a:pt x="971020" y="9141"/>
                </a:lnTo>
                <a:lnTo>
                  <a:pt x="1018268" y="4090"/>
                </a:lnTo>
                <a:lnTo>
                  <a:pt x="1066083" y="1029"/>
                </a:lnTo>
                <a:lnTo>
                  <a:pt x="1114424" y="0"/>
                </a:lnTo>
                <a:lnTo>
                  <a:pt x="1162766" y="1029"/>
                </a:lnTo>
                <a:lnTo>
                  <a:pt x="1210581" y="4090"/>
                </a:lnTo>
                <a:lnTo>
                  <a:pt x="1257829" y="9141"/>
                </a:lnTo>
                <a:lnTo>
                  <a:pt x="1304467" y="16139"/>
                </a:lnTo>
                <a:lnTo>
                  <a:pt x="1350453" y="25043"/>
                </a:lnTo>
                <a:lnTo>
                  <a:pt x="1395746" y="35811"/>
                </a:lnTo>
                <a:lnTo>
                  <a:pt x="1440304" y="48402"/>
                </a:lnTo>
                <a:lnTo>
                  <a:pt x="1484085" y="62773"/>
                </a:lnTo>
                <a:lnTo>
                  <a:pt x="1527048" y="78883"/>
                </a:lnTo>
                <a:lnTo>
                  <a:pt x="1569150" y="96689"/>
                </a:lnTo>
                <a:lnTo>
                  <a:pt x="1610349" y="116151"/>
                </a:lnTo>
                <a:lnTo>
                  <a:pt x="1650604" y="137226"/>
                </a:lnTo>
                <a:lnTo>
                  <a:pt x="1689874" y="159872"/>
                </a:lnTo>
                <a:lnTo>
                  <a:pt x="1728115" y="184048"/>
                </a:lnTo>
                <a:lnTo>
                  <a:pt x="1765287" y="209711"/>
                </a:lnTo>
                <a:lnTo>
                  <a:pt x="1801347" y="236821"/>
                </a:lnTo>
                <a:lnTo>
                  <a:pt x="1836255" y="265334"/>
                </a:lnTo>
                <a:lnTo>
                  <a:pt x="1869967" y="295210"/>
                </a:lnTo>
                <a:lnTo>
                  <a:pt x="1902442" y="326407"/>
                </a:lnTo>
                <a:lnTo>
                  <a:pt x="1933638" y="358882"/>
                </a:lnTo>
                <a:lnTo>
                  <a:pt x="1963514" y="392594"/>
                </a:lnTo>
                <a:lnTo>
                  <a:pt x="1992028" y="427501"/>
                </a:lnTo>
                <a:lnTo>
                  <a:pt x="2019138" y="463562"/>
                </a:lnTo>
                <a:lnTo>
                  <a:pt x="2044801" y="500734"/>
                </a:lnTo>
                <a:lnTo>
                  <a:pt x="2068977" y="538975"/>
                </a:lnTo>
                <a:lnTo>
                  <a:pt x="2091623" y="578244"/>
                </a:lnTo>
                <a:lnTo>
                  <a:pt x="2112698" y="618500"/>
                </a:lnTo>
                <a:lnTo>
                  <a:pt x="2132160" y="659699"/>
                </a:lnTo>
                <a:lnTo>
                  <a:pt x="2149966" y="701801"/>
                </a:lnTo>
                <a:lnTo>
                  <a:pt x="2166076" y="744763"/>
                </a:lnTo>
                <a:lnTo>
                  <a:pt x="2180447" y="788545"/>
                </a:lnTo>
                <a:lnTo>
                  <a:pt x="2193037" y="833103"/>
                </a:lnTo>
                <a:lnTo>
                  <a:pt x="2203806" y="878396"/>
                </a:lnTo>
                <a:lnTo>
                  <a:pt x="2212710" y="924382"/>
                </a:lnTo>
                <a:lnTo>
                  <a:pt x="2219708" y="971020"/>
                </a:lnTo>
                <a:lnTo>
                  <a:pt x="2224759" y="1018268"/>
                </a:lnTo>
                <a:lnTo>
                  <a:pt x="2227820" y="1066083"/>
                </a:lnTo>
                <a:lnTo>
                  <a:pt x="2228849" y="1114424"/>
                </a:lnTo>
                <a:lnTo>
                  <a:pt x="2227820" y="1162766"/>
                </a:lnTo>
                <a:lnTo>
                  <a:pt x="2224759" y="1210581"/>
                </a:lnTo>
                <a:lnTo>
                  <a:pt x="2219708" y="1257829"/>
                </a:lnTo>
                <a:lnTo>
                  <a:pt x="2212710" y="1304467"/>
                </a:lnTo>
                <a:lnTo>
                  <a:pt x="2203806" y="1350453"/>
                </a:lnTo>
                <a:lnTo>
                  <a:pt x="2193037" y="1395746"/>
                </a:lnTo>
                <a:lnTo>
                  <a:pt x="2180447" y="1440304"/>
                </a:lnTo>
                <a:lnTo>
                  <a:pt x="2166076" y="1484085"/>
                </a:lnTo>
                <a:lnTo>
                  <a:pt x="2149966" y="1527048"/>
                </a:lnTo>
                <a:lnTo>
                  <a:pt x="2132160" y="1569150"/>
                </a:lnTo>
                <a:lnTo>
                  <a:pt x="2112698" y="1610349"/>
                </a:lnTo>
                <a:lnTo>
                  <a:pt x="2091623" y="1650604"/>
                </a:lnTo>
                <a:lnTo>
                  <a:pt x="2068977" y="1689874"/>
                </a:lnTo>
                <a:lnTo>
                  <a:pt x="2044801" y="1728115"/>
                </a:lnTo>
                <a:lnTo>
                  <a:pt x="2019138" y="1765287"/>
                </a:lnTo>
                <a:lnTo>
                  <a:pt x="1992028" y="1801347"/>
                </a:lnTo>
                <a:lnTo>
                  <a:pt x="1963514" y="1836255"/>
                </a:lnTo>
                <a:lnTo>
                  <a:pt x="1933638" y="1869967"/>
                </a:lnTo>
                <a:lnTo>
                  <a:pt x="1902442" y="1902442"/>
                </a:lnTo>
                <a:lnTo>
                  <a:pt x="1869967" y="1933638"/>
                </a:lnTo>
                <a:lnTo>
                  <a:pt x="1836255" y="1963514"/>
                </a:lnTo>
                <a:lnTo>
                  <a:pt x="1801347" y="1992028"/>
                </a:lnTo>
                <a:lnTo>
                  <a:pt x="1765287" y="2019138"/>
                </a:lnTo>
                <a:lnTo>
                  <a:pt x="1728115" y="2044801"/>
                </a:lnTo>
                <a:lnTo>
                  <a:pt x="1689874" y="2068977"/>
                </a:lnTo>
                <a:lnTo>
                  <a:pt x="1650604" y="2091623"/>
                </a:lnTo>
                <a:lnTo>
                  <a:pt x="1610349" y="2112698"/>
                </a:lnTo>
                <a:lnTo>
                  <a:pt x="1569150" y="2132160"/>
                </a:lnTo>
                <a:lnTo>
                  <a:pt x="1527048" y="2149966"/>
                </a:lnTo>
                <a:lnTo>
                  <a:pt x="1484085" y="2166076"/>
                </a:lnTo>
                <a:lnTo>
                  <a:pt x="1440304" y="2180447"/>
                </a:lnTo>
                <a:lnTo>
                  <a:pt x="1395746" y="2193037"/>
                </a:lnTo>
                <a:lnTo>
                  <a:pt x="1350453" y="2203806"/>
                </a:lnTo>
                <a:lnTo>
                  <a:pt x="1304467" y="2212710"/>
                </a:lnTo>
                <a:lnTo>
                  <a:pt x="1257829" y="2219708"/>
                </a:lnTo>
                <a:lnTo>
                  <a:pt x="1210581" y="2224759"/>
                </a:lnTo>
                <a:lnTo>
                  <a:pt x="1162766" y="2227820"/>
                </a:lnTo>
                <a:lnTo>
                  <a:pt x="1114424" y="2228849"/>
                </a:lnTo>
                <a:close/>
              </a:path>
            </a:pathLst>
          </a:custGeom>
          <a:solidFill>
            <a:srgbClr val="FAF1EF"/>
          </a:solidFill>
        </p:spPr>
        <p:txBody>
          <a:bodyPr wrap="square" lIns="0" tIns="0" rIns="0" bIns="0" rtlCol="0"/>
          <a:lstStyle/>
          <a:p>
            <a:endParaRPr/>
          </a:p>
        </p:txBody>
      </p:sp>
      <p:sp>
        <p:nvSpPr>
          <p:cNvPr id="21" name="bg object 21"/>
          <p:cNvSpPr/>
          <p:nvPr/>
        </p:nvSpPr>
        <p:spPr>
          <a:xfrm>
            <a:off x="8030553" y="1028711"/>
            <a:ext cx="2228850" cy="8232140"/>
          </a:xfrm>
          <a:custGeom>
            <a:avLst/>
            <a:gdLst/>
            <a:ahLst/>
            <a:cxnLst/>
            <a:rect l="l" t="t" r="r" b="b"/>
            <a:pathLst>
              <a:path w="2228850" h="8232140">
                <a:moveTo>
                  <a:pt x="2228850" y="7117143"/>
                </a:moveTo>
                <a:lnTo>
                  <a:pt x="2227821" y="7068807"/>
                </a:lnTo>
                <a:lnTo>
                  <a:pt x="2224760" y="7020992"/>
                </a:lnTo>
                <a:lnTo>
                  <a:pt x="2219718" y="6973735"/>
                </a:lnTo>
                <a:lnTo>
                  <a:pt x="2212721" y="6927101"/>
                </a:lnTo>
                <a:lnTo>
                  <a:pt x="2203805" y="6881114"/>
                </a:lnTo>
                <a:lnTo>
                  <a:pt x="2193048" y="6835826"/>
                </a:lnTo>
                <a:lnTo>
                  <a:pt x="2180450" y="6791261"/>
                </a:lnTo>
                <a:lnTo>
                  <a:pt x="2166086" y="6747484"/>
                </a:lnTo>
                <a:lnTo>
                  <a:pt x="2149970" y="6704520"/>
                </a:lnTo>
                <a:lnTo>
                  <a:pt x="2132165" y="6662420"/>
                </a:lnTo>
                <a:lnTo>
                  <a:pt x="2112708" y="6621221"/>
                </a:lnTo>
                <a:lnTo>
                  <a:pt x="2091626" y="6580962"/>
                </a:lnTo>
                <a:lnTo>
                  <a:pt x="2068982" y="6541694"/>
                </a:lnTo>
                <a:lnTo>
                  <a:pt x="2044801" y="6503454"/>
                </a:lnTo>
                <a:lnTo>
                  <a:pt x="2019147" y="6466281"/>
                </a:lnTo>
                <a:lnTo>
                  <a:pt x="1992033" y="6430226"/>
                </a:lnTo>
                <a:lnTo>
                  <a:pt x="1963521" y="6395313"/>
                </a:lnTo>
                <a:lnTo>
                  <a:pt x="1933638" y="6361608"/>
                </a:lnTo>
                <a:lnTo>
                  <a:pt x="1902447" y="6329121"/>
                </a:lnTo>
                <a:lnTo>
                  <a:pt x="1869973" y="6297930"/>
                </a:lnTo>
                <a:lnTo>
                  <a:pt x="1836254" y="6268059"/>
                </a:lnTo>
                <a:lnTo>
                  <a:pt x="1801355" y="6239535"/>
                </a:lnTo>
                <a:lnTo>
                  <a:pt x="1765287" y="6212433"/>
                </a:lnTo>
                <a:lnTo>
                  <a:pt x="1728114" y="6186767"/>
                </a:lnTo>
                <a:lnTo>
                  <a:pt x="1689874" y="6162586"/>
                </a:lnTo>
                <a:lnTo>
                  <a:pt x="1650606" y="6139942"/>
                </a:lnTo>
                <a:lnTo>
                  <a:pt x="1610360" y="6118872"/>
                </a:lnTo>
                <a:lnTo>
                  <a:pt x="1569148" y="6099403"/>
                </a:lnTo>
                <a:lnTo>
                  <a:pt x="1527048" y="6081598"/>
                </a:lnTo>
                <a:lnTo>
                  <a:pt x="1484096" y="6065494"/>
                </a:lnTo>
                <a:lnTo>
                  <a:pt x="1440307" y="6051118"/>
                </a:lnTo>
                <a:lnTo>
                  <a:pt x="1395755" y="6038532"/>
                </a:lnTo>
                <a:lnTo>
                  <a:pt x="1350454" y="6027763"/>
                </a:lnTo>
                <a:lnTo>
                  <a:pt x="1304467" y="6018860"/>
                </a:lnTo>
                <a:lnTo>
                  <a:pt x="1257833" y="6011862"/>
                </a:lnTo>
                <a:lnTo>
                  <a:pt x="1210589" y="6006808"/>
                </a:lnTo>
                <a:lnTo>
                  <a:pt x="1162773" y="6003747"/>
                </a:lnTo>
                <a:lnTo>
                  <a:pt x="1114425" y="6002718"/>
                </a:lnTo>
                <a:lnTo>
                  <a:pt x="1066088" y="6003747"/>
                </a:lnTo>
                <a:lnTo>
                  <a:pt x="1018273" y="6006808"/>
                </a:lnTo>
                <a:lnTo>
                  <a:pt x="971029" y="6011862"/>
                </a:lnTo>
                <a:lnTo>
                  <a:pt x="924382" y="6018860"/>
                </a:lnTo>
                <a:lnTo>
                  <a:pt x="878395" y="6027763"/>
                </a:lnTo>
                <a:lnTo>
                  <a:pt x="833107" y="6038532"/>
                </a:lnTo>
                <a:lnTo>
                  <a:pt x="788555" y="6051118"/>
                </a:lnTo>
                <a:lnTo>
                  <a:pt x="744766" y="6065494"/>
                </a:lnTo>
                <a:lnTo>
                  <a:pt x="701802" y="6081598"/>
                </a:lnTo>
                <a:lnTo>
                  <a:pt x="659701" y="6099403"/>
                </a:lnTo>
                <a:lnTo>
                  <a:pt x="618502" y="6118872"/>
                </a:lnTo>
                <a:lnTo>
                  <a:pt x="578243" y="6139942"/>
                </a:lnTo>
                <a:lnTo>
                  <a:pt x="538975" y="6162586"/>
                </a:lnTo>
                <a:lnTo>
                  <a:pt x="500735" y="6186767"/>
                </a:lnTo>
                <a:lnTo>
                  <a:pt x="463562" y="6212433"/>
                </a:lnTo>
                <a:lnTo>
                  <a:pt x="427507" y="6239535"/>
                </a:lnTo>
                <a:lnTo>
                  <a:pt x="392595" y="6268059"/>
                </a:lnTo>
                <a:lnTo>
                  <a:pt x="358889" y="6297930"/>
                </a:lnTo>
                <a:lnTo>
                  <a:pt x="326415" y="6329121"/>
                </a:lnTo>
                <a:lnTo>
                  <a:pt x="295211" y="6361608"/>
                </a:lnTo>
                <a:lnTo>
                  <a:pt x="265341" y="6395313"/>
                </a:lnTo>
                <a:lnTo>
                  <a:pt x="236829" y="6430226"/>
                </a:lnTo>
                <a:lnTo>
                  <a:pt x="209715" y="6466281"/>
                </a:lnTo>
                <a:lnTo>
                  <a:pt x="184048" y="6503454"/>
                </a:lnTo>
                <a:lnTo>
                  <a:pt x="159880" y="6541694"/>
                </a:lnTo>
                <a:lnTo>
                  <a:pt x="137236" y="6580962"/>
                </a:lnTo>
                <a:lnTo>
                  <a:pt x="116154" y="6621221"/>
                </a:lnTo>
                <a:lnTo>
                  <a:pt x="96697" y="6662420"/>
                </a:lnTo>
                <a:lnTo>
                  <a:pt x="78892" y="6704520"/>
                </a:lnTo>
                <a:lnTo>
                  <a:pt x="62776" y="6747484"/>
                </a:lnTo>
                <a:lnTo>
                  <a:pt x="48412" y="6791261"/>
                </a:lnTo>
                <a:lnTo>
                  <a:pt x="35814" y="6835826"/>
                </a:lnTo>
                <a:lnTo>
                  <a:pt x="25044" y="6881114"/>
                </a:lnTo>
                <a:lnTo>
                  <a:pt x="16141" y="6927101"/>
                </a:lnTo>
                <a:lnTo>
                  <a:pt x="9144" y="6973735"/>
                </a:lnTo>
                <a:lnTo>
                  <a:pt x="4089" y="7020992"/>
                </a:lnTo>
                <a:lnTo>
                  <a:pt x="1028" y="7068807"/>
                </a:lnTo>
                <a:lnTo>
                  <a:pt x="0" y="7117143"/>
                </a:lnTo>
                <a:lnTo>
                  <a:pt x="1028" y="7165492"/>
                </a:lnTo>
                <a:lnTo>
                  <a:pt x="4089" y="7213308"/>
                </a:lnTo>
                <a:lnTo>
                  <a:pt x="9144" y="7260552"/>
                </a:lnTo>
                <a:lnTo>
                  <a:pt x="16141" y="7307186"/>
                </a:lnTo>
                <a:lnTo>
                  <a:pt x="25044" y="7353173"/>
                </a:lnTo>
                <a:lnTo>
                  <a:pt x="35814" y="7398461"/>
                </a:lnTo>
                <a:lnTo>
                  <a:pt x="48412" y="7443025"/>
                </a:lnTo>
                <a:lnTo>
                  <a:pt x="62776" y="7486802"/>
                </a:lnTo>
                <a:lnTo>
                  <a:pt x="78892" y="7529766"/>
                </a:lnTo>
                <a:lnTo>
                  <a:pt x="96697" y="7571867"/>
                </a:lnTo>
                <a:lnTo>
                  <a:pt x="116154" y="7613066"/>
                </a:lnTo>
                <a:lnTo>
                  <a:pt x="137236" y="7653325"/>
                </a:lnTo>
                <a:lnTo>
                  <a:pt x="159880" y="7692593"/>
                </a:lnTo>
                <a:lnTo>
                  <a:pt x="184048" y="7730833"/>
                </a:lnTo>
                <a:lnTo>
                  <a:pt x="209715" y="7768006"/>
                </a:lnTo>
                <a:lnTo>
                  <a:pt x="236829" y="7804074"/>
                </a:lnTo>
                <a:lnTo>
                  <a:pt x="265341" y="7838973"/>
                </a:lnTo>
                <a:lnTo>
                  <a:pt x="295211" y="7872692"/>
                </a:lnTo>
                <a:lnTo>
                  <a:pt x="326415" y="7905166"/>
                </a:lnTo>
                <a:lnTo>
                  <a:pt x="358889" y="7936357"/>
                </a:lnTo>
                <a:lnTo>
                  <a:pt x="392595" y="7966240"/>
                </a:lnTo>
                <a:lnTo>
                  <a:pt x="427507" y="7994751"/>
                </a:lnTo>
                <a:lnTo>
                  <a:pt x="463562" y="8021853"/>
                </a:lnTo>
                <a:lnTo>
                  <a:pt x="500735" y="8047520"/>
                </a:lnTo>
                <a:lnTo>
                  <a:pt x="538975" y="8071701"/>
                </a:lnTo>
                <a:lnTo>
                  <a:pt x="578243" y="8094345"/>
                </a:lnTo>
                <a:lnTo>
                  <a:pt x="618502" y="8115414"/>
                </a:lnTo>
                <a:lnTo>
                  <a:pt x="659701" y="8134883"/>
                </a:lnTo>
                <a:lnTo>
                  <a:pt x="701802" y="8152689"/>
                </a:lnTo>
                <a:lnTo>
                  <a:pt x="744766" y="8168792"/>
                </a:lnTo>
                <a:lnTo>
                  <a:pt x="788555" y="8183169"/>
                </a:lnTo>
                <a:lnTo>
                  <a:pt x="833107" y="8195754"/>
                </a:lnTo>
                <a:lnTo>
                  <a:pt x="878395" y="8206524"/>
                </a:lnTo>
                <a:lnTo>
                  <a:pt x="924382" y="8215427"/>
                </a:lnTo>
                <a:lnTo>
                  <a:pt x="971029" y="8222424"/>
                </a:lnTo>
                <a:lnTo>
                  <a:pt x="1018273" y="8227479"/>
                </a:lnTo>
                <a:lnTo>
                  <a:pt x="1066088" y="8230540"/>
                </a:lnTo>
                <a:lnTo>
                  <a:pt x="1114425" y="8231568"/>
                </a:lnTo>
                <a:lnTo>
                  <a:pt x="1162773" y="8230540"/>
                </a:lnTo>
                <a:lnTo>
                  <a:pt x="1210589" y="8227479"/>
                </a:lnTo>
                <a:lnTo>
                  <a:pt x="1257833" y="8222424"/>
                </a:lnTo>
                <a:lnTo>
                  <a:pt x="1304467" y="8215427"/>
                </a:lnTo>
                <a:lnTo>
                  <a:pt x="1350454" y="8206524"/>
                </a:lnTo>
                <a:lnTo>
                  <a:pt x="1395755" y="8195754"/>
                </a:lnTo>
                <a:lnTo>
                  <a:pt x="1440307" y="8183169"/>
                </a:lnTo>
                <a:lnTo>
                  <a:pt x="1484096" y="8168792"/>
                </a:lnTo>
                <a:lnTo>
                  <a:pt x="1527048" y="8152689"/>
                </a:lnTo>
                <a:lnTo>
                  <a:pt x="1569148" y="8134883"/>
                </a:lnTo>
                <a:lnTo>
                  <a:pt x="1610360" y="8115414"/>
                </a:lnTo>
                <a:lnTo>
                  <a:pt x="1650606" y="8094345"/>
                </a:lnTo>
                <a:lnTo>
                  <a:pt x="1689874" y="8071701"/>
                </a:lnTo>
                <a:lnTo>
                  <a:pt x="1728114" y="8047520"/>
                </a:lnTo>
                <a:lnTo>
                  <a:pt x="1765287" y="8021853"/>
                </a:lnTo>
                <a:lnTo>
                  <a:pt x="1801355" y="7994751"/>
                </a:lnTo>
                <a:lnTo>
                  <a:pt x="1836254" y="7966240"/>
                </a:lnTo>
                <a:lnTo>
                  <a:pt x="1869973" y="7936357"/>
                </a:lnTo>
                <a:lnTo>
                  <a:pt x="1902447" y="7905166"/>
                </a:lnTo>
                <a:lnTo>
                  <a:pt x="1933638" y="7872692"/>
                </a:lnTo>
                <a:lnTo>
                  <a:pt x="1963521" y="7838973"/>
                </a:lnTo>
                <a:lnTo>
                  <a:pt x="1992033" y="7804074"/>
                </a:lnTo>
                <a:lnTo>
                  <a:pt x="2019147" y="7768006"/>
                </a:lnTo>
                <a:lnTo>
                  <a:pt x="2044801" y="7730833"/>
                </a:lnTo>
                <a:lnTo>
                  <a:pt x="2068982" y="7692593"/>
                </a:lnTo>
                <a:lnTo>
                  <a:pt x="2091626" y="7653325"/>
                </a:lnTo>
                <a:lnTo>
                  <a:pt x="2112708" y="7613066"/>
                </a:lnTo>
                <a:lnTo>
                  <a:pt x="2132165" y="7571867"/>
                </a:lnTo>
                <a:lnTo>
                  <a:pt x="2149970" y="7529766"/>
                </a:lnTo>
                <a:lnTo>
                  <a:pt x="2166086" y="7486802"/>
                </a:lnTo>
                <a:lnTo>
                  <a:pt x="2180450" y="7443025"/>
                </a:lnTo>
                <a:lnTo>
                  <a:pt x="2193048" y="7398461"/>
                </a:lnTo>
                <a:lnTo>
                  <a:pt x="2203805" y="7353173"/>
                </a:lnTo>
                <a:lnTo>
                  <a:pt x="2212721" y="7307186"/>
                </a:lnTo>
                <a:lnTo>
                  <a:pt x="2219718" y="7260552"/>
                </a:lnTo>
                <a:lnTo>
                  <a:pt x="2224760" y="7213308"/>
                </a:lnTo>
                <a:lnTo>
                  <a:pt x="2227821" y="7165492"/>
                </a:lnTo>
                <a:lnTo>
                  <a:pt x="2228850" y="7117143"/>
                </a:lnTo>
                <a:close/>
              </a:path>
              <a:path w="2228850" h="8232140">
                <a:moveTo>
                  <a:pt x="2228850" y="1114425"/>
                </a:moveTo>
                <a:lnTo>
                  <a:pt x="2227821" y="1066076"/>
                </a:lnTo>
                <a:lnTo>
                  <a:pt x="2224760" y="1018260"/>
                </a:lnTo>
                <a:lnTo>
                  <a:pt x="2219718" y="971016"/>
                </a:lnTo>
                <a:lnTo>
                  <a:pt x="2212721" y="924382"/>
                </a:lnTo>
                <a:lnTo>
                  <a:pt x="2203805" y="878395"/>
                </a:lnTo>
                <a:lnTo>
                  <a:pt x="2193048" y="833094"/>
                </a:lnTo>
                <a:lnTo>
                  <a:pt x="2180450" y="788543"/>
                </a:lnTo>
                <a:lnTo>
                  <a:pt x="2166086" y="744753"/>
                </a:lnTo>
                <a:lnTo>
                  <a:pt x="2149970" y="701789"/>
                </a:lnTo>
                <a:lnTo>
                  <a:pt x="2132165" y="659688"/>
                </a:lnTo>
                <a:lnTo>
                  <a:pt x="2112708" y="618490"/>
                </a:lnTo>
                <a:lnTo>
                  <a:pt x="2091626" y="578243"/>
                </a:lnTo>
                <a:lnTo>
                  <a:pt x="2068982" y="538975"/>
                </a:lnTo>
                <a:lnTo>
                  <a:pt x="2044801" y="500722"/>
                </a:lnTo>
                <a:lnTo>
                  <a:pt x="2019147" y="463550"/>
                </a:lnTo>
                <a:lnTo>
                  <a:pt x="1992033" y="427494"/>
                </a:lnTo>
                <a:lnTo>
                  <a:pt x="1963521" y="392582"/>
                </a:lnTo>
                <a:lnTo>
                  <a:pt x="1933638" y="358876"/>
                </a:lnTo>
                <a:lnTo>
                  <a:pt x="1902447" y="326402"/>
                </a:lnTo>
                <a:lnTo>
                  <a:pt x="1869973" y="295198"/>
                </a:lnTo>
                <a:lnTo>
                  <a:pt x="1836254" y="265328"/>
                </a:lnTo>
                <a:lnTo>
                  <a:pt x="1801355" y="236816"/>
                </a:lnTo>
                <a:lnTo>
                  <a:pt x="1765287" y="209702"/>
                </a:lnTo>
                <a:lnTo>
                  <a:pt x="1728114" y="184048"/>
                </a:lnTo>
                <a:lnTo>
                  <a:pt x="1689874" y="159867"/>
                </a:lnTo>
                <a:lnTo>
                  <a:pt x="1650606" y="137223"/>
                </a:lnTo>
                <a:lnTo>
                  <a:pt x="1610360" y="116141"/>
                </a:lnTo>
                <a:lnTo>
                  <a:pt x="1569148" y="96685"/>
                </a:lnTo>
                <a:lnTo>
                  <a:pt x="1527048" y="78879"/>
                </a:lnTo>
                <a:lnTo>
                  <a:pt x="1484096" y="62763"/>
                </a:lnTo>
                <a:lnTo>
                  <a:pt x="1440307" y="48399"/>
                </a:lnTo>
                <a:lnTo>
                  <a:pt x="1395755" y="35801"/>
                </a:lnTo>
                <a:lnTo>
                  <a:pt x="1350454" y="25031"/>
                </a:lnTo>
                <a:lnTo>
                  <a:pt x="1304467" y="16129"/>
                </a:lnTo>
                <a:lnTo>
                  <a:pt x="1257833" y="9131"/>
                </a:lnTo>
                <a:lnTo>
                  <a:pt x="1210589" y="4089"/>
                </a:lnTo>
                <a:lnTo>
                  <a:pt x="1162773" y="1028"/>
                </a:lnTo>
                <a:lnTo>
                  <a:pt x="1114425" y="0"/>
                </a:lnTo>
                <a:lnTo>
                  <a:pt x="1066088" y="1028"/>
                </a:lnTo>
                <a:lnTo>
                  <a:pt x="1018273" y="4089"/>
                </a:lnTo>
                <a:lnTo>
                  <a:pt x="971029" y="9131"/>
                </a:lnTo>
                <a:lnTo>
                  <a:pt x="924382" y="16129"/>
                </a:lnTo>
                <a:lnTo>
                  <a:pt x="878395" y="25031"/>
                </a:lnTo>
                <a:lnTo>
                  <a:pt x="833107" y="35801"/>
                </a:lnTo>
                <a:lnTo>
                  <a:pt x="788555" y="48399"/>
                </a:lnTo>
                <a:lnTo>
                  <a:pt x="744766" y="62763"/>
                </a:lnTo>
                <a:lnTo>
                  <a:pt x="701802" y="78879"/>
                </a:lnTo>
                <a:lnTo>
                  <a:pt x="659701" y="96685"/>
                </a:lnTo>
                <a:lnTo>
                  <a:pt x="618502" y="116141"/>
                </a:lnTo>
                <a:lnTo>
                  <a:pt x="578243" y="137223"/>
                </a:lnTo>
                <a:lnTo>
                  <a:pt x="538975" y="159867"/>
                </a:lnTo>
                <a:lnTo>
                  <a:pt x="500735" y="184048"/>
                </a:lnTo>
                <a:lnTo>
                  <a:pt x="463562" y="209702"/>
                </a:lnTo>
                <a:lnTo>
                  <a:pt x="427507" y="236816"/>
                </a:lnTo>
                <a:lnTo>
                  <a:pt x="392595" y="265328"/>
                </a:lnTo>
                <a:lnTo>
                  <a:pt x="358889" y="295198"/>
                </a:lnTo>
                <a:lnTo>
                  <a:pt x="326415" y="326402"/>
                </a:lnTo>
                <a:lnTo>
                  <a:pt x="295211" y="358876"/>
                </a:lnTo>
                <a:lnTo>
                  <a:pt x="265341" y="392582"/>
                </a:lnTo>
                <a:lnTo>
                  <a:pt x="236829" y="427494"/>
                </a:lnTo>
                <a:lnTo>
                  <a:pt x="209715" y="463550"/>
                </a:lnTo>
                <a:lnTo>
                  <a:pt x="184048" y="500722"/>
                </a:lnTo>
                <a:lnTo>
                  <a:pt x="159880" y="538975"/>
                </a:lnTo>
                <a:lnTo>
                  <a:pt x="137236" y="578243"/>
                </a:lnTo>
                <a:lnTo>
                  <a:pt x="116154" y="618490"/>
                </a:lnTo>
                <a:lnTo>
                  <a:pt x="96697" y="659688"/>
                </a:lnTo>
                <a:lnTo>
                  <a:pt x="78892" y="701789"/>
                </a:lnTo>
                <a:lnTo>
                  <a:pt x="62776" y="744753"/>
                </a:lnTo>
                <a:lnTo>
                  <a:pt x="48412" y="788543"/>
                </a:lnTo>
                <a:lnTo>
                  <a:pt x="35814" y="833094"/>
                </a:lnTo>
                <a:lnTo>
                  <a:pt x="25044" y="878395"/>
                </a:lnTo>
                <a:lnTo>
                  <a:pt x="16141" y="924382"/>
                </a:lnTo>
                <a:lnTo>
                  <a:pt x="9144" y="971016"/>
                </a:lnTo>
                <a:lnTo>
                  <a:pt x="4089" y="1018260"/>
                </a:lnTo>
                <a:lnTo>
                  <a:pt x="1028" y="1066076"/>
                </a:lnTo>
                <a:lnTo>
                  <a:pt x="0" y="1114425"/>
                </a:lnTo>
                <a:lnTo>
                  <a:pt x="1028" y="1162761"/>
                </a:lnTo>
                <a:lnTo>
                  <a:pt x="4089" y="1210576"/>
                </a:lnTo>
                <a:lnTo>
                  <a:pt x="9144" y="1257820"/>
                </a:lnTo>
                <a:lnTo>
                  <a:pt x="16141" y="1304455"/>
                </a:lnTo>
                <a:lnTo>
                  <a:pt x="25044" y="1350441"/>
                </a:lnTo>
                <a:lnTo>
                  <a:pt x="35814" y="1395742"/>
                </a:lnTo>
                <a:lnTo>
                  <a:pt x="48412" y="1440294"/>
                </a:lnTo>
                <a:lnTo>
                  <a:pt x="62776" y="1484083"/>
                </a:lnTo>
                <a:lnTo>
                  <a:pt x="78892" y="1527048"/>
                </a:lnTo>
                <a:lnTo>
                  <a:pt x="96697" y="1569148"/>
                </a:lnTo>
                <a:lnTo>
                  <a:pt x="116154" y="1610347"/>
                </a:lnTo>
                <a:lnTo>
                  <a:pt x="137236" y="1650593"/>
                </a:lnTo>
                <a:lnTo>
                  <a:pt x="159880" y="1689862"/>
                </a:lnTo>
                <a:lnTo>
                  <a:pt x="184048" y="1728114"/>
                </a:lnTo>
                <a:lnTo>
                  <a:pt x="209715" y="1765287"/>
                </a:lnTo>
                <a:lnTo>
                  <a:pt x="236829" y="1801342"/>
                </a:lnTo>
                <a:lnTo>
                  <a:pt x="265341" y="1836254"/>
                </a:lnTo>
                <a:lnTo>
                  <a:pt x="295211" y="1869960"/>
                </a:lnTo>
                <a:lnTo>
                  <a:pt x="326415" y="1902434"/>
                </a:lnTo>
                <a:lnTo>
                  <a:pt x="358889" y="1933638"/>
                </a:lnTo>
                <a:lnTo>
                  <a:pt x="392595" y="1963508"/>
                </a:lnTo>
                <a:lnTo>
                  <a:pt x="427507" y="1992020"/>
                </a:lnTo>
                <a:lnTo>
                  <a:pt x="463562" y="2019134"/>
                </a:lnTo>
                <a:lnTo>
                  <a:pt x="500735" y="2044801"/>
                </a:lnTo>
                <a:lnTo>
                  <a:pt x="538975" y="2068969"/>
                </a:lnTo>
                <a:lnTo>
                  <a:pt x="578243" y="2091613"/>
                </a:lnTo>
                <a:lnTo>
                  <a:pt x="618502" y="2112695"/>
                </a:lnTo>
                <a:lnTo>
                  <a:pt x="659701" y="2132152"/>
                </a:lnTo>
                <a:lnTo>
                  <a:pt x="701802" y="2149957"/>
                </a:lnTo>
                <a:lnTo>
                  <a:pt x="744766" y="2166074"/>
                </a:lnTo>
                <a:lnTo>
                  <a:pt x="788555" y="2180437"/>
                </a:lnTo>
                <a:lnTo>
                  <a:pt x="833107" y="2193036"/>
                </a:lnTo>
                <a:lnTo>
                  <a:pt x="878395" y="2203805"/>
                </a:lnTo>
                <a:lnTo>
                  <a:pt x="924382" y="2212708"/>
                </a:lnTo>
                <a:lnTo>
                  <a:pt x="971029" y="2219706"/>
                </a:lnTo>
                <a:lnTo>
                  <a:pt x="1018273" y="2224748"/>
                </a:lnTo>
                <a:lnTo>
                  <a:pt x="1066088" y="2227808"/>
                </a:lnTo>
                <a:lnTo>
                  <a:pt x="1114425" y="2228850"/>
                </a:lnTo>
                <a:lnTo>
                  <a:pt x="1162773" y="2227808"/>
                </a:lnTo>
                <a:lnTo>
                  <a:pt x="1210589" y="2224748"/>
                </a:lnTo>
                <a:lnTo>
                  <a:pt x="1257833" y="2219706"/>
                </a:lnTo>
                <a:lnTo>
                  <a:pt x="1304467" y="2212708"/>
                </a:lnTo>
                <a:lnTo>
                  <a:pt x="1350454" y="2203805"/>
                </a:lnTo>
                <a:lnTo>
                  <a:pt x="1395755" y="2193036"/>
                </a:lnTo>
                <a:lnTo>
                  <a:pt x="1440307" y="2180437"/>
                </a:lnTo>
                <a:lnTo>
                  <a:pt x="1484096" y="2166074"/>
                </a:lnTo>
                <a:lnTo>
                  <a:pt x="1527048" y="2149957"/>
                </a:lnTo>
                <a:lnTo>
                  <a:pt x="1569148" y="2132152"/>
                </a:lnTo>
                <a:lnTo>
                  <a:pt x="1610360" y="2112695"/>
                </a:lnTo>
                <a:lnTo>
                  <a:pt x="1650606" y="2091613"/>
                </a:lnTo>
                <a:lnTo>
                  <a:pt x="1689874" y="2068969"/>
                </a:lnTo>
                <a:lnTo>
                  <a:pt x="1728114" y="2044801"/>
                </a:lnTo>
                <a:lnTo>
                  <a:pt x="1765287" y="2019134"/>
                </a:lnTo>
                <a:lnTo>
                  <a:pt x="1801355" y="1992020"/>
                </a:lnTo>
                <a:lnTo>
                  <a:pt x="1836254" y="1963508"/>
                </a:lnTo>
                <a:lnTo>
                  <a:pt x="1869973" y="1933638"/>
                </a:lnTo>
                <a:lnTo>
                  <a:pt x="1902447" y="1902434"/>
                </a:lnTo>
                <a:lnTo>
                  <a:pt x="1933638" y="1869960"/>
                </a:lnTo>
                <a:lnTo>
                  <a:pt x="1963521" y="1836254"/>
                </a:lnTo>
                <a:lnTo>
                  <a:pt x="1992033" y="1801342"/>
                </a:lnTo>
                <a:lnTo>
                  <a:pt x="2019147" y="1765287"/>
                </a:lnTo>
                <a:lnTo>
                  <a:pt x="2044801" y="1728114"/>
                </a:lnTo>
                <a:lnTo>
                  <a:pt x="2068982" y="1689862"/>
                </a:lnTo>
                <a:lnTo>
                  <a:pt x="2091626" y="1650593"/>
                </a:lnTo>
                <a:lnTo>
                  <a:pt x="2112708" y="1610347"/>
                </a:lnTo>
                <a:lnTo>
                  <a:pt x="2132165" y="1569148"/>
                </a:lnTo>
                <a:lnTo>
                  <a:pt x="2149970" y="1527048"/>
                </a:lnTo>
                <a:lnTo>
                  <a:pt x="2166086" y="1484083"/>
                </a:lnTo>
                <a:lnTo>
                  <a:pt x="2180450" y="1440294"/>
                </a:lnTo>
                <a:lnTo>
                  <a:pt x="2193048" y="1395742"/>
                </a:lnTo>
                <a:lnTo>
                  <a:pt x="2203805" y="1350441"/>
                </a:lnTo>
                <a:lnTo>
                  <a:pt x="2212721" y="1304455"/>
                </a:lnTo>
                <a:lnTo>
                  <a:pt x="2219718" y="1257820"/>
                </a:lnTo>
                <a:lnTo>
                  <a:pt x="2224760" y="1210576"/>
                </a:lnTo>
                <a:lnTo>
                  <a:pt x="2227821" y="1162761"/>
                </a:lnTo>
                <a:lnTo>
                  <a:pt x="2228850" y="1114425"/>
                </a:lnTo>
                <a:close/>
              </a:path>
            </a:pathLst>
          </a:custGeom>
          <a:solidFill>
            <a:srgbClr val="B074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500" b="0" i="0">
                <a:solidFill>
                  <a:srgbClr val="FAF1E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4AAC"/>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67955" y="1194236"/>
            <a:ext cx="1952088" cy="711200"/>
          </a:xfrm>
          <a:prstGeom prst="rect">
            <a:avLst/>
          </a:prstGeom>
        </p:spPr>
        <p:txBody>
          <a:bodyPr wrap="square" lIns="0" tIns="0" rIns="0" bIns="0">
            <a:spAutoFit/>
          </a:bodyPr>
          <a:lstStyle>
            <a:lvl1pPr>
              <a:defRPr sz="4500" b="0" i="0">
                <a:solidFill>
                  <a:srgbClr val="FAF1EF"/>
                </a:solidFill>
                <a:latin typeface="Times New Roman"/>
                <a:cs typeface="Times New Roman"/>
              </a:defRPr>
            </a:lvl1pPr>
          </a:lstStyle>
          <a:p>
            <a:endParaRPr/>
          </a:p>
        </p:txBody>
      </p:sp>
      <p:sp>
        <p:nvSpPr>
          <p:cNvPr id="3" name="Holder 3"/>
          <p:cNvSpPr>
            <a:spLocks noGrp="1"/>
          </p:cNvSpPr>
          <p:nvPr>
            <p:ph type="body" idx="1"/>
          </p:nvPr>
        </p:nvSpPr>
        <p:spPr>
          <a:xfrm>
            <a:off x="1279297" y="5039011"/>
            <a:ext cx="15729405" cy="4196080"/>
          </a:xfrm>
          <a:prstGeom prst="rect">
            <a:avLst/>
          </a:prstGeom>
        </p:spPr>
        <p:txBody>
          <a:bodyPr wrap="square" lIns="0" tIns="0" rIns="0" bIns="0">
            <a:spAutoFit/>
          </a:bodyPr>
          <a:lstStyle>
            <a:lvl1pPr>
              <a:defRPr sz="2700" b="0" i="0">
                <a:solidFill>
                  <a:srgbClr val="2D1673"/>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B52FF"/>
          </a:solidFill>
        </p:spPr>
        <p:txBody>
          <a:bodyPr wrap="square" lIns="0" tIns="0" rIns="0" bIns="0" rtlCol="0"/>
          <a:lstStyle/>
          <a:p>
            <a:endParaRPr dirty="0"/>
          </a:p>
        </p:txBody>
      </p:sp>
      <p:sp>
        <p:nvSpPr>
          <p:cNvPr id="3" name="object 3"/>
          <p:cNvSpPr/>
          <p:nvPr/>
        </p:nvSpPr>
        <p:spPr>
          <a:xfrm>
            <a:off x="0" y="0"/>
            <a:ext cx="3552190" cy="1670685"/>
          </a:xfrm>
          <a:custGeom>
            <a:avLst/>
            <a:gdLst/>
            <a:ahLst/>
            <a:cxnLst/>
            <a:rect l="l" t="t" r="r" b="b"/>
            <a:pathLst>
              <a:path w="3552190" h="1670685">
                <a:moveTo>
                  <a:pt x="0" y="26504"/>
                </a:moveTo>
                <a:lnTo>
                  <a:pt x="0" y="0"/>
                </a:lnTo>
                <a:lnTo>
                  <a:pt x="26504" y="0"/>
                </a:lnTo>
                <a:lnTo>
                  <a:pt x="0" y="26504"/>
                </a:lnTo>
                <a:close/>
              </a:path>
              <a:path w="3552190" h="1670685">
                <a:moveTo>
                  <a:pt x="0" y="277592"/>
                </a:moveTo>
                <a:lnTo>
                  <a:pt x="0" y="152048"/>
                </a:lnTo>
                <a:lnTo>
                  <a:pt x="152048" y="0"/>
                </a:lnTo>
                <a:lnTo>
                  <a:pt x="277592" y="0"/>
                </a:lnTo>
                <a:lnTo>
                  <a:pt x="0" y="277592"/>
                </a:lnTo>
                <a:close/>
              </a:path>
              <a:path w="3552190" h="1670685">
                <a:moveTo>
                  <a:pt x="0" y="528680"/>
                </a:moveTo>
                <a:lnTo>
                  <a:pt x="0" y="403136"/>
                </a:lnTo>
                <a:lnTo>
                  <a:pt x="403136" y="0"/>
                </a:lnTo>
                <a:lnTo>
                  <a:pt x="528680" y="0"/>
                </a:lnTo>
                <a:lnTo>
                  <a:pt x="0" y="528680"/>
                </a:lnTo>
                <a:close/>
              </a:path>
              <a:path w="3552190" h="1670685">
                <a:moveTo>
                  <a:pt x="0" y="781699"/>
                </a:moveTo>
                <a:lnTo>
                  <a:pt x="0" y="656155"/>
                </a:lnTo>
                <a:lnTo>
                  <a:pt x="656155" y="0"/>
                </a:lnTo>
                <a:lnTo>
                  <a:pt x="781699" y="0"/>
                </a:lnTo>
                <a:lnTo>
                  <a:pt x="0" y="781699"/>
                </a:lnTo>
                <a:close/>
              </a:path>
              <a:path w="3552190" h="1670685">
                <a:moveTo>
                  <a:pt x="0" y="1030856"/>
                </a:moveTo>
                <a:lnTo>
                  <a:pt x="0" y="905312"/>
                </a:lnTo>
                <a:lnTo>
                  <a:pt x="905312" y="0"/>
                </a:lnTo>
                <a:lnTo>
                  <a:pt x="1030856" y="0"/>
                </a:lnTo>
                <a:lnTo>
                  <a:pt x="0" y="1030856"/>
                </a:lnTo>
                <a:close/>
              </a:path>
              <a:path w="3552190" h="1670685">
                <a:moveTo>
                  <a:pt x="125466" y="1156478"/>
                </a:moveTo>
                <a:lnTo>
                  <a:pt x="92631" y="1127265"/>
                </a:lnTo>
                <a:lnTo>
                  <a:pt x="76033" y="1112205"/>
                </a:lnTo>
                <a:lnTo>
                  <a:pt x="59796" y="1096603"/>
                </a:lnTo>
                <a:lnTo>
                  <a:pt x="1156400" y="0"/>
                </a:lnTo>
                <a:lnTo>
                  <a:pt x="1281944" y="0"/>
                </a:lnTo>
                <a:lnTo>
                  <a:pt x="125466" y="1156478"/>
                </a:lnTo>
                <a:close/>
              </a:path>
              <a:path w="3552190" h="1670685">
                <a:moveTo>
                  <a:pt x="266461" y="1266570"/>
                </a:moveTo>
                <a:lnTo>
                  <a:pt x="230729" y="1240254"/>
                </a:lnTo>
                <a:lnTo>
                  <a:pt x="212682" y="1226643"/>
                </a:lnTo>
                <a:lnTo>
                  <a:pt x="194998" y="1212489"/>
                </a:lnTo>
                <a:lnTo>
                  <a:pt x="1408274" y="0"/>
                </a:lnTo>
                <a:lnTo>
                  <a:pt x="1533858" y="0"/>
                </a:lnTo>
                <a:lnTo>
                  <a:pt x="266461" y="1266570"/>
                </a:lnTo>
                <a:close/>
              </a:path>
              <a:path w="3552190" h="1670685">
                <a:moveTo>
                  <a:pt x="417114" y="1367005"/>
                </a:moveTo>
                <a:lnTo>
                  <a:pt x="397166" y="1355386"/>
                </a:lnTo>
                <a:lnTo>
                  <a:pt x="377761" y="1343586"/>
                </a:lnTo>
                <a:lnTo>
                  <a:pt x="358718" y="1331424"/>
                </a:lnTo>
                <a:lnTo>
                  <a:pt x="339856" y="1318719"/>
                </a:lnTo>
                <a:lnTo>
                  <a:pt x="1658575" y="0"/>
                </a:lnTo>
                <a:lnTo>
                  <a:pt x="1784119" y="0"/>
                </a:lnTo>
                <a:lnTo>
                  <a:pt x="417114" y="1367005"/>
                </a:lnTo>
                <a:close/>
              </a:path>
              <a:path w="3552190" h="1670685">
                <a:moveTo>
                  <a:pt x="581287" y="1455851"/>
                </a:moveTo>
                <a:lnTo>
                  <a:pt x="559890" y="1445681"/>
                </a:lnTo>
                <a:lnTo>
                  <a:pt x="539036" y="1435330"/>
                </a:lnTo>
                <a:lnTo>
                  <a:pt x="518545" y="1424616"/>
                </a:lnTo>
                <a:lnTo>
                  <a:pt x="498234" y="1413360"/>
                </a:lnTo>
                <a:lnTo>
                  <a:pt x="1911595" y="0"/>
                </a:lnTo>
                <a:lnTo>
                  <a:pt x="2037138" y="0"/>
                </a:lnTo>
                <a:lnTo>
                  <a:pt x="581287" y="1455851"/>
                </a:lnTo>
                <a:close/>
              </a:path>
              <a:path w="3552190" h="1670685">
                <a:moveTo>
                  <a:pt x="755117" y="1533109"/>
                </a:moveTo>
                <a:lnTo>
                  <a:pt x="710693" y="1515485"/>
                </a:lnTo>
                <a:lnTo>
                  <a:pt x="688301" y="1506220"/>
                </a:lnTo>
                <a:lnTo>
                  <a:pt x="666270" y="1496412"/>
                </a:lnTo>
                <a:lnTo>
                  <a:pt x="2162683" y="0"/>
                </a:lnTo>
                <a:lnTo>
                  <a:pt x="2288226" y="0"/>
                </a:lnTo>
                <a:lnTo>
                  <a:pt x="755117" y="1533109"/>
                </a:lnTo>
                <a:close/>
              </a:path>
              <a:path w="3552190" h="1670685">
                <a:moveTo>
                  <a:pt x="946330" y="1592984"/>
                </a:moveTo>
                <a:lnTo>
                  <a:pt x="849757" y="1564012"/>
                </a:lnTo>
                <a:lnTo>
                  <a:pt x="2413770" y="0"/>
                </a:lnTo>
                <a:lnTo>
                  <a:pt x="2539314" y="0"/>
                </a:lnTo>
                <a:lnTo>
                  <a:pt x="946330" y="1592984"/>
                </a:lnTo>
                <a:close/>
              </a:path>
              <a:path w="3552190" h="1670685">
                <a:moveTo>
                  <a:pt x="1149131" y="1639339"/>
                </a:moveTo>
                <a:lnTo>
                  <a:pt x="1123057" y="1634661"/>
                </a:lnTo>
                <a:lnTo>
                  <a:pt x="1096982" y="1629440"/>
                </a:lnTo>
                <a:lnTo>
                  <a:pt x="1044833" y="1618093"/>
                </a:lnTo>
                <a:lnTo>
                  <a:pt x="2664162" y="0"/>
                </a:lnTo>
                <a:lnTo>
                  <a:pt x="2789764" y="0"/>
                </a:lnTo>
                <a:lnTo>
                  <a:pt x="1149131" y="1639339"/>
                </a:lnTo>
                <a:close/>
              </a:path>
              <a:path w="3552190" h="1670685">
                <a:moveTo>
                  <a:pt x="1377042" y="1664448"/>
                </a:moveTo>
                <a:lnTo>
                  <a:pt x="1348070" y="1662667"/>
                </a:lnTo>
                <a:lnTo>
                  <a:pt x="1319099" y="1660343"/>
                </a:lnTo>
                <a:lnTo>
                  <a:pt x="1261155" y="1654790"/>
                </a:lnTo>
                <a:lnTo>
                  <a:pt x="2917305" y="0"/>
                </a:lnTo>
                <a:lnTo>
                  <a:pt x="3042921" y="0"/>
                </a:lnTo>
                <a:lnTo>
                  <a:pt x="1377042" y="1664448"/>
                </a:lnTo>
                <a:close/>
              </a:path>
              <a:path w="3552190" h="1670685">
                <a:moveTo>
                  <a:pt x="1498723" y="1670242"/>
                </a:moveTo>
                <a:lnTo>
                  <a:pt x="3168965" y="0"/>
                </a:lnTo>
                <a:lnTo>
                  <a:pt x="3294509" y="0"/>
                </a:lnTo>
                <a:lnTo>
                  <a:pt x="1628130" y="1666379"/>
                </a:lnTo>
                <a:lnTo>
                  <a:pt x="1563426" y="1669759"/>
                </a:lnTo>
                <a:lnTo>
                  <a:pt x="1498723" y="1670242"/>
                </a:lnTo>
                <a:close/>
              </a:path>
              <a:path w="3552190" h="1670685">
                <a:moveTo>
                  <a:pt x="1765262" y="1654790"/>
                </a:moveTo>
                <a:lnTo>
                  <a:pt x="3420053" y="0"/>
                </a:lnTo>
                <a:lnTo>
                  <a:pt x="3545597" y="0"/>
                </a:lnTo>
                <a:lnTo>
                  <a:pt x="1913983" y="1631613"/>
                </a:lnTo>
                <a:lnTo>
                  <a:pt x="1840347" y="1644650"/>
                </a:lnTo>
                <a:lnTo>
                  <a:pt x="1765262" y="1654790"/>
                </a:lnTo>
                <a:close/>
              </a:path>
              <a:path w="3552190" h="1670685">
                <a:moveTo>
                  <a:pt x="2080088" y="1592984"/>
                </a:moveTo>
                <a:lnTo>
                  <a:pt x="3551849" y="121223"/>
                </a:lnTo>
                <a:lnTo>
                  <a:pt x="3538118" y="168694"/>
                </a:lnTo>
                <a:lnTo>
                  <a:pt x="3523119" y="215623"/>
                </a:lnTo>
                <a:lnTo>
                  <a:pt x="3507033" y="262188"/>
                </a:lnTo>
                <a:lnTo>
                  <a:pt x="3490043" y="308573"/>
                </a:lnTo>
                <a:lnTo>
                  <a:pt x="2267438" y="1531178"/>
                </a:lnTo>
                <a:lnTo>
                  <a:pt x="2221053" y="1548169"/>
                </a:lnTo>
                <a:lnTo>
                  <a:pt x="2174487" y="1564254"/>
                </a:lnTo>
                <a:lnTo>
                  <a:pt x="2127559" y="1579253"/>
                </a:lnTo>
                <a:lnTo>
                  <a:pt x="2080088" y="1592984"/>
                </a:lnTo>
                <a:close/>
              </a:path>
              <a:path w="3552190" h="1670685">
                <a:moveTo>
                  <a:pt x="2495348" y="1426880"/>
                </a:moveTo>
                <a:lnTo>
                  <a:pt x="3385744" y="536484"/>
                </a:lnTo>
                <a:lnTo>
                  <a:pt x="3360705" y="582552"/>
                </a:lnTo>
                <a:lnTo>
                  <a:pt x="3334504" y="628049"/>
                </a:lnTo>
                <a:lnTo>
                  <a:pt x="3307128" y="672973"/>
                </a:lnTo>
                <a:lnTo>
                  <a:pt x="3278559" y="717324"/>
                </a:lnTo>
                <a:lnTo>
                  <a:pt x="3248782" y="761104"/>
                </a:lnTo>
                <a:lnTo>
                  <a:pt x="3217780" y="804311"/>
                </a:lnTo>
                <a:lnTo>
                  <a:pt x="3185539" y="846946"/>
                </a:lnTo>
                <a:lnTo>
                  <a:pt x="3152042" y="889008"/>
                </a:lnTo>
                <a:lnTo>
                  <a:pt x="3117274" y="930499"/>
                </a:lnTo>
                <a:lnTo>
                  <a:pt x="2889363" y="1158409"/>
                </a:lnTo>
                <a:lnTo>
                  <a:pt x="2847873" y="1193178"/>
                </a:lnTo>
                <a:lnTo>
                  <a:pt x="2805810" y="1226675"/>
                </a:lnTo>
                <a:lnTo>
                  <a:pt x="2763175" y="1258916"/>
                </a:lnTo>
                <a:lnTo>
                  <a:pt x="2719968" y="1289917"/>
                </a:lnTo>
                <a:lnTo>
                  <a:pt x="2676189" y="1319694"/>
                </a:lnTo>
                <a:lnTo>
                  <a:pt x="2631837" y="1348263"/>
                </a:lnTo>
                <a:lnTo>
                  <a:pt x="2586913" y="1375639"/>
                </a:lnTo>
                <a:lnTo>
                  <a:pt x="2541417" y="1401840"/>
                </a:lnTo>
                <a:lnTo>
                  <a:pt x="2495348" y="1426880"/>
                </a:lnTo>
                <a:close/>
              </a:path>
            </a:pathLst>
          </a:custGeom>
          <a:solidFill>
            <a:srgbClr val="FAF1EF"/>
          </a:solidFill>
        </p:spPr>
        <p:txBody>
          <a:bodyPr wrap="square" lIns="0" tIns="0" rIns="0" bIns="0" rtlCol="0"/>
          <a:lstStyle/>
          <a:p>
            <a:endParaRPr/>
          </a:p>
        </p:txBody>
      </p:sp>
      <p:sp>
        <p:nvSpPr>
          <p:cNvPr id="4" name="object 4"/>
          <p:cNvSpPr/>
          <p:nvPr/>
        </p:nvSpPr>
        <p:spPr>
          <a:xfrm>
            <a:off x="17333724" y="963215"/>
            <a:ext cx="954405" cy="629285"/>
          </a:xfrm>
          <a:custGeom>
            <a:avLst/>
            <a:gdLst/>
            <a:ahLst/>
            <a:cxnLst/>
            <a:rect l="l" t="t" r="r" b="b"/>
            <a:pathLst>
              <a:path w="954405" h="629285">
                <a:moveTo>
                  <a:pt x="954274" y="303381"/>
                </a:moveTo>
                <a:lnTo>
                  <a:pt x="554916" y="303381"/>
                </a:lnTo>
                <a:lnTo>
                  <a:pt x="734646" y="0"/>
                </a:lnTo>
                <a:lnTo>
                  <a:pt x="945829" y="293691"/>
                </a:lnTo>
                <a:lnTo>
                  <a:pt x="954274" y="293691"/>
                </a:lnTo>
                <a:lnTo>
                  <a:pt x="954274" y="303381"/>
                </a:lnTo>
                <a:close/>
              </a:path>
              <a:path w="954405" h="629285">
                <a:moveTo>
                  <a:pt x="153519" y="629125"/>
                </a:moveTo>
                <a:lnTo>
                  <a:pt x="0" y="536694"/>
                </a:lnTo>
                <a:lnTo>
                  <a:pt x="309285" y="28325"/>
                </a:lnTo>
                <a:lnTo>
                  <a:pt x="554916" y="303381"/>
                </a:lnTo>
                <a:lnTo>
                  <a:pt x="954274" y="303381"/>
                </a:lnTo>
                <a:lnTo>
                  <a:pt x="954274" y="327234"/>
                </a:lnTo>
                <a:lnTo>
                  <a:pt x="749624" y="327234"/>
                </a:lnTo>
                <a:lnTo>
                  <a:pt x="748737" y="328725"/>
                </a:lnTo>
                <a:lnTo>
                  <a:pt x="336993" y="328725"/>
                </a:lnTo>
                <a:lnTo>
                  <a:pt x="153519" y="629125"/>
                </a:lnTo>
                <a:close/>
              </a:path>
              <a:path w="954405" h="629285">
                <a:moveTo>
                  <a:pt x="954274" y="293691"/>
                </a:moveTo>
                <a:lnTo>
                  <a:pt x="945829" y="293691"/>
                </a:lnTo>
                <a:lnTo>
                  <a:pt x="954274" y="281620"/>
                </a:lnTo>
                <a:lnTo>
                  <a:pt x="954274" y="293691"/>
                </a:lnTo>
                <a:close/>
              </a:path>
              <a:path w="954405" h="629285">
                <a:moveTo>
                  <a:pt x="948076" y="603781"/>
                </a:moveTo>
                <a:lnTo>
                  <a:pt x="749624" y="327234"/>
                </a:lnTo>
                <a:lnTo>
                  <a:pt x="954274" y="327234"/>
                </a:lnTo>
                <a:lnTo>
                  <a:pt x="954274" y="594903"/>
                </a:lnTo>
                <a:lnTo>
                  <a:pt x="948076" y="603781"/>
                </a:lnTo>
                <a:close/>
              </a:path>
              <a:path w="954405" h="629285">
                <a:moveTo>
                  <a:pt x="584122" y="605272"/>
                </a:moveTo>
                <a:lnTo>
                  <a:pt x="336993" y="328725"/>
                </a:lnTo>
                <a:lnTo>
                  <a:pt x="748737" y="328725"/>
                </a:lnTo>
                <a:lnTo>
                  <a:pt x="584122" y="605272"/>
                </a:lnTo>
                <a:close/>
              </a:path>
            </a:pathLst>
          </a:custGeom>
          <a:solidFill>
            <a:srgbClr val="2E1673"/>
          </a:solidFill>
        </p:spPr>
        <p:txBody>
          <a:bodyPr wrap="square" lIns="0" tIns="0" rIns="0" bIns="0" rtlCol="0"/>
          <a:lstStyle/>
          <a:p>
            <a:endParaRPr/>
          </a:p>
        </p:txBody>
      </p:sp>
      <p:pic>
        <p:nvPicPr>
          <p:cNvPr id="5" name="object 5"/>
          <p:cNvPicPr/>
          <p:nvPr/>
        </p:nvPicPr>
        <p:blipFill>
          <a:blip r:embed="rId2" cstate="print"/>
          <a:stretch>
            <a:fillRect/>
          </a:stretch>
        </p:blipFill>
        <p:spPr>
          <a:xfrm>
            <a:off x="14748385" y="818024"/>
            <a:ext cx="1700780" cy="1904317"/>
          </a:xfrm>
          <a:prstGeom prst="rect">
            <a:avLst/>
          </a:prstGeom>
          <a:ln>
            <a:noFill/>
          </a:ln>
        </p:spPr>
      </p:pic>
      <p:sp>
        <p:nvSpPr>
          <p:cNvPr id="7" name="object 7"/>
          <p:cNvSpPr txBox="1"/>
          <p:nvPr/>
        </p:nvSpPr>
        <p:spPr>
          <a:xfrm>
            <a:off x="2062663" y="3162300"/>
            <a:ext cx="14379575" cy="3552254"/>
          </a:xfrm>
          <a:prstGeom prst="rect">
            <a:avLst/>
          </a:prstGeom>
        </p:spPr>
        <p:txBody>
          <a:bodyPr vert="horz" wrap="square" lIns="0" tIns="12700" rIns="0" bIns="0" rtlCol="0">
            <a:spAutoFit/>
          </a:bodyPr>
          <a:lstStyle/>
          <a:p>
            <a:pPr algn="ctr">
              <a:lnSpc>
                <a:spcPct val="100000"/>
              </a:lnSpc>
              <a:spcBef>
                <a:spcPts val="100"/>
              </a:spcBef>
            </a:pPr>
            <a:r>
              <a:rPr lang="ru-RU" sz="11500" b="1" i="1" spc="210" dirty="0">
                <a:solidFill>
                  <a:schemeClr val="bg1"/>
                </a:solidFill>
                <a:effectLst>
                  <a:outerShdw blurRad="38100" dist="38100" dir="2700000" algn="tl">
                    <a:srgbClr val="000000">
                      <a:alpha val="43137"/>
                    </a:srgbClr>
                  </a:outerShdw>
                </a:effectLst>
                <a:latin typeface="Century Schoolbook" panose="02040604050505020304" pitchFamily="18" charset="0"/>
                <a:ea typeface="Batang" panose="02030600000101010101" pitchFamily="18" charset="-127"/>
                <a:cs typeface="Calibri"/>
              </a:rPr>
              <a:t>НП(С)БОДС 121 «</a:t>
            </a:r>
            <a:r>
              <a:rPr lang="ru-RU" sz="11500" b="1" i="1" spc="210" dirty="0" err="1">
                <a:solidFill>
                  <a:schemeClr val="bg1"/>
                </a:solidFill>
                <a:effectLst>
                  <a:outerShdw blurRad="38100" dist="38100" dir="2700000" algn="tl">
                    <a:srgbClr val="000000">
                      <a:alpha val="43137"/>
                    </a:srgbClr>
                  </a:outerShdw>
                </a:effectLst>
                <a:latin typeface="Century Schoolbook" panose="02040604050505020304" pitchFamily="18" charset="0"/>
                <a:ea typeface="Batang" panose="02030600000101010101" pitchFamily="18" charset="-127"/>
                <a:cs typeface="Calibri"/>
              </a:rPr>
              <a:t>Основні</a:t>
            </a:r>
            <a:r>
              <a:rPr lang="ru-RU" sz="11500" b="1" i="1" spc="210" dirty="0">
                <a:solidFill>
                  <a:schemeClr val="bg1"/>
                </a:solidFill>
                <a:effectLst>
                  <a:outerShdw blurRad="38100" dist="38100" dir="2700000" algn="tl">
                    <a:srgbClr val="000000">
                      <a:alpha val="43137"/>
                    </a:srgbClr>
                  </a:outerShdw>
                </a:effectLst>
                <a:latin typeface="Century Schoolbook" panose="02040604050505020304" pitchFamily="18" charset="0"/>
                <a:ea typeface="Batang" panose="02030600000101010101" pitchFamily="18" charset="-127"/>
                <a:cs typeface="Calibri"/>
              </a:rPr>
              <a:t> </a:t>
            </a:r>
            <a:r>
              <a:rPr lang="ru-RU" sz="11500" b="1" i="1" spc="210" dirty="0" err="1">
                <a:solidFill>
                  <a:schemeClr val="bg1"/>
                </a:solidFill>
                <a:effectLst>
                  <a:outerShdw blurRad="38100" dist="38100" dir="2700000" algn="tl">
                    <a:srgbClr val="000000">
                      <a:alpha val="43137"/>
                    </a:srgbClr>
                  </a:outerShdw>
                </a:effectLst>
                <a:latin typeface="Century Schoolbook" panose="02040604050505020304" pitchFamily="18" charset="0"/>
                <a:ea typeface="Batang" panose="02030600000101010101" pitchFamily="18" charset="-127"/>
                <a:cs typeface="Calibri"/>
              </a:rPr>
              <a:t>засоби</a:t>
            </a:r>
            <a:r>
              <a:rPr lang="ru-RU" sz="11500" b="1" i="1" spc="210" dirty="0">
                <a:solidFill>
                  <a:schemeClr val="bg1"/>
                </a:solidFill>
                <a:effectLst>
                  <a:outerShdw blurRad="38100" dist="38100" dir="2700000" algn="tl">
                    <a:srgbClr val="000000">
                      <a:alpha val="43137"/>
                    </a:srgbClr>
                  </a:outerShdw>
                </a:effectLst>
                <a:latin typeface="Century Schoolbook" panose="02040604050505020304" pitchFamily="18" charset="0"/>
                <a:ea typeface="Batang" panose="02030600000101010101" pitchFamily="18" charset="-127"/>
                <a:cs typeface="Calibri"/>
              </a:rPr>
              <a:t>»</a:t>
            </a:r>
            <a:endParaRPr lang="ru-RU" sz="11500" b="1" i="1" dirty="0">
              <a:solidFill>
                <a:schemeClr val="bg1"/>
              </a:solidFill>
              <a:effectLst>
                <a:outerShdw blurRad="38100" dist="38100" dir="2700000" algn="tl">
                  <a:srgbClr val="000000">
                    <a:alpha val="43137"/>
                  </a:srgbClr>
                </a:outerShdw>
              </a:effectLst>
              <a:latin typeface="Century Schoolbook" panose="02040604050505020304" pitchFamily="18" charset="0"/>
              <a:ea typeface="Batang" panose="02030600000101010101" pitchFamily="18" charset="-127"/>
              <a:cs typeface="Calibri"/>
            </a:endParaRPr>
          </a:p>
        </p:txBody>
      </p:sp>
      <p:sp>
        <p:nvSpPr>
          <p:cNvPr id="8" name="object 8"/>
          <p:cNvSpPr/>
          <p:nvPr/>
        </p:nvSpPr>
        <p:spPr>
          <a:xfrm>
            <a:off x="14720676" y="8626392"/>
            <a:ext cx="3567429" cy="1661160"/>
          </a:xfrm>
          <a:custGeom>
            <a:avLst/>
            <a:gdLst/>
            <a:ahLst/>
            <a:cxnLst/>
            <a:rect l="l" t="t" r="r" b="b"/>
            <a:pathLst>
              <a:path w="3567430" h="1661159">
                <a:moveTo>
                  <a:pt x="488616" y="1660607"/>
                </a:moveTo>
                <a:lnTo>
                  <a:pt x="361615" y="1660607"/>
                </a:lnTo>
                <a:lnTo>
                  <a:pt x="2022222" y="0"/>
                </a:lnTo>
                <a:lnTo>
                  <a:pt x="2084029" y="241"/>
                </a:lnTo>
                <a:lnTo>
                  <a:pt x="2115113" y="814"/>
                </a:lnTo>
                <a:lnTo>
                  <a:pt x="2145835" y="1931"/>
                </a:lnTo>
                <a:lnTo>
                  <a:pt x="488616" y="1660607"/>
                </a:lnTo>
                <a:close/>
              </a:path>
              <a:path w="3567430" h="1661159">
                <a:moveTo>
                  <a:pt x="236071" y="1660607"/>
                </a:moveTo>
                <a:lnTo>
                  <a:pt x="110527" y="1660607"/>
                </a:lnTo>
                <a:lnTo>
                  <a:pt x="1746026" y="25108"/>
                </a:lnTo>
                <a:lnTo>
                  <a:pt x="1781939" y="19676"/>
                </a:lnTo>
                <a:lnTo>
                  <a:pt x="1817489" y="14968"/>
                </a:lnTo>
                <a:lnTo>
                  <a:pt x="1853040" y="10985"/>
                </a:lnTo>
                <a:lnTo>
                  <a:pt x="1888953" y="7725"/>
                </a:lnTo>
                <a:lnTo>
                  <a:pt x="236071" y="1660607"/>
                </a:lnTo>
                <a:close/>
              </a:path>
              <a:path w="3567430" h="1661159">
                <a:moveTo>
                  <a:pt x="740178" y="1660607"/>
                </a:moveTo>
                <a:lnTo>
                  <a:pt x="614634" y="1660607"/>
                </a:lnTo>
                <a:lnTo>
                  <a:pt x="2265584" y="9657"/>
                </a:lnTo>
                <a:lnTo>
                  <a:pt x="2321596" y="15692"/>
                </a:lnTo>
                <a:lnTo>
                  <a:pt x="2349783" y="19163"/>
                </a:lnTo>
                <a:lnTo>
                  <a:pt x="2377608" y="23177"/>
                </a:lnTo>
                <a:lnTo>
                  <a:pt x="740178" y="1660607"/>
                </a:lnTo>
                <a:close/>
              </a:path>
              <a:path w="3567430" h="1661159">
                <a:moveTo>
                  <a:pt x="989334" y="1660607"/>
                </a:moveTo>
                <a:lnTo>
                  <a:pt x="863790" y="1660607"/>
                </a:lnTo>
                <a:lnTo>
                  <a:pt x="2483838" y="40560"/>
                </a:lnTo>
                <a:lnTo>
                  <a:pt x="2586204" y="63737"/>
                </a:lnTo>
                <a:lnTo>
                  <a:pt x="989334" y="1660607"/>
                </a:lnTo>
                <a:close/>
              </a:path>
              <a:path w="3567430" h="1661159">
                <a:moveTo>
                  <a:pt x="0" y="1643659"/>
                </a:moveTo>
                <a:lnTo>
                  <a:pt x="10804" y="1599387"/>
                </a:lnTo>
                <a:lnTo>
                  <a:pt x="22694" y="1556020"/>
                </a:lnTo>
                <a:lnTo>
                  <a:pt x="35309" y="1513015"/>
                </a:lnTo>
                <a:lnTo>
                  <a:pt x="48286" y="1469829"/>
                </a:lnTo>
                <a:lnTo>
                  <a:pt x="1417680" y="102366"/>
                </a:lnTo>
                <a:lnTo>
                  <a:pt x="1461138" y="88574"/>
                </a:lnTo>
                <a:lnTo>
                  <a:pt x="1504595" y="76050"/>
                </a:lnTo>
                <a:lnTo>
                  <a:pt x="1548053" y="64612"/>
                </a:lnTo>
                <a:lnTo>
                  <a:pt x="1591510" y="54080"/>
                </a:lnTo>
                <a:lnTo>
                  <a:pt x="0" y="1643659"/>
                </a:lnTo>
                <a:close/>
              </a:path>
              <a:path w="3567430" h="1661159">
                <a:moveTo>
                  <a:pt x="1242354" y="1660607"/>
                </a:moveTo>
                <a:lnTo>
                  <a:pt x="1116810" y="1660607"/>
                </a:lnTo>
                <a:lnTo>
                  <a:pt x="2686639" y="90778"/>
                </a:lnTo>
                <a:lnTo>
                  <a:pt x="2733960" y="105505"/>
                </a:lnTo>
                <a:lnTo>
                  <a:pt x="2757801" y="113321"/>
                </a:lnTo>
                <a:lnTo>
                  <a:pt x="2781280" y="121681"/>
                </a:lnTo>
                <a:lnTo>
                  <a:pt x="1242354" y="1660607"/>
                </a:lnTo>
                <a:close/>
              </a:path>
              <a:path w="3567430" h="1661159">
                <a:moveTo>
                  <a:pt x="1493441" y="1660607"/>
                </a:moveTo>
                <a:lnTo>
                  <a:pt x="1367898" y="1660607"/>
                </a:lnTo>
                <a:lnTo>
                  <a:pt x="2872058" y="156447"/>
                </a:lnTo>
                <a:lnTo>
                  <a:pt x="2893787" y="165470"/>
                </a:lnTo>
                <a:lnTo>
                  <a:pt x="2915516" y="175037"/>
                </a:lnTo>
                <a:lnTo>
                  <a:pt x="2958973" y="195075"/>
                </a:lnTo>
                <a:lnTo>
                  <a:pt x="1493441" y="1660607"/>
                </a:lnTo>
                <a:close/>
              </a:path>
              <a:path w="3567430" h="1661159">
                <a:moveTo>
                  <a:pt x="125543" y="1268959"/>
                </a:moveTo>
                <a:lnTo>
                  <a:pt x="145502" y="1223740"/>
                </a:lnTo>
                <a:lnTo>
                  <a:pt x="166748" y="1178896"/>
                </a:lnTo>
                <a:lnTo>
                  <a:pt x="189281" y="1134482"/>
                </a:lnTo>
                <a:lnTo>
                  <a:pt x="213102" y="1090551"/>
                </a:lnTo>
                <a:lnTo>
                  <a:pt x="238211" y="1047156"/>
                </a:lnTo>
                <a:lnTo>
                  <a:pt x="264607" y="1004351"/>
                </a:lnTo>
                <a:lnTo>
                  <a:pt x="952202" y="316756"/>
                </a:lnTo>
                <a:lnTo>
                  <a:pt x="995007" y="291165"/>
                </a:lnTo>
                <a:lnTo>
                  <a:pt x="1038401" y="266539"/>
                </a:lnTo>
                <a:lnTo>
                  <a:pt x="1082333" y="242879"/>
                </a:lnTo>
                <a:lnTo>
                  <a:pt x="1126747" y="220184"/>
                </a:lnTo>
                <a:lnTo>
                  <a:pt x="1171591" y="198455"/>
                </a:lnTo>
                <a:lnTo>
                  <a:pt x="1216810" y="177692"/>
                </a:lnTo>
                <a:lnTo>
                  <a:pt x="125543" y="1268959"/>
                </a:lnTo>
                <a:close/>
              </a:path>
              <a:path w="3567430" h="1661159">
                <a:moveTo>
                  <a:pt x="1744529" y="1660607"/>
                </a:moveTo>
                <a:lnTo>
                  <a:pt x="1618985" y="1660607"/>
                </a:lnTo>
                <a:lnTo>
                  <a:pt x="3042025" y="237567"/>
                </a:lnTo>
                <a:lnTo>
                  <a:pt x="3062305" y="248039"/>
                </a:lnTo>
                <a:lnTo>
                  <a:pt x="3082586" y="259055"/>
                </a:lnTo>
                <a:lnTo>
                  <a:pt x="3123146" y="281990"/>
                </a:lnTo>
                <a:lnTo>
                  <a:pt x="1744529" y="1660607"/>
                </a:lnTo>
                <a:close/>
              </a:path>
              <a:path w="3567430" h="1661159">
                <a:moveTo>
                  <a:pt x="1995617" y="1660607"/>
                </a:moveTo>
                <a:lnTo>
                  <a:pt x="1870073" y="1660607"/>
                </a:lnTo>
                <a:lnTo>
                  <a:pt x="3202335" y="328345"/>
                </a:lnTo>
                <a:lnTo>
                  <a:pt x="3221167" y="340266"/>
                </a:lnTo>
                <a:lnTo>
                  <a:pt x="3239998" y="352730"/>
                </a:lnTo>
                <a:lnTo>
                  <a:pt x="3277661" y="378563"/>
                </a:lnTo>
                <a:lnTo>
                  <a:pt x="1995617" y="1660607"/>
                </a:lnTo>
                <a:close/>
              </a:path>
              <a:path w="3567430" h="1661159">
                <a:moveTo>
                  <a:pt x="2248636" y="1660607"/>
                </a:moveTo>
                <a:lnTo>
                  <a:pt x="2123092" y="1660607"/>
                </a:lnTo>
                <a:lnTo>
                  <a:pt x="3351056" y="432643"/>
                </a:lnTo>
                <a:lnTo>
                  <a:pt x="3368440" y="446012"/>
                </a:lnTo>
                <a:lnTo>
                  <a:pt x="3385823" y="459925"/>
                </a:lnTo>
                <a:lnTo>
                  <a:pt x="3403206" y="474199"/>
                </a:lnTo>
                <a:lnTo>
                  <a:pt x="3420589" y="488655"/>
                </a:lnTo>
                <a:lnTo>
                  <a:pt x="2248636" y="1660607"/>
                </a:lnTo>
                <a:close/>
              </a:path>
              <a:path w="3567430" h="1661159">
                <a:moveTo>
                  <a:pt x="2497793" y="1660607"/>
                </a:moveTo>
                <a:lnTo>
                  <a:pt x="2372249" y="1660607"/>
                </a:lnTo>
                <a:lnTo>
                  <a:pt x="3488189" y="544667"/>
                </a:lnTo>
                <a:lnTo>
                  <a:pt x="3504124" y="560300"/>
                </a:lnTo>
                <a:lnTo>
                  <a:pt x="3535992" y="590841"/>
                </a:lnTo>
                <a:lnTo>
                  <a:pt x="3551927" y="606473"/>
                </a:lnTo>
                <a:lnTo>
                  <a:pt x="2497793" y="1660607"/>
                </a:lnTo>
                <a:close/>
              </a:path>
              <a:path w="3567430" h="1661159">
                <a:moveTo>
                  <a:pt x="2748881" y="1660607"/>
                </a:moveTo>
                <a:lnTo>
                  <a:pt x="2623337" y="1660607"/>
                </a:lnTo>
                <a:lnTo>
                  <a:pt x="3567322" y="716622"/>
                </a:lnTo>
                <a:lnTo>
                  <a:pt x="3567322" y="842166"/>
                </a:lnTo>
                <a:lnTo>
                  <a:pt x="2748881" y="1660607"/>
                </a:lnTo>
                <a:close/>
              </a:path>
              <a:path w="3567430" h="1661159">
                <a:moveTo>
                  <a:pt x="3001388" y="1660607"/>
                </a:moveTo>
                <a:lnTo>
                  <a:pt x="2875801" y="1660607"/>
                </a:lnTo>
                <a:lnTo>
                  <a:pt x="3567322" y="969535"/>
                </a:lnTo>
                <a:lnTo>
                  <a:pt x="3567322" y="1095043"/>
                </a:lnTo>
                <a:lnTo>
                  <a:pt x="3001388" y="1660607"/>
                </a:lnTo>
                <a:close/>
              </a:path>
              <a:path w="3567430" h="1661159">
                <a:moveTo>
                  <a:pt x="3251056" y="1660607"/>
                </a:moveTo>
                <a:lnTo>
                  <a:pt x="3125513" y="1660607"/>
                </a:lnTo>
                <a:lnTo>
                  <a:pt x="3567322" y="1218798"/>
                </a:lnTo>
                <a:lnTo>
                  <a:pt x="3567322" y="1344342"/>
                </a:lnTo>
                <a:lnTo>
                  <a:pt x="3251056" y="1660607"/>
                </a:lnTo>
                <a:close/>
              </a:path>
              <a:path w="3567430" h="1661159">
                <a:moveTo>
                  <a:pt x="3504075" y="1660607"/>
                </a:moveTo>
                <a:lnTo>
                  <a:pt x="3378532" y="1660607"/>
                </a:lnTo>
                <a:lnTo>
                  <a:pt x="3567322" y="1471817"/>
                </a:lnTo>
                <a:lnTo>
                  <a:pt x="3567322" y="1597361"/>
                </a:lnTo>
                <a:lnTo>
                  <a:pt x="3504075" y="1660607"/>
                </a:lnTo>
                <a:close/>
              </a:path>
            </a:pathLst>
          </a:custGeom>
          <a:solidFill>
            <a:srgbClr val="FAF1EF"/>
          </a:solidFill>
        </p:spPr>
        <p:txBody>
          <a:bodyPr wrap="square" lIns="0" tIns="0" rIns="0" bIns="0" rtlCol="0"/>
          <a:lstStyle/>
          <a:p>
            <a:endParaRPr/>
          </a:p>
        </p:txBody>
      </p:sp>
      <p:sp>
        <p:nvSpPr>
          <p:cNvPr id="9" name="object 9"/>
          <p:cNvSpPr/>
          <p:nvPr/>
        </p:nvSpPr>
        <p:spPr>
          <a:xfrm>
            <a:off x="0" y="8691662"/>
            <a:ext cx="954405" cy="605790"/>
          </a:xfrm>
          <a:custGeom>
            <a:avLst/>
            <a:gdLst/>
            <a:ahLst/>
            <a:cxnLst/>
            <a:rect l="l" t="t" r="r" b="b"/>
            <a:pathLst>
              <a:path w="954405" h="605790">
                <a:moveTo>
                  <a:pt x="833329" y="303381"/>
                </a:moveTo>
                <a:lnTo>
                  <a:pt x="18928" y="303381"/>
                </a:lnTo>
                <a:lnTo>
                  <a:pt x="198658" y="0"/>
                </a:lnTo>
                <a:lnTo>
                  <a:pt x="409841" y="293691"/>
                </a:lnTo>
                <a:lnTo>
                  <a:pt x="825947" y="293691"/>
                </a:lnTo>
                <a:lnTo>
                  <a:pt x="833329" y="303381"/>
                </a:lnTo>
                <a:close/>
              </a:path>
              <a:path w="954405" h="605790">
                <a:moveTo>
                  <a:pt x="825947" y="293691"/>
                </a:moveTo>
                <a:lnTo>
                  <a:pt x="409841" y="293691"/>
                </a:lnTo>
                <a:lnTo>
                  <a:pt x="609042" y="8944"/>
                </a:lnTo>
                <a:lnTo>
                  <a:pt x="825947" y="293691"/>
                </a:lnTo>
                <a:close/>
              </a:path>
              <a:path w="954405" h="605790">
                <a:moveTo>
                  <a:pt x="48134" y="605272"/>
                </a:moveTo>
                <a:lnTo>
                  <a:pt x="0" y="551407"/>
                </a:lnTo>
                <a:lnTo>
                  <a:pt x="0" y="282185"/>
                </a:lnTo>
                <a:lnTo>
                  <a:pt x="18928" y="303381"/>
                </a:lnTo>
                <a:lnTo>
                  <a:pt x="833329" y="303381"/>
                </a:lnTo>
                <a:lnTo>
                  <a:pt x="840710" y="313071"/>
                </a:lnTo>
                <a:lnTo>
                  <a:pt x="615033" y="313071"/>
                </a:lnTo>
                <a:lnTo>
                  <a:pt x="605146" y="327234"/>
                </a:lnTo>
                <a:lnTo>
                  <a:pt x="213636" y="327234"/>
                </a:lnTo>
                <a:lnTo>
                  <a:pt x="48134" y="605272"/>
                </a:lnTo>
                <a:close/>
              </a:path>
              <a:path w="954405" h="605790">
                <a:moveTo>
                  <a:pt x="811238" y="570237"/>
                </a:moveTo>
                <a:lnTo>
                  <a:pt x="615033" y="313071"/>
                </a:lnTo>
                <a:lnTo>
                  <a:pt x="840710" y="313071"/>
                </a:lnTo>
                <a:lnTo>
                  <a:pt x="954273" y="462153"/>
                </a:lnTo>
                <a:lnTo>
                  <a:pt x="811238" y="570237"/>
                </a:lnTo>
                <a:close/>
              </a:path>
              <a:path w="954405" h="605790">
                <a:moveTo>
                  <a:pt x="412088" y="603781"/>
                </a:moveTo>
                <a:lnTo>
                  <a:pt x="213636" y="327234"/>
                </a:lnTo>
                <a:lnTo>
                  <a:pt x="605146" y="327234"/>
                </a:lnTo>
                <a:lnTo>
                  <a:pt x="412088" y="603781"/>
                </a:lnTo>
                <a:close/>
              </a:path>
            </a:pathLst>
          </a:custGeom>
          <a:solidFill>
            <a:srgbClr val="2E1673"/>
          </a:solidFill>
        </p:spPr>
        <p:txBody>
          <a:bodyPr wrap="square" lIns="0" tIns="0" rIns="0" bIns="0" rtlCol="0"/>
          <a:lstStyle/>
          <a:p>
            <a:endParaRPr/>
          </a:p>
        </p:txBody>
      </p:sp>
      <p:sp>
        <p:nvSpPr>
          <p:cNvPr id="6" name="TextBox 5">
            <a:extLst>
              <a:ext uri="{FF2B5EF4-FFF2-40B4-BE49-F238E27FC236}">
                <a16:creationId xmlns:a16="http://schemas.microsoft.com/office/drawing/2014/main" id="{151686A2-6851-492A-999B-8169B374FB7A}"/>
              </a:ext>
            </a:extLst>
          </p:cNvPr>
          <p:cNvSpPr txBox="1"/>
          <p:nvPr/>
        </p:nvSpPr>
        <p:spPr>
          <a:xfrm>
            <a:off x="1143000" y="8626392"/>
            <a:ext cx="6324600" cy="1384995"/>
          </a:xfrm>
          <a:prstGeom prst="rect">
            <a:avLst/>
          </a:prstGeom>
          <a:noFill/>
        </p:spPr>
        <p:txBody>
          <a:bodyPr wrap="square" rtlCol="0">
            <a:spAutoFit/>
          </a:bodyPr>
          <a:lstStyle/>
          <a:p>
            <a:r>
              <a:rPr lang="uk-UA" sz="2800" b="1" i="1" dirty="0">
                <a:solidFill>
                  <a:srgbClr val="5D17EB"/>
                </a:solidFill>
                <a:latin typeface="Century Schoolbook" panose="02040604050505020304" pitchFamily="18" charset="0"/>
              </a:rPr>
              <a:t>Підготувала </a:t>
            </a:r>
          </a:p>
          <a:p>
            <a:r>
              <a:rPr lang="uk-UA" sz="2800" b="1" i="1" dirty="0">
                <a:solidFill>
                  <a:srgbClr val="5D17EB"/>
                </a:solidFill>
                <a:latin typeface="Century Schoolbook" panose="02040604050505020304" pitchFamily="18" charset="0"/>
              </a:rPr>
              <a:t>Студентка О-20-1 </a:t>
            </a:r>
            <a:r>
              <a:rPr lang="uk-UA" sz="2800" b="1" i="1" dirty="0" err="1">
                <a:solidFill>
                  <a:srgbClr val="5D17EB"/>
                </a:solidFill>
                <a:latin typeface="Century Schoolbook" panose="02040604050505020304" pitchFamily="18" charset="0"/>
              </a:rPr>
              <a:t>стн</a:t>
            </a:r>
            <a:endParaRPr lang="uk-UA" sz="2800" b="1" i="1" dirty="0">
              <a:solidFill>
                <a:srgbClr val="5D17EB"/>
              </a:solidFill>
              <a:latin typeface="Century Schoolbook" panose="02040604050505020304" pitchFamily="18" charset="0"/>
            </a:endParaRPr>
          </a:p>
          <a:p>
            <a:r>
              <a:rPr lang="uk-UA" sz="2800" b="1" i="1" dirty="0">
                <a:solidFill>
                  <a:srgbClr val="5D17EB"/>
                </a:solidFill>
                <a:latin typeface="Century Schoolbook" panose="02040604050505020304" pitchFamily="18" charset="0"/>
              </a:rPr>
              <a:t>Марчук Ольга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F1EF"/>
          </a:solidFill>
        </p:spPr>
        <p:txBody>
          <a:bodyPr wrap="square" lIns="0" tIns="0" rIns="0" bIns="0" rtlCol="0"/>
          <a:lstStyle/>
          <a:p>
            <a:endParaRPr/>
          </a:p>
        </p:txBody>
      </p:sp>
      <p:sp>
        <p:nvSpPr>
          <p:cNvPr id="3" name="object 3"/>
          <p:cNvSpPr/>
          <p:nvPr/>
        </p:nvSpPr>
        <p:spPr>
          <a:xfrm>
            <a:off x="0" y="11"/>
            <a:ext cx="2550795" cy="2299335"/>
          </a:xfrm>
          <a:custGeom>
            <a:avLst/>
            <a:gdLst/>
            <a:ahLst/>
            <a:cxnLst/>
            <a:rect l="l" t="t" r="r" b="b"/>
            <a:pathLst>
              <a:path w="2550795" h="2299335">
                <a:moveTo>
                  <a:pt x="0" y="34490"/>
                </a:moveTo>
                <a:lnTo>
                  <a:pt x="0" y="0"/>
                </a:lnTo>
                <a:lnTo>
                  <a:pt x="34490" y="0"/>
                </a:lnTo>
                <a:lnTo>
                  <a:pt x="0" y="34490"/>
                </a:lnTo>
                <a:close/>
              </a:path>
              <a:path w="2550795" h="2299335">
                <a:moveTo>
                  <a:pt x="0" y="245372"/>
                </a:moveTo>
                <a:lnTo>
                  <a:pt x="0" y="140736"/>
                </a:lnTo>
                <a:lnTo>
                  <a:pt x="140736" y="0"/>
                </a:lnTo>
                <a:lnTo>
                  <a:pt x="245372" y="0"/>
                </a:lnTo>
                <a:lnTo>
                  <a:pt x="0" y="245372"/>
                </a:lnTo>
                <a:close/>
              </a:path>
              <a:path w="2550795" h="2299335">
                <a:moveTo>
                  <a:pt x="0" y="454644"/>
                </a:moveTo>
                <a:lnTo>
                  <a:pt x="0" y="350008"/>
                </a:lnTo>
                <a:lnTo>
                  <a:pt x="350008" y="0"/>
                </a:lnTo>
                <a:lnTo>
                  <a:pt x="454644" y="0"/>
                </a:lnTo>
                <a:lnTo>
                  <a:pt x="0" y="454644"/>
                </a:lnTo>
                <a:close/>
              </a:path>
              <a:path w="2550795" h="2299335">
                <a:moveTo>
                  <a:pt x="0" y="663916"/>
                </a:moveTo>
                <a:lnTo>
                  <a:pt x="0" y="559280"/>
                </a:lnTo>
                <a:lnTo>
                  <a:pt x="559280" y="0"/>
                </a:lnTo>
                <a:lnTo>
                  <a:pt x="663916" y="0"/>
                </a:lnTo>
                <a:lnTo>
                  <a:pt x="0" y="663916"/>
                </a:lnTo>
                <a:close/>
              </a:path>
              <a:path w="2550795" h="2299335">
                <a:moveTo>
                  <a:pt x="0" y="873188"/>
                </a:moveTo>
                <a:lnTo>
                  <a:pt x="0" y="768552"/>
                </a:lnTo>
                <a:lnTo>
                  <a:pt x="768552" y="0"/>
                </a:lnTo>
                <a:lnTo>
                  <a:pt x="873188" y="0"/>
                </a:lnTo>
                <a:lnTo>
                  <a:pt x="0" y="873188"/>
                </a:lnTo>
                <a:close/>
              </a:path>
              <a:path w="2550795" h="2299335">
                <a:moveTo>
                  <a:pt x="0" y="1084070"/>
                </a:moveTo>
                <a:lnTo>
                  <a:pt x="0" y="979434"/>
                </a:lnTo>
                <a:lnTo>
                  <a:pt x="979434" y="0"/>
                </a:lnTo>
                <a:lnTo>
                  <a:pt x="1084070" y="0"/>
                </a:lnTo>
                <a:lnTo>
                  <a:pt x="0" y="1084070"/>
                </a:lnTo>
                <a:close/>
              </a:path>
              <a:path w="2550795" h="2299335">
                <a:moveTo>
                  <a:pt x="0" y="1291733"/>
                </a:moveTo>
                <a:lnTo>
                  <a:pt x="0" y="1187097"/>
                </a:lnTo>
                <a:lnTo>
                  <a:pt x="1187097" y="0"/>
                </a:lnTo>
                <a:lnTo>
                  <a:pt x="1291733" y="0"/>
                </a:lnTo>
                <a:lnTo>
                  <a:pt x="0" y="1291733"/>
                </a:lnTo>
                <a:close/>
              </a:path>
              <a:path w="2550795" h="2299335">
                <a:moveTo>
                  <a:pt x="0" y="1501005"/>
                </a:moveTo>
                <a:lnTo>
                  <a:pt x="0" y="1396369"/>
                </a:lnTo>
                <a:lnTo>
                  <a:pt x="1396369" y="0"/>
                </a:lnTo>
                <a:lnTo>
                  <a:pt x="1501005" y="0"/>
                </a:lnTo>
                <a:lnTo>
                  <a:pt x="0" y="1501005"/>
                </a:lnTo>
                <a:close/>
              </a:path>
              <a:path w="2550795" h="2299335">
                <a:moveTo>
                  <a:pt x="0" y="1710442"/>
                </a:moveTo>
                <a:lnTo>
                  <a:pt x="0" y="1605843"/>
                </a:lnTo>
                <a:lnTo>
                  <a:pt x="1606885" y="0"/>
                </a:lnTo>
                <a:lnTo>
                  <a:pt x="1711558" y="0"/>
                </a:lnTo>
                <a:lnTo>
                  <a:pt x="0" y="1710442"/>
                </a:lnTo>
                <a:close/>
              </a:path>
              <a:path w="2550795" h="2299335">
                <a:moveTo>
                  <a:pt x="0" y="1919549"/>
                </a:moveTo>
                <a:lnTo>
                  <a:pt x="0" y="1814913"/>
                </a:lnTo>
                <a:lnTo>
                  <a:pt x="1814913" y="0"/>
                </a:lnTo>
                <a:lnTo>
                  <a:pt x="1919549" y="0"/>
                </a:lnTo>
                <a:lnTo>
                  <a:pt x="0" y="1919549"/>
                </a:lnTo>
                <a:close/>
              </a:path>
              <a:path w="2550795" h="2299335">
                <a:moveTo>
                  <a:pt x="10077" y="2120353"/>
                </a:moveTo>
                <a:lnTo>
                  <a:pt x="0" y="2115563"/>
                </a:lnTo>
                <a:lnTo>
                  <a:pt x="0" y="2025795"/>
                </a:lnTo>
                <a:lnTo>
                  <a:pt x="2025795" y="0"/>
                </a:lnTo>
                <a:lnTo>
                  <a:pt x="2130431" y="0"/>
                </a:lnTo>
                <a:lnTo>
                  <a:pt x="10077" y="2120353"/>
                </a:lnTo>
                <a:close/>
              </a:path>
              <a:path w="2550795" h="2299335">
                <a:moveTo>
                  <a:pt x="154958" y="2184745"/>
                </a:moveTo>
                <a:lnTo>
                  <a:pt x="117933" y="2170056"/>
                </a:lnTo>
                <a:lnTo>
                  <a:pt x="99269" y="2162334"/>
                </a:lnTo>
                <a:lnTo>
                  <a:pt x="80908" y="2154159"/>
                </a:lnTo>
                <a:lnTo>
                  <a:pt x="2235067" y="0"/>
                </a:lnTo>
                <a:lnTo>
                  <a:pt x="2339703" y="0"/>
                </a:lnTo>
                <a:lnTo>
                  <a:pt x="154958" y="2184745"/>
                </a:lnTo>
                <a:close/>
              </a:path>
              <a:path w="2550795" h="2299335">
                <a:moveTo>
                  <a:pt x="314327" y="2234648"/>
                </a:moveTo>
                <a:lnTo>
                  <a:pt x="233837" y="2210501"/>
                </a:lnTo>
                <a:lnTo>
                  <a:pt x="2444339" y="0"/>
                </a:lnTo>
                <a:lnTo>
                  <a:pt x="2466975" y="0"/>
                </a:lnTo>
                <a:lnTo>
                  <a:pt x="2479891" y="42774"/>
                </a:lnTo>
                <a:lnTo>
                  <a:pt x="2485928" y="63047"/>
                </a:lnTo>
                <a:lnTo>
                  <a:pt x="314327" y="2234648"/>
                </a:lnTo>
                <a:close/>
              </a:path>
              <a:path w="2550795" h="2299335">
                <a:moveTo>
                  <a:pt x="483354" y="2273283"/>
                </a:moveTo>
                <a:lnTo>
                  <a:pt x="461622" y="2269384"/>
                </a:lnTo>
                <a:lnTo>
                  <a:pt x="439890" y="2265033"/>
                </a:lnTo>
                <a:lnTo>
                  <a:pt x="396426" y="2255575"/>
                </a:lnTo>
                <a:lnTo>
                  <a:pt x="2506855" y="146756"/>
                </a:lnTo>
                <a:lnTo>
                  <a:pt x="2511659" y="168488"/>
                </a:lnTo>
                <a:lnTo>
                  <a:pt x="2516313" y="190220"/>
                </a:lnTo>
                <a:lnTo>
                  <a:pt x="2520664" y="211952"/>
                </a:lnTo>
                <a:lnTo>
                  <a:pt x="2524563" y="233684"/>
                </a:lnTo>
                <a:lnTo>
                  <a:pt x="483354" y="2273283"/>
                </a:lnTo>
                <a:close/>
              </a:path>
              <a:path w="2550795" h="2299335">
                <a:moveTo>
                  <a:pt x="673309" y="2294210"/>
                </a:moveTo>
                <a:lnTo>
                  <a:pt x="649162" y="2292726"/>
                </a:lnTo>
                <a:lnTo>
                  <a:pt x="625015" y="2290789"/>
                </a:lnTo>
                <a:lnTo>
                  <a:pt x="576722" y="2286161"/>
                </a:lnTo>
                <a:lnTo>
                  <a:pt x="2539051" y="325442"/>
                </a:lnTo>
                <a:lnTo>
                  <a:pt x="2541479" y="350008"/>
                </a:lnTo>
                <a:lnTo>
                  <a:pt x="2543679" y="373736"/>
                </a:lnTo>
                <a:lnTo>
                  <a:pt x="2545616" y="397883"/>
                </a:lnTo>
                <a:lnTo>
                  <a:pt x="2547100" y="422029"/>
                </a:lnTo>
                <a:lnTo>
                  <a:pt x="673309" y="2294210"/>
                </a:lnTo>
                <a:close/>
              </a:path>
              <a:path w="2550795" h="2299335">
                <a:moveTo>
                  <a:pt x="774725" y="2299040"/>
                </a:moveTo>
                <a:lnTo>
                  <a:pt x="2550319" y="523446"/>
                </a:lnTo>
                <a:lnTo>
                  <a:pt x="2550042" y="550259"/>
                </a:lnTo>
                <a:lnTo>
                  <a:pt x="2549313" y="577374"/>
                </a:lnTo>
                <a:lnTo>
                  <a:pt x="2547100" y="631302"/>
                </a:lnTo>
                <a:lnTo>
                  <a:pt x="882581" y="2295820"/>
                </a:lnTo>
                <a:lnTo>
                  <a:pt x="828653" y="2298637"/>
                </a:lnTo>
                <a:lnTo>
                  <a:pt x="774725" y="2299040"/>
                </a:lnTo>
                <a:close/>
              </a:path>
              <a:path w="2550795" h="2299335">
                <a:moveTo>
                  <a:pt x="996876" y="2286161"/>
                </a:moveTo>
                <a:lnTo>
                  <a:pt x="2537441" y="745596"/>
                </a:lnTo>
                <a:lnTo>
                  <a:pt x="2533517" y="776736"/>
                </a:lnTo>
                <a:lnTo>
                  <a:pt x="2528990" y="807573"/>
                </a:lnTo>
                <a:lnTo>
                  <a:pt x="2518124" y="869550"/>
                </a:lnTo>
                <a:lnTo>
                  <a:pt x="1120829" y="2266844"/>
                </a:lnTo>
                <a:lnTo>
                  <a:pt x="1059456" y="2277710"/>
                </a:lnTo>
                <a:lnTo>
                  <a:pt x="996876" y="2286161"/>
                </a:lnTo>
                <a:close/>
              </a:path>
              <a:path w="2550795" h="2299335">
                <a:moveTo>
                  <a:pt x="1259271" y="2234648"/>
                </a:moveTo>
                <a:lnTo>
                  <a:pt x="2485928" y="1007991"/>
                </a:lnTo>
                <a:lnTo>
                  <a:pt x="2474483" y="1047557"/>
                </a:lnTo>
                <a:lnTo>
                  <a:pt x="2461982" y="1086670"/>
                </a:lnTo>
                <a:lnTo>
                  <a:pt x="2448576" y="1125481"/>
                </a:lnTo>
                <a:lnTo>
                  <a:pt x="2434415" y="1164141"/>
                </a:lnTo>
                <a:lnTo>
                  <a:pt x="1415420" y="2183135"/>
                </a:lnTo>
                <a:lnTo>
                  <a:pt x="1376760" y="2197296"/>
                </a:lnTo>
                <a:lnTo>
                  <a:pt x="1337949" y="2210703"/>
                </a:lnTo>
                <a:lnTo>
                  <a:pt x="1298837" y="2223204"/>
                </a:lnTo>
                <a:lnTo>
                  <a:pt x="1259271" y="2234648"/>
                </a:lnTo>
                <a:close/>
              </a:path>
              <a:path w="2550795" h="2299335">
                <a:moveTo>
                  <a:pt x="1605375" y="2096206"/>
                </a:moveTo>
                <a:lnTo>
                  <a:pt x="2347486" y="1354095"/>
                </a:lnTo>
                <a:lnTo>
                  <a:pt x="2323940" y="1397258"/>
                </a:lnTo>
                <a:lnTo>
                  <a:pt x="2299168" y="1439817"/>
                </a:lnTo>
                <a:lnTo>
                  <a:pt x="2273150" y="1481772"/>
                </a:lnTo>
                <a:lnTo>
                  <a:pt x="2245869" y="1523123"/>
                </a:lnTo>
                <a:lnTo>
                  <a:pt x="2217304" y="1563871"/>
                </a:lnTo>
                <a:lnTo>
                  <a:pt x="2187438" y="1604015"/>
                </a:lnTo>
                <a:lnTo>
                  <a:pt x="2156252" y="1643555"/>
                </a:lnTo>
                <a:lnTo>
                  <a:pt x="2123726" y="1682492"/>
                </a:lnTo>
                <a:lnTo>
                  <a:pt x="1933771" y="1872446"/>
                </a:lnTo>
                <a:lnTo>
                  <a:pt x="1894834" y="1904972"/>
                </a:lnTo>
                <a:lnTo>
                  <a:pt x="1855294" y="1936159"/>
                </a:lnTo>
                <a:lnTo>
                  <a:pt x="1815150" y="1966025"/>
                </a:lnTo>
                <a:lnTo>
                  <a:pt x="1774402" y="1994589"/>
                </a:lnTo>
                <a:lnTo>
                  <a:pt x="1733051" y="2021870"/>
                </a:lnTo>
                <a:lnTo>
                  <a:pt x="1691096" y="2047888"/>
                </a:lnTo>
                <a:lnTo>
                  <a:pt x="1648537" y="2072660"/>
                </a:lnTo>
                <a:lnTo>
                  <a:pt x="1605375" y="2096206"/>
                </a:lnTo>
                <a:close/>
              </a:path>
            </a:pathLst>
          </a:custGeom>
          <a:solidFill>
            <a:srgbClr val="B074FF"/>
          </a:solidFill>
        </p:spPr>
        <p:txBody>
          <a:bodyPr wrap="square" lIns="0" tIns="0" rIns="0" bIns="0" rtlCol="0"/>
          <a:lstStyle/>
          <a:p>
            <a:endParaRPr/>
          </a:p>
        </p:txBody>
      </p:sp>
      <p:sp>
        <p:nvSpPr>
          <p:cNvPr id="4" name="object 4"/>
          <p:cNvSpPr/>
          <p:nvPr/>
        </p:nvSpPr>
        <p:spPr>
          <a:xfrm>
            <a:off x="15745710" y="7928621"/>
            <a:ext cx="2542540" cy="2358390"/>
          </a:xfrm>
          <a:custGeom>
            <a:avLst/>
            <a:gdLst/>
            <a:ahLst/>
            <a:cxnLst/>
            <a:rect l="l" t="t" r="r" b="b"/>
            <a:pathLst>
              <a:path w="2542540" h="2358390">
                <a:moveTo>
                  <a:pt x="1609" y="1833546"/>
                </a:moveTo>
                <a:lnTo>
                  <a:pt x="679" y="1807236"/>
                </a:lnTo>
                <a:lnTo>
                  <a:pt x="201" y="1781228"/>
                </a:lnTo>
                <a:lnTo>
                  <a:pt x="25" y="1755219"/>
                </a:lnTo>
                <a:lnTo>
                  <a:pt x="0" y="1728909"/>
                </a:lnTo>
                <a:lnTo>
                  <a:pt x="1728909" y="0"/>
                </a:lnTo>
                <a:lnTo>
                  <a:pt x="1780423" y="201"/>
                </a:lnTo>
                <a:lnTo>
                  <a:pt x="1806330" y="679"/>
                </a:lnTo>
                <a:lnTo>
                  <a:pt x="1831936" y="1609"/>
                </a:lnTo>
                <a:lnTo>
                  <a:pt x="1609" y="1833546"/>
                </a:lnTo>
                <a:close/>
              </a:path>
              <a:path w="2542540" h="2358390">
                <a:moveTo>
                  <a:pt x="6439" y="1617834"/>
                </a:moveTo>
                <a:lnTo>
                  <a:pt x="12475" y="1558272"/>
                </a:lnTo>
                <a:lnTo>
                  <a:pt x="20927" y="1498710"/>
                </a:lnTo>
                <a:lnTo>
                  <a:pt x="1498710" y="20927"/>
                </a:lnTo>
                <a:lnTo>
                  <a:pt x="1558272" y="12475"/>
                </a:lnTo>
                <a:lnTo>
                  <a:pt x="1617834" y="6439"/>
                </a:lnTo>
                <a:lnTo>
                  <a:pt x="6439" y="1617834"/>
                </a:lnTo>
                <a:close/>
              </a:path>
              <a:path w="2542540" h="2358390">
                <a:moveTo>
                  <a:pt x="19317" y="2025110"/>
                </a:moveTo>
                <a:lnTo>
                  <a:pt x="15972" y="2001919"/>
                </a:lnTo>
                <a:lnTo>
                  <a:pt x="13079" y="1978426"/>
                </a:lnTo>
                <a:lnTo>
                  <a:pt x="10488" y="1954933"/>
                </a:lnTo>
                <a:lnTo>
                  <a:pt x="8048" y="1931742"/>
                </a:lnTo>
                <a:lnTo>
                  <a:pt x="1931742" y="8048"/>
                </a:lnTo>
                <a:lnTo>
                  <a:pt x="1978426" y="13079"/>
                </a:lnTo>
                <a:lnTo>
                  <a:pt x="2001919" y="15972"/>
                </a:lnTo>
                <a:lnTo>
                  <a:pt x="2025110" y="19317"/>
                </a:lnTo>
                <a:lnTo>
                  <a:pt x="19317" y="2025110"/>
                </a:lnTo>
                <a:close/>
              </a:path>
              <a:path w="2542540" h="2358390">
                <a:moveTo>
                  <a:pt x="53122" y="2198967"/>
                </a:moveTo>
                <a:lnTo>
                  <a:pt x="48293" y="2177486"/>
                </a:lnTo>
                <a:lnTo>
                  <a:pt x="38634" y="2135129"/>
                </a:lnTo>
                <a:lnTo>
                  <a:pt x="33805" y="2113648"/>
                </a:lnTo>
                <a:lnTo>
                  <a:pt x="2113648" y="33805"/>
                </a:lnTo>
                <a:lnTo>
                  <a:pt x="2198967" y="53122"/>
                </a:lnTo>
                <a:lnTo>
                  <a:pt x="53122" y="2198967"/>
                </a:lnTo>
                <a:close/>
              </a:path>
              <a:path w="2542540" h="2358390">
                <a:moveTo>
                  <a:pt x="43464" y="1369927"/>
                </a:moveTo>
                <a:lnTo>
                  <a:pt x="62379" y="1296883"/>
                </a:lnTo>
                <a:lnTo>
                  <a:pt x="83708" y="1225046"/>
                </a:lnTo>
                <a:lnTo>
                  <a:pt x="1225046" y="85318"/>
                </a:lnTo>
                <a:lnTo>
                  <a:pt x="1297487" y="63385"/>
                </a:lnTo>
                <a:lnTo>
                  <a:pt x="1369927" y="45074"/>
                </a:lnTo>
                <a:lnTo>
                  <a:pt x="43464" y="1369927"/>
                </a:lnTo>
                <a:close/>
              </a:path>
              <a:path w="2542540" h="2358390">
                <a:moveTo>
                  <a:pt x="104594" y="2358378"/>
                </a:moveTo>
                <a:lnTo>
                  <a:pt x="102468" y="2358378"/>
                </a:lnTo>
                <a:lnTo>
                  <a:pt x="96058" y="2340377"/>
                </a:lnTo>
                <a:lnTo>
                  <a:pt x="89544" y="2320506"/>
                </a:lnTo>
                <a:lnTo>
                  <a:pt x="83331" y="2300635"/>
                </a:lnTo>
                <a:lnTo>
                  <a:pt x="77269" y="2281066"/>
                </a:lnTo>
                <a:lnTo>
                  <a:pt x="2282676" y="75660"/>
                </a:lnTo>
                <a:lnTo>
                  <a:pt x="2322116" y="87934"/>
                </a:lnTo>
                <a:lnTo>
                  <a:pt x="2341986" y="94449"/>
                </a:lnTo>
                <a:lnTo>
                  <a:pt x="2361555" y="101416"/>
                </a:lnTo>
                <a:lnTo>
                  <a:pt x="104594" y="2358378"/>
                </a:lnTo>
                <a:close/>
              </a:path>
              <a:path w="2542540" h="2358390">
                <a:moveTo>
                  <a:pt x="313866" y="2358378"/>
                </a:moveTo>
                <a:lnTo>
                  <a:pt x="209230" y="2358378"/>
                </a:lnTo>
                <a:lnTo>
                  <a:pt x="2437215" y="130392"/>
                </a:lnTo>
                <a:lnTo>
                  <a:pt x="2455325" y="137913"/>
                </a:lnTo>
                <a:lnTo>
                  <a:pt x="2473435" y="145886"/>
                </a:lnTo>
                <a:lnTo>
                  <a:pt x="2509655" y="162588"/>
                </a:lnTo>
                <a:lnTo>
                  <a:pt x="313866" y="2358378"/>
                </a:lnTo>
                <a:close/>
              </a:path>
              <a:path w="2542540" h="2358390">
                <a:moveTo>
                  <a:pt x="148100" y="1057629"/>
                </a:moveTo>
                <a:lnTo>
                  <a:pt x="168190" y="1012439"/>
                </a:lnTo>
                <a:lnTo>
                  <a:pt x="189825" y="967713"/>
                </a:lnTo>
                <a:lnTo>
                  <a:pt x="213006" y="923527"/>
                </a:lnTo>
                <a:lnTo>
                  <a:pt x="237733" y="879960"/>
                </a:lnTo>
                <a:lnTo>
                  <a:pt x="264004" y="837088"/>
                </a:lnTo>
                <a:lnTo>
                  <a:pt x="837088" y="264004"/>
                </a:lnTo>
                <a:lnTo>
                  <a:pt x="879960" y="238505"/>
                </a:lnTo>
                <a:lnTo>
                  <a:pt x="923527" y="214165"/>
                </a:lnTo>
                <a:lnTo>
                  <a:pt x="967713" y="190984"/>
                </a:lnTo>
                <a:lnTo>
                  <a:pt x="1012439" y="168963"/>
                </a:lnTo>
                <a:lnTo>
                  <a:pt x="1057629" y="148100"/>
                </a:lnTo>
                <a:lnTo>
                  <a:pt x="148100" y="1057629"/>
                </a:lnTo>
                <a:close/>
              </a:path>
              <a:path w="2542540" h="2358390">
                <a:moveTo>
                  <a:pt x="523138" y="2358378"/>
                </a:moveTo>
                <a:lnTo>
                  <a:pt x="418502" y="2358378"/>
                </a:lnTo>
                <a:lnTo>
                  <a:pt x="2542290" y="234590"/>
                </a:lnTo>
                <a:lnTo>
                  <a:pt x="2542290" y="339226"/>
                </a:lnTo>
                <a:lnTo>
                  <a:pt x="523138" y="2358378"/>
                </a:lnTo>
                <a:close/>
              </a:path>
              <a:path w="2542540" h="2358390">
                <a:moveTo>
                  <a:pt x="732410" y="2358378"/>
                </a:moveTo>
                <a:lnTo>
                  <a:pt x="627774" y="2358378"/>
                </a:lnTo>
                <a:lnTo>
                  <a:pt x="2542290" y="443862"/>
                </a:lnTo>
                <a:lnTo>
                  <a:pt x="2542290" y="548498"/>
                </a:lnTo>
                <a:lnTo>
                  <a:pt x="732410" y="2358378"/>
                </a:lnTo>
                <a:close/>
              </a:path>
              <a:path w="2542540" h="2358390">
                <a:moveTo>
                  <a:pt x="943292" y="2358378"/>
                </a:moveTo>
                <a:lnTo>
                  <a:pt x="838656" y="2358378"/>
                </a:lnTo>
                <a:lnTo>
                  <a:pt x="2542290" y="654744"/>
                </a:lnTo>
                <a:lnTo>
                  <a:pt x="2542290" y="759380"/>
                </a:lnTo>
                <a:lnTo>
                  <a:pt x="943292" y="2358378"/>
                </a:lnTo>
                <a:close/>
              </a:path>
              <a:path w="2542540" h="2358390">
                <a:moveTo>
                  <a:pt x="1150954" y="2358378"/>
                </a:moveTo>
                <a:lnTo>
                  <a:pt x="1046318" y="2358378"/>
                </a:lnTo>
                <a:lnTo>
                  <a:pt x="2542290" y="862406"/>
                </a:lnTo>
                <a:lnTo>
                  <a:pt x="2542290" y="967043"/>
                </a:lnTo>
                <a:lnTo>
                  <a:pt x="1150954" y="2358378"/>
                </a:lnTo>
                <a:close/>
              </a:path>
              <a:path w="2542540" h="2358390">
                <a:moveTo>
                  <a:pt x="1360227" y="2358378"/>
                </a:moveTo>
                <a:lnTo>
                  <a:pt x="1255591" y="2358378"/>
                </a:lnTo>
                <a:lnTo>
                  <a:pt x="2542290" y="1071679"/>
                </a:lnTo>
                <a:lnTo>
                  <a:pt x="2542290" y="1176315"/>
                </a:lnTo>
                <a:lnTo>
                  <a:pt x="1360227" y="2358378"/>
                </a:lnTo>
                <a:close/>
              </a:path>
              <a:path w="2542540" h="2358390">
                <a:moveTo>
                  <a:pt x="1570046" y="2358378"/>
                </a:moveTo>
                <a:lnTo>
                  <a:pt x="1465378" y="2358378"/>
                </a:lnTo>
                <a:lnTo>
                  <a:pt x="2542290" y="1282164"/>
                </a:lnTo>
                <a:lnTo>
                  <a:pt x="2542290" y="1386768"/>
                </a:lnTo>
                <a:lnTo>
                  <a:pt x="1570046" y="2358378"/>
                </a:lnTo>
                <a:close/>
              </a:path>
              <a:path w="2542540" h="2358390">
                <a:moveTo>
                  <a:pt x="1778771" y="2358378"/>
                </a:moveTo>
                <a:lnTo>
                  <a:pt x="1674135" y="2358378"/>
                </a:lnTo>
                <a:lnTo>
                  <a:pt x="2542290" y="1490223"/>
                </a:lnTo>
                <a:lnTo>
                  <a:pt x="2542290" y="1594859"/>
                </a:lnTo>
                <a:lnTo>
                  <a:pt x="1778771" y="2358378"/>
                </a:lnTo>
                <a:close/>
              </a:path>
              <a:path w="2542540" h="2358390">
                <a:moveTo>
                  <a:pt x="1989653" y="2358378"/>
                </a:moveTo>
                <a:lnTo>
                  <a:pt x="1885017" y="2358378"/>
                </a:lnTo>
                <a:lnTo>
                  <a:pt x="2542290" y="1701105"/>
                </a:lnTo>
                <a:lnTo>
                  <a:pt x="2542290" y="1805741"/>
                </a:lnTo>
                <a:lnTo>
                  <a:pt x="1989653" y="2358378"/>
                </a:lnTo>
                <a:close/>
              </a:path>
              <a:path w="2542540" h="2358390">
                <a:moveTo>
                  <a:pt x="2198925" y="2358378"/>
                </a:moveTo>
                <a:lnTo>
                  <a:pt x="2094289" y="2358378"/>
                </a:lnTo>
                <a:lnTo>
                  <a:pt x="2542290" y="1910377"/>
                </a:lnTo>
                <a:lnTo>
                  <a:pt x="2542290" y="2015013"/>
                </a:lnTo>
                <a:lnTo>
                  <a:pt x="2198925" y="2358378"/>
                </a:lnTo>
                <a:close/>
              </a:path>
              <a:path w="2542540" h="2358390">
                <a:moveTo>
                  <a:pt x="2408197" y="2358378"/>
                </a:moveTo>
                <a:lnTo>
                  <a:pt x="2303561" y="2358378"/>
                </a:lnTo>
                <a:lnTo>
                  <a:pt x="2542290" y="2119649"/>
                </a:lnTo>
                <a:lnTo>
                  <a:pt x="2542290" y="2224285"/>
                </a:lnTo>
                <a:lnTo>
                  <a:pt x="2408197" y="2358378"/>
                </a:lnTo>
                <a:close/>
              </a:path>
              <a:path w="2542540" h="2358390">
                <a:moveTo>
                  <a:pt x="2542290" y="2358378"/>
                </a:moveTo>
                <a:lnTo>
                  <a:pt x="2512087" y="2358378"/>
                </a:lnTo>
                <a:lnTo>
                  <a:pt x="2542290" y="2328198"/>
                </a:lnTo>
                <a:lnTo>
                  <a:pt x="2542290" y="2358378"/>
                </a:lnTo>
                <a:close/>
              </a:path>
            </a:pathLst>
          </a:custGeom>
          <a:solidFill>
            <a:srgbClr val="B074FF"/>
          </a:solidFill>
        </p:spPr>
        <p:txBody>
          <a:bodyPr wrap="square" lIns="0" tIns="0" rIns="0" bIns="0" rtlCol="0"/>
          <a:lstStyle/>
          <a:p>
            <a:endParaRPr/>
          </a:p>
        </p:txBody>
      </p:sp>
      <p:sp>
        <p:nvSpPr>
          <p:cNvPr id="5" name="object 5"/>
          <p:cNvSpPr/>
          <p:nvPr/>
        </p:nvSpPr>
        <p:spPr>
          <a:xfrm>
            <a:off x="1932761" y="1678811"/>
            <a:ext cx="7315087" cy="6929378"/>
          </a:xfrm>
          <a:custGeom>
            <a:avLst/>
            <a:gdLst/>
            <a:ahLst/>
            <a:cxnLst/>
            <a:rect l="l" t="t" r="r" b="b"/>
            <a:pathLst>
              <a:path w="6324600" h="6324600">
                <a:moveTo>
                  <a:pt x="3175000" y="6350000"/>
                </a:moveTo>
                <a:lnTo>
                  <a:pt x="3126377" y="6349635"/>
                </a:lnTo>
                <a:lnTo>
                  <a:pt x="3077931" y="6348544"/>
                </a:lnTo>
                <a:lnTo>
                  <a:pt x="3029666" y="6346732"/>
                </a:lnTo>
                <a:lnTo>
                  <a:pt x="2981587" y="6344205"/>
                </a:lnTo>
                <a:lnTo>
                  <a:pt x="2933700" y="6340967"/>
                </a:lnTo>
                <a:lnTo>
                  <a:pt x="2886010" y="6337024"/>
                </a:lnTo>
                <a:lnTo>
                  <a:pt x="2838521" y="6332381"/>
                </a:lnTo>
                <a:lnTo>
                  <a:pt x="2791240" y="6327043"/>
                </a:lnTo>
                <a:lnTo>
                  <a:pt x="2744171" y="6321015"/>
                </a:lnTo>
                <a:lnTo>
                  <a:pt x="2697319" y="6314303"/>
                </a:lnTo>
                <a:lnTo>
                  <a:pt x="2650690" y="6306912"/>
                </a:lnTo>
                <a:lnTo>
                  <a:pt x="2604289" y="6298846"/>
                </a:lnTo>
                <a:lnTo>
                  <a:pt x="2558121" y="6290111"/>
                </a:lnTo>
                <a:lnTo>
                  <a:pt x="2512191" y="6280713"/>
                </a:lnTo>
                <a:lnTo>
                  <a:pt x="2466505" y="6270656"/>
                </a:lnTo>
                <a:lnTo>
                  <a:pt x="2421067" y="6259946"/>
                </a:lnTo>
                <a:lnTo>
                  <a:pt x="2375884" y="6248587"/>
                </a:lnTo>
                <a:lnTo>
                  <a:pt x="2330959" y="6236585"/>
                </a:lnTo>
                <a:lnTo>
                  <a:pt x="2286298" y="6223946"/>
                </a:lnTo>
                <a:lnTo>
                  <a:pt x="2241907" y="6210674"/>
                </a:lnTo>
                <a:lnTo>
                  <a:pt x="2197790" y="6196775"/>
                </a:lnTo>
                <a:lnTo>
                  <a:pt x="2153953" y="6182253"/>
                </a:lnTo>
                <a:lnTo>
                  <a:pt x="2110401" y="6167114"/>
                </a:lnTo>
                <a:lnTo>
                  <a:pt x="2067139" y="6151364"/>
                </a:lnTo>
                <a:lnTo>
                  <a:pt x="2024173" y="6135006"/>
                </a:lnTo>
                <a:lnTo>
                  <a:pt x="1981507" y="6118047"/>
                </a:lnTo>
                <a:lnTo>
                  <a:pt x="1939146" y="6100492"/>
                </a:lnTo>
                <a:lnTo>
                  <a:pt x="1897097" y="6082346"/>
                </a:lnTo>
                <a:lnTo>
                  <a:pt x="1855363" y="6063614"/>
                </a:lnTo>
                <a:lnTo>
                  <a:pt x="1813951" y="6044301"/>
                </a:lnTo>
                <a:lnTo>
                  <a:pt x="1772866" y="6024413"/>
                </a:lnTo>
                <a:lnTo>
                  <a:pt x="1732112" y="6003954"/>
                </a:lnTo>
                <a:lnTo>
                  <a:pt x="1691695" y="5982930"/>
                </a:lnTo>
                <a:lnTo>
                  <a:pt x="1651620" y="5961346"/>
                </a:lnTo>
                <a:lnTo>
                  <a:pt x="1611892" y="5939207"/>
                </a:lnTo>
                <a:lnTo>
                  <a:pt x="1572516" y="5916519"/>
                </a:lnTo>
                <a:lnTo>
                  <a:pt x="1533498" y="5893286"/>
                </a:lnTo>
                <a:lnTo>
                  <a:pt x="1494843" y="5869514"/>
                </a:lnTo>
                <a:lnTo>
                  <a:pt x="1456556" y="5845208"/>
                </a:lnTo>
                <a:lnTo>
                  <a:pt x="1418642" y="5820374"/>
                </a:lnTo>
                <a:lnTo>
                  <a:pt x="1381107" y="5795015"/>
                </a:lnTo>
                <a:lnTo>
                  <a:pt x="1343955" y="5769138"/>
                </a:lnTo>
                <a:lnTo>
                  <a:pt x="1307191" y="5742748"/>
                </a:lnTo>
                <a:lnTo>
                  <a:pt x="1270822" y="5715850"/>
                </a:lnTo>
                <a:lnTo>
                  <a:pt x="1234852" y="5688448"/>
                </a:lnTo>
                <a:lnTo>
                  <a:pt x="1199286" y="5660550"/>
                </a:lnTo>
                <a:lnTo>
                  <a:pt x="1164129" y="5632158"/>
                </a:lnTo>
                <a:lnTo>
                  <a:pt x="1129387" y="5603279"/>
                </a:lnTo>
                <a:lnTo>
                  <a:pt x="1095065" y="5573918"/>
                </a:lnTo>
                <a:lnTo>
                  <a:pt x="1061169" y="5544081"/>
                </a:lnTo>
                <a:lnTo>
                  <a:pt x="1027702" y="5513771"/>
                </a:lnTo>
                <a:lnTo>
                  <a:pt x="994671" y="5482995"/>
                </a:lnTo>
                <a:lnTo>
                  <a:pt x="962080" y="5451757"/>
                </a:lnTo>
                <a:lnTo>
                  <a:pt x="929935" y="5420064"/>
                </a:lnTo>
                <a:lnTo>
                  <a:pt x="898242" y="5387919"/>
                </a:lnTo>
                <a:lnTo>
                  <a:pt x="867004" y="5355328"/>
                </a:lnTo>
                <a:lnTo>
                  <a:pt x="836228" y="5322297"/>
                </a:lnTo>
                <a:lnTo>
                  <a:pt x="805918" y="5288830"/>
                </a:lnTo>
                <a:lnTo>
                  <a:pt x="776081" y="5254934"/>
                </a:lnTo>
                <a:lnTo>
                  <a:pt x="746720" y="5220612"/>
                </a:lnTo>
                <a:lnTo>
                  <a:pt x="717841" y="5185870"/>
                </a:lnTo>
                <a:lnTo>
                  <a:pt x="689450" y="5150713"/>
                </a:lnTo>
                <a:lnTo>
                  <a:pt x="661551" y="5115147"/>
                </a:lnTo>
                <a:lnTo>
                  <a:pt x="634149" y="5079177"/>
                </a:lnTo>
                <a:lnTo>
                  <a:pt x="607251" y="5042808"/>
                </a:lnTo>
                <a:lnTo>
                  <a:pt x="580861" y="5006044"/>
                </a:lnTo>
                <a:lnTo>
                  <a:pt x="554984" y="4968892"/>
                </a:lnTo>
                <a:lnTo>
                  <a:pt x="529626" y="4931357"/>
                </a:lnTo>
                <a:lnTo>
                  <a:pt x="504791" y="4893443"/>
                </a:lnTo>
                <a:lnTo>
                  <a:pt x="480485" y="4855156"/>
                </a:lnTo>
                <a:lnTo>
                  <a:pt x="456713" y="4816501"/>
                </a:lnTo>
                <a:lnTo>
                  <a:pt x="433480" y="4777483"/>
                </a:lnTo>
                <a:lnTo>
                  <a:pt x="410792" y="4738107"/>
                </a:lnTo>
                <a:lnTo>
                  <a:pt x="388653" y="4698380"/>
                </a:lnTo>
                <a:lnTo>
                  <a:pt x="367069" y="4658304"/>
                </a:lnTo>
                <a:lnTo>
                  <a:pt x="346045" y="4617887"/>
                </a:lnTo>
                <a:lnTo>
                  <a:pt x="325586" y="4577133"/>
                </a:lnTo>
                <a:lnTo>
                  <a:pt x="305698" y="4536048"/>
                </a:lnTo>
                <a:lnTo>
                  <a:pt x="286385" y="4494636"/>
                </a:lnTo>
                <a:lnTo>
                  <a:pt x="267653" y="4452902"/>
                </a:lnTo>
                <a:lnTo>
                  <a:pt x="249507" y="4410853"/>
                </a:lnTo>
                <a:lnTo>
                  <a:pt x="231952" y="4368493"/>
                </a:lnTo>
                <a:lnTo>
                  <a:pt x="214993" y="4325826"/>
                </a:lnTo>
                <a:lnTo>
                  <a:pt x="198636" y="4282860"/>
                </a:lnTo>
                <a:lnTo>
                  <a:pt x="182885" y="4239598"/>
                </a:lnTo>
                <a:lnTo>
                  <a:pt x="167746" y="4196046"/>
                </a:lnTo>
                <a:lnTo>
                  <a:pt x="153224" y="4152209"/>
                </a:lnTo>
                <a:lnTo>
                  <a:pt x="139325" y="4108092"/>
                </a:lnTo>
                <a:lnTo>
                  <a:pt x="126053" y="4063701"/>
                </a:lnTo>
                <a:lnTo>
                  <a:pt x="113414" y="4019040"/>
                </a:lnTo>
                <a:lnTo>
                  <a:pt x="101412" y="3974115"/>
                </a:lnTo>
                <a:lnTo>
                  <a:pt x="90053" y="3928932"/>
                </a:lnTo>
                <a:lnTo>
                  <a:pt x="79343" y="3883494"/>
                </a:lnTo>
                <a:lnTo>
                  <a:pt x="69286" y="3837808"/>
                </a:lnTo>
                <a:lnTo>
                  <a:pt x="59888" y="3791878"/>
                </a:lnTo>
                <a:lnTo>
                  <a:pt x="51153" y="3745710"/>
                </a:lnTo>
                <a:lnTo>
                  <a:pt x="43087" y="3699309"/>
                </a:lnTo>
                <a:lnTo>
                  <a:pt x="35696" y="3652680"/>
                </a:lnTo>
                <a:lnTo>
                  <a:pt x="28984" y="3605828"/>
                </a:lnTo>
                <a:lnTo>
                  <a:pt x="22956" y="3558759"/>
                </a:lnTo>
                <a:lnTo>
                  <a:pt x="17618" y="3511478"/>
                </a:lnTo>
                <a:lnTo>
                  <a:pt x="12975" y="3463989"/>
                </a:lnTo>
                <a:lnTo>
                  <a:pt x="9032" y="3416299"/>
                </a:lnTo>
                <a:lnTo>
                  <a:pt x="5794" y="3368412"/>
                </a:lnTo>
                <a:lnTo>
                  <a:pt x="3267" y="3320333"/>
                </a:lnTo>
                <a:lnTo>
                  <a:pt x="1455" y="3272068"/>
                </a:lnTo>
                <a:lnTo>
                  <a:pt x="364" y="3223622"/>
                </a:lnTo>
                <a:lnTo>
                  <a:pt x="0" y="3175000"/>
                </a:lnTo>
                <a:lnTo>
                  <a:pt x="364" y="3126377"/>
                </a:lnTo>
                <a:lnTo>
                  <a:pt x="1455" y="3077931"/>
                </a:lnTo>
                <a:lnTo>
                  <a:pt x="3267" y="3029666"/>
                </a:lnTo>
                <a:lnTo>
                  <a:pt x="5794" y="2981587"/>
                </a:lnTo>
                <a:lnTo>
                  <a:pt x="9032" y="2933700"/>
                </a:lnTo>
                <a:lnTo>
                  <a:pt x="12975" y="2886010"/>
                </a:lnTo>
                <a:lnTo>
                  <a:pt x="17618" y="2838521"/>
                </a:lnTo>
                <a:lnTo>
                  <a:pt x="22956" y="2791240"/>
                </a:lnTo>
                <a:lnTo>
                  <a:pt x="28984" y="2744171"/>
                </a:lnTo>
                <a:lnTo>
                  <a:pt x="35696" y="2697319"/>
                </a:lnTo>
                <a:lnTo>
                  <a:pt x="43087" y="2650690"/>
                </a:lnTo>
                <a:lnTo>
                  <a:pt x="51153" y="2604289"/>
                </a:lnTo>
                <a:lnTo>
                  <a:pt x="59888" y="2558121"/>
                </a:lnTo>
                <a:lnTo>
                  <a:pt x="69286" y="2512191"/>
                </a:lnTo>
                <a:lnTo>
                  <a:pt x="79343" y="2466505"/>
                </a:lnTo>
                <a:lnTo>
                  <a:pt x="90053" y="2421067"/>
                </a:lnTo>
                <a:lnTo>
                  <a:pt x="101412" y="2375884"/>
                </a:lnTo>
                <a:lnTo>
                  <a:pt x="113414" y="2330959"/>
                </a:lnTo>
                <a:lnTo>
                  <a:pt x="126053" y="2286298"/>
                </a:lnTo>
                <a:lnTo>
                  <a:pt x="139325" y="2241907"/>
                </a:lnTo>
                <a:lnTo>
                  <a:pt x="153224" y="2197790"/>
                </a:lnTo>
                <a:lnTo>
                  <a:pt x="167746" y="2153953"/>
                </a:lnTo>
                <a:lnTo>
                  <a:pt x="182885" y="2110401"/>
                </a:lnTo>
                <a:lnTo>
                  <a:pt x="198636" y="2067139"/>
                </a:lnTo>
                <a:lnTo>
                  <a:pt x="214993" y="2024173"/>
                </a:lnTo>
                <a:lnTo>
                  <a:pt x="231952" y="1981507"/>
                </a:lnTo>
                <a:lnTo>
                  <a:pt x="249507" y="1939146"/>
                </a:lnTo>
                <a:lnTo>
                  <a:pt x="267653" y="1897097"/>
                </a:lnTo>
                <a:lnTo>
                  <a:pt x="286385" y="1855363"/>
                </a:lnTo>
                <a:lnTo>
                  <a:pt x="305698" y="1813951"/>
                </a:lnTo>
                <a:lnTo>
                  <a:pt x="325586" y="1772866"/>
                </a:lnTo>
                <a:lnTo>
                  <a:pt x="346045" y="1732112"/>
                </a:lnTo>
                <a:lnTo>
                  <a:pt x="367069" y="1691695"/>
                </a:lnTo>
                <a:lnTo>
                  <a:pt x="388653" y="1651620"/>
                </a:lnTo>
                <a:lnTo>
                  <a:pt x="410792" y="1611892"/>
                </a:lnTo>
                <a:lnTo>
                  <a:pt x="433480" y="1572516"/>
                </a:lnTo>
                <a:lnTo>
                  <a:pt x="456713" y="1533498"/>
                </a:lnTo>
                <a:lnTo>
                  <a:pt x="480485" y="1494843"/>
                </a:lnTo>
                <a:lnTo>
                  <a:pt x="504791" y="1456556"/>
                </a:lnTo>
                <a:lnTo>
                  <a:pt x="529626" y="1418642"/>
                </a:lnTo>
                <a:lnTo>
                  <a:pt x="554984" y="1381107"/>
                </a:lnTo>
                <a:lnTo>
                  <a:pt x="580861" y="1343955"/>
                </a:lnTo>
                <a:lnTo>
                  <a:pt x="607251" y="1307191"/>
                </a:lnTo>
                <a:lnTo>
                  <a:pt x="634149" y="1270822"/>
                </a:lnTo>
                <a:lnTo>
                  <a:pt x="661551" y="1234852"/>
                </a:lnTo>
                <a:lnTo>
                  <a:pt x="689450" y="1199286"/>
                </a:lnTo>
                <a:lnTo>
                  <a:pt x="717841" y="1164129"/>
                </a:lnTo>
                <a:lnTo>
                  <a:pt x="746720" y="1129387"/>
                </a:lnTo>
                <a:lnTo>
                  <a:pt x="776081" y="1095065"/>
                </a:lnTo>
                <a:lnTo>
                  <a:pt x="805918" y="1061169"/>
                </a:lnTo>
                <a:lnTo>
                  <a:pt x="836228" y="1027702"/>
                </a:lnTo>
                <a:lnTo>
                  <a:pt x="867004" y="994671"/>
                </a:lnTo>
                <a:lnTo>
                  <a:pt x="898242" y="962080"/>
                </a:lnTo>
                <a:lnTo>
                  <a:pt x="929935" y="929935"/>
                </a:lnTo>
                <a:lnTo>
                  <a:pt x="962080" y="898242"/>
                </a:lnTo>
                <a:lnTo>
                  <a:pt x="994671" y="867004"/>
                </a:lnTo>
                <a:lnTo>
                  <a:pt x="1027702" y="836228"/>
                </a:lnTo>
                <a:lnTo>
                  <a:pt x="1061169" y="805918"/>
                </a:lnTo>
                <a:lnTo>
                  <a:pt x="1095065" y="776081"/>
                </a:lnTo>
                <a:lnTo>
                  <a:pt x="1129387" y="746720"/>
                </a:lnTo>
                <a:lnTo>
                  <a:pt x="1164129" y="717841"/>
                </a:lnTo>
                <a:lnTo>
                  <a:pt x="1199286" y="689450"/>
                </a:lnTo>
                <a:lnTo>
                  <a:pt x="1234852" y="661551"/>
                </a:lnTo>
                <a:lnTo>
                  <a:pt x="1270822" y="634149"/>
                </a:lnTo>
                <a:lnTo>
                  <a:pt x="1307191" y="607251"/>
                </a:lnTo>
                <a:lnTo>
                  <a:pt x="1343955" y="580861"/>
                </a:lnTo>
                <a:lnTo>
                  <a:pt x="1381107" y="554984"/>
                </a:lnTo>
                <a:lnTo>
                  <a:pt x="1418642" y="529626"/>
                </a:lnTo>
                <a:lnTo>
                  <a:pt x="1456556" y="504791"/>
                </a:lnTo>
                <a:lnTo>
                  <a:pt x="1494843" y="480485"/>
                </a:lnTo>
                <a:lnTo>
                  <a:pt x="1533498" y="456713"/>
                </a:lnTo>
                <a:lnTo>
                  <a:pt x="1572516" y="433480"/>
                </a:lnTo>
                <a:lnTo>
                  <a:pt x="1611892" y="410792"/>
                </a:lnTo>
                <a:lnTo>
                  <a:pt x="1651620" y="388653"/>
                </a:lnTo>
                <a:lnTo>
                  <a:pt x="1691695" y="367069"/>
                </a:lnTo>
                <a:lnTo>
                  <a:pt x="1732112" y="346045"/>
                </a:lnTo>
                <a:lnTo>
                  <a:pt x="1772866" y="325586"/>
                </a:lnTo>
                <a:lnTo>
                  <a:pt x="1813951" y="305698"/>
                </a:lnTo>
                <a:lnTo>
                  <a:pt x="1855363" y="286385"/>
                </a:lnTo>
                <a:lnTo>
                  <a:pt x="1897097" y="267653"/>
                </a:lnTo>
                <a:lnTo>
                  <a:pt x="1939146" y="249507"/>
                </a:lnTo>
                <a:lnTo>
                  <a:pt x="1981507" y="231952"/>
                </a:lnTo>
                <a:lnTo>
                  <a:pt x="2024173" y="214993"/>
                </a:lnTo>
                <a:lnTo>
                  <a:pt x="2067139" y="198636"/>
                </a:lnTo>
                <a:lnTo>
                  <a:pt x="2110401" y="182885"/>
                </a:lnTo>
                <a:lnTo>
                  <a:pt x="2153953" y="167746"/>
                </a:lnTo>
                <a:lnTo>
                  <a:pt x="2197790" y="153224"/>
                </a:lnTo>
                <a:lnTo>
                  <a:pt x="2241907" y="139325"/>
                </a:lnTo>
                <a:lnTo>
                  <a:pt x="2286298" y="126053"/>
                </a:lnTo>
                <a:lnTo>
                  <a:pt x="2330959" y="113414"/>
                </a:lnTo>
                <a:lnTo>
                  <a:pt x="2375884" y="101412"/>
                </a:lnTo>
                <a:lnTo>
                  <a:pt x="2421067" y="90053"/>
                </a:lnTo>
                <a:lnTo>
                  <a:pt x="2466505" y="79343"/>
                </a:lnTo>
                <a:lnTo>
                  <a:pt x="2512191" y="69286"/>
                </a:lnTo>
                <a:lnTo>
                  <a:pt x="2558121" y="59888"/>
                </a:lnTo>
                <a:lnTo>
                  <a:pt x="2604289" y="51153"/>
                </a:lnTo>
                <a:lnTo>
                  <a:pt x="2650690" y="43087"/>
                </a:lnTo>
                <a:lnTo>
                  <a:pt x="2697319" y="35696"/>
                </a:lnTo>
                <a:lnTo>
                  <a:pt x="2744171" y="28984"/>
                </a:lnTo>
                <a:lnTo>
                  <a:pt x="2791240" y="22956"/>
                </a:lnTo>
                <a:lnTo>
                  <a:pt x="2838521" y="17618"/>
                </a:lnTo>
                <a:lnTo>
                  <a:pt x="2886010" y="12975"/>
                </a:lnTo>
                <a:lnTo>
                  <a:pt x="2933700" y="9032"/>
                </a:lnTo>
                <a:lnTo>
                  <a:pt x="2981587" y="5794"/>
                </a:lnTo>
                <a:lnTo>
                  <a:pt x="3029666" y="3267"/>
                </a:lnTo>
                <a:lnTo>
                  <a:pt x="3077931" y="1455"/>
                </a:lnTo>
                <a:lnTo>
                  <a:pt x="3126377" y="364"/>
                </a:lnTo>
                <a:lnTo>
                  <a:pt x="3175000" y="0"/>
                </a:lnTo>
                <a:lnTo>
                  <a:pt x="3223622" y="364"/>
                </a:lnTo>
                <a:lnTo>
                  <a:pt x="3272068" y="1455"/>
                </a:lnTo>
                <a:lnTo>
                  <a:pt x="3320333" y="3267"/>
                </a:lnTo>
                <a:lnTo>
                  <a:pt x="3368412" y="5794"/>
                </a:lnTo>
                <a:lnTo>
                  <a:pt x="3416299" y="9032"/>
                </a:lnTo>
                <a:lnTo>
                  <a:pt x="3463989" y="12975"/>
                </a:lnTo>
                <a:lnTo>
                  <a:pt x="3511478" y="17618"/>
                </a:lnTo>
                <a:lnTo>
                  <a:pt x="3558759" y="22956"/>
                </a:lnTo>
                <a:lnTo>
                  <a:pt x="3605828" y="28984"/>
                </a:lnTo>
                <a:lnTo>
                  <a:pt x="3652680" y="35696"/>
                </a:lnTo>
                <a:lnTo>
                  <a:pt x="3699309" y="43087"/>
                </a:lnTo>
                <a:lnTo>
                  <a:pt x="3745710" y="51153"/>
                </a:lnTo>
                <a:lnTo>
                  <a:pt x="3791878" y="59888"/>
                </a:lnTo>
                <a:lnTo>
                  <a:pt x="3837808" y="69286"/>
                </a:lnTo>
                <a:lnTo>
                  <a:pt x="3883494" y="79343"/>
                </a:lnTo>
                <a:lnTo>
                  <a:pt x="3928932" y="90053"/>
                </a:lnTo>
                <a:lnTo>
                  <a:pt x="3974115" y="101412"/>
                </a:lnTo>
                <a:lnTo>
                  <a:pt x="4019040" y="113414"/>
                </a:lnTo>
                <a:lnTo>
                  <a:pt x="4063701" y="126053"/>
                </a:lnTo>
                <a:lnTo>
                  <a:pt x="4108092" y="139325"/>
                </a:lnTo>
                <a:lnTo>
                  <a:pt x="4152209" y="153224"/>
                </a:lnTo>
                <a:lnTo>
                  <a:pt x="4196046" y="167746"/>
                </a:lnTo>
                <a:lnTo>
                  <a:pt x="4239598" y="182885"/>
                </a:lnTo>
                <a:lnTo>
                  <a:pt x="4282860" y="198636"/>
                </a:lnTo>
                <a:lnTo>
                  <a:pt x="4325826" y="214993"/>
                </a:lnTo>
                <a:lnTo>
                  <a:pt x="4368493" y="231952"/>
                </a:lnTo>
                <a:lnTo>
                  <a:pt x="4410853" y="249507"/>
                </a:lnTo>
                <a:lnTo>
                  <a:pt x="4452902" y="267653"/>
                </a:lnTo>
                <a:lnTo>
                  <a:pt x="4494636" y="286385"/>
                </a:lnTo>
                <a:lnTo>
                  <a:pt x="4536048" y="305698"/>
                </a:lnTo>
                <a:lnTo>
                  <a:pt x="4577133" y="325586"/>
                </a:lnTo>
                <a:lnTo>
                  <a:pt x="4617887" y="346045"/>
                </a:lnTo>
                <a:lnTo>
                  <a:pt x="4658304" y="367069"/>
                </a:lnTo>
                <a:lnTo>
                  <a:pt x="4698380" y="388653"/>
                </a:lnTo>
                <a:lnTo>
                  <a:pt x="4738107" y="410792"/>
                </a:lnTo>
                <a:lnTo>
                  <a:pt x="4777483" y="433480"/>
                </a:lnTo>
                <a:lnTo>
                  <a:pt x="4816501" y="456713"/>
                </a:lnTo>
                <a:lnTo>
                  <a:pt x="4855156" y="480485"/>
                </a:lnTo>
                <a:lnTo>
                  <a:pt x="4893443" y="504791"/>
                </a:lnTo>
                <a:lnTo>
                  <a:pt x="4931357" y="529626"/>
                </a:lnTo>
                <a:lnTo>
                  <a:pt x="4968892" y="554984"/>
                </a:lnTo>
                <a:lnTo>
                  <a:pt x="5006044" y="580861"/>
                </a:lnTo>
                <a:lnTo>
                  <a:pt x="5042808" y="607251"/>
                </a:lnTo>
                <a:lnTo>
                  <a:pt x="5079177" y="634149"/>
                </a:lnTo>
                <a:lnTo>
                  <a:pt x="5115147" y="661551"/>
                </a:lnTo>
                <a:lnTo>
                  <a:pt x="5150713" y="689450"/>
                </a:lnTo>
                <a:lnTo>
                  <a:pt x="5185870" y="717841"/>
                </a:lnTo>
                <a:lnTo>
                  <a:pt x="5220612" y="746720"/>
                </a:lnTo>
                <a:lnTo>
                  <a:pt x="5254934" y="776081"/>
                </a:lnTo>
                <a:lnTo>
                  <a:pt x="5288830" y="805918"/>
                </a:lnTo>
                <a:lnTo>
                  <a:pt x="5322297" y="836228"/>
                </a:lnTo>
                <a:lnTo>
                  <a:pt x="5355328" y="867004"/>
                </a:lnTo>
                <a:lnTo>
                  <a:pt x="5387919" y="898242"/>
                </a:lnTo>
                <a:lnTo>
                  <a:pt x="5420064" y="929935"/>
                </a:lnTo>
                <a:lnTo>
                  <a:pt x="5451757" y="962080"/>
                </a:lnTo>
                <a:lnTo>
                  <a:pt x="5482995" y="994671"/>
                </a:lnTo>
                <a:lnTo>
                  <a:pt x="5513771" y="1027702"/>
                </a:lnTo>
                <a:lnTo>
                  <a:pt x="5544081" y="1061169"/>
                </a:lnTo>
                <a:lnTo>
                  <a:pt x="5573918" y="1095065"/>
                </a:lnTo>
                <a:lnTo>
                  <a:pt x="5603279" y="1129387"/>
                </a:lnTo>
                <a:lnTo>
                  <a:pt x="5632158" y="1164129"/>
                </a:lnTo>
                <a:lnTo>
                  <a:pt x="5660550" y="1199286"/>
                </a:lnTo>
                <a:lnTo>
                  <a:pt x="5688448" y="1234852"/>
                </a:lnTo>
                <a:lnTo>
                  <a:pt x="5715850" y="1270822"/>
                </a:lnTo>
                <a:lnTo>
                  <a:pt x="5742748" y="1307191"/>
                </a:lnTo>
                <a:lnTo>
                  <a:pt x="5769138" y="1343955"/>
                </a:lnTo>
                <a:lnTo>
                  <a:pt x="5795015" y="1381107"/>
                </a:lnTo>
                <a:lnTo>
                  <a:pt x="5820374" y="1418642"/>
                </a:lnTo>
                <a:lnTo>
                  <a:pt x="5845208" y="1456556"/>
                </a:lnTo>
                <a:lnTo>
                  <a:pt x="5869514" y="1494843"/>
                </a:lnTo>
                <a:lnTo>
                  <a:pt x="5893286" y="1533498"/>
                </a:lnTo>
                <a:lnTo>
                  <a:pt x="5916519" y="1572516"/>
                </a:lnTo>
                <a:lnTo>
                  <a:pt x="5939207" y="1611892"/>
                </a:lnTo>
                <a:lnTo>
                  <a:pt x="5961346" y="1651620"/>
                </a:lnTo>
                <a:lnTo>
                  <a:pt x="5982930" y="1691695"/>
                </a:lnTo>
                <a:lnTo>
                  <a:pt x="6003954" y="1732112"/>
                </a:lnTo>
                <a:lnTo>
                  <a:pt x="6024413" y="1772866"/>
                </a:lnTo>
                <a:lnTo>
                  <a:pt x="6044301" y="1813951"/>
                </a:lnTo>
                <a:lnTo>
                  <a:pt x="6063614" y="1855363"/>
                </a:lnTo>
                <a:lnTo>
                  <a:pt x="6082346" y="1897097"/>
                </a:lnTo>
                <a:lnTo>
                  <a:pt x="6100492" y="1939146"/>
                </a:lnTo>
                <a:lnTo>
                  <a:pt x="6118047" y="1981507"/>
                </a:lnTo>
                <a:lnTo>
                  <a:pt x="6135006" y="2024173"/>
                </a:lnTo>
                <a:lnTo>
                  <a:pt x="6151364" y="2067139"/>
                </a:lnTo>
                <a:lnTo>
                  <a:pt x="6167114" y="2110401"/>
                </a:lnTo>
                <a:lnTo>
                  <a:pt x="6182253" y="2153953"/>
                </a:lnTo>
                <a:lnTo>
                  <a:pt x="6196775" y="2197790"/>
                </a:lnTo>
                <a:lnTo>
                  <a:pt x="6210674" y="2241907"/>
                </a:lnTo>
                <a:lnTo>
                  <a:pt x="6223946" y="2286298"/>
                </a:lnTo>
                <a:lnTo>
                  <a:pt x="6236585" y="2330959"/>
                </a:lnTo>
                <a:lnTo>
                  <a:pt x="6248587" y="2375884"/>
                </a:lnTo>
                <a:lnTo>
                  <a:pt x="6259946" y="2421067"/>
                </a:lnTo>
                <a:lnTo>
                  <a:pt x="6270656" y="2466505"/>
                </a:lnTo>
                <a:lnTo>
                  <a:pt x="6280713" y="2512191"/>
                </a:lnTo>
                <a:lnTo>
                  <a:pt x="6290111" y="2558121"/>
                </a:lnTo>
                <a:lnTo>
                  <a:pt x="6298846" y="2604289"/>
                </a:lnTo>
                <a:lnTo>
                  <a:pt x="6306912" y="2650690"/>
                </a:lnTo>
                <a:lnTo>
                  <a:pt x="6314303" y="2697319"/>
                </a:lnTo>
                <a:lnTo>
                  <a:pt x="6321015" y="2744171"/>
                </a:lnTo>
                <a:lnTo>
                  <a:pt x="6327043" y="2791240"/>
                </a:lnTo>
                <a:lnTo>
                  <a:pt x="6332381" y="2838521"/>
                </a:lnTo>
                <a:lnTo>
                  <a:pt x="6337024" y="2886010"/>
                </a:lnTo>
                <a:lnTo>
                  <a:pt x="6340967" y="2933700"/>
                </a:lnTo>
                <a:lnTo>
                  <a:pt x="6344205" y="2981587"/>
                </a:lnTo>
                <a:lnTo>
                  <a:pt x="6346732" y="3029666"/>
                </a:lnTo>
                <a:lnTo>
                  <a:pt x="6348544" y="3077931"/>
                </a:lnTo>
                <a:lnTo>
                  <a:pt x="6349635" y="3126377"/>
                </a:lnTo>
                <a:lnTo>
                  <a:pt x="6350000" y="3175000"/>
                </a:lnTo>
                <a:lnTo>
                  <a:pt x="6349635" y="3223622"/>
                </a:lnTo>
                <a:lnTo>
                  <a:pt x="6348544" y="3272068"/>
                </a:lnTo>
                <a:lnTo>
                  <a:pt x="6346732" y="3320333"/>
                </a:lnTo>
                <a:lnTo>
                  <a:pt x="6344205" y="3368412"/>
                </a:lnTo>
                <a:lnTo>
                  <a:pt x="6340967" y="3416299"/>
                </a:lnTo>
                <a:lnTo>
                  <a:pt x="6337024" y="3463989"/>
                </a:lnTo>
                <a:lnTo>
                  <a:pt x="6332381" y="3511478"/>
                </a:lnTo>
                <a:lnTo>
                  <a:pt x="6327043" y="3558759"/>
                </a:lnTo>
                <a:lnTo>
                  <a:pt x="6321015" y="3605828"/>
                </a:lnTo>
                <a:lnTo>
                  <a:pt x="6314303" y="3652680"/>
                </a:lnTo>
                <a:lnTo>
                  <a:pt x="6306912" y="3699309"/>
                </a:lnTo>
                <a:lnTo>
                  <a:pt x="6298846" y="3745710"/>
                </a:lnTo>
                <a:lnTo>
                  <a:pt x="6290111" y="3791878"/>
                </a:lnTo>
                <a:lnTo>
                  <a:pt x="6280713" y="3837808"/>
                </a:lnTo>
                <a:lnTo>
                  <a:pt x="6270656" y="3883494"/>
                </a:lnTo>
                <a:lnTo>
                  <a:pt x="6259946" y="3928932"/>
                </a:lnTo>
                <a:lnTo>
                  <a:pt x="6248587" y="3974115"/>
                </a:lnTo>
                <a:lnTo>
                  <a:pt x="6236585" y="4019040"/>
                </a:lnTo>
                <a:lnTo>
                  <a:pt x="6223946" y="4063701"/>
                </a:lnTo>
                <a:lnTo>
                  <a:pt x="6210674" y="4108092"/>
                </a:lnTo>
                <a:lnTo>
                  <a:pt x="6196775" y="4152209"/>
                </a:lnTo>
                <a:lnTo>
                  <a:pt x="6182253" y="4196046"/>
                </a:lnTo>
                <a:lnTo>
                  <a:pt x="6167114" y="4239598"/>
                </a:lnTo>
                <a:lnTo>
                  <a:pt x="6151364" y="4282860"/>
                </a:lnTo>
                <a:lnTo>
                  <a:pt x="6135006" y="4325826"/>
                </a:lnTo>
                <a:lnTo>
                  <a:pt x="6118047" y="4368493"/>
                </a:lnTo>
                <a:lnTo>
                  <a:pt x="6100492" y="4410853"/>
                </a:lnTo>
                <a:lnTo>
                  <a:pt x="6082346" y="4452902"/>
                </a:lnTo>
                <a:lnTo>
                  <a:pt x="6063614" y="4494636"/>
                </a:lnTo>
                <a:lnTo>
                  <a:pt x="6044301" y="4536048"/>
                </a:lnTo>
                <a:lnTo>
                  <a:pt x="6024413" y="4577133"/>
                </a:lnTo>
                <a:lnTo>
                  <a:pt x="6003954" y="4617887"/>
                </a:lnTo>
                <a:lnTo>
                  <a:pt x="5982930" y="4658304"/>
                </a:lnTo>
                <a:lnTo>
                  <a:pt x="5961346" y="4698380"/>
                </a:lnTo>
                <a:lnTo>
                  <a:pt x="5939207" y="4738107"/>
                </a:lnTo>
                <a:lnTo>
                  <a:pt x="5916519" y="4777483"/>
                </a:lnTo>
                <a:lnTo>
                  <a:pt x="5893286" y="4816501"/>
                </a:lnTo>
                <a:lnTo>
                  <a:pt x="5869514" y="4855156"/>
                </a:lnTo>
                <a:lnTo>
                  <a:pt x="5845208" y="4893443"/>
                </a:lnTo>
                <a:lnTo>
                  <a:pt x="5820374" y="4931357"/>
                </a:lnTo>
                <a:lnTo>
                  <a:pt x="5795015" y="4968892"/>
                </a:lnTo>
                <a:lnTo>
                  <a:pt x="5769138" y="5006044"/>
                </a:lnTo>
                <a:lnTo>
                  <a:pt x="5742748" y="5042808"/>
                </a:lnTo>
                <a:lnTo>
                  <a:pt x="5715850" y="5079177"/>
                </a:lnTo>
                <a:lnTo>
                  <a:pt x="5688448" y="5115147"/>
                </a:lnTo>
                <a:lnTo>
                  <a:pt x="5660550" y="5150713"/>
                </a:lnTo>
                <a:lnTo>
                  <a:pt x="5632158" y="5185870"/>
                </a:lnTo>
                <a:lnTo>
                  <a:pt x="5603279" y="5220612"/>
                </a:lnTo>
                <a:lnTo>
                  <a:pt x="5573918" y="5254934"/>
                </a:lnTo>
                <a:lnTo>
                  <a:pt x="5544081" y="5288830"/>
                </a:lnTo>
                <a:lnTo>
                  <a:pt x="5513771" y="5322297"/>
                </a:lnTo>
                <a:lnTo>
                  <a:pt x="5482995" y="5355328"/>
                </a:lnTo>
                <a:lnTo>
                  <a:pt x="5451757" y="5387919"/>
                </a:lnTo>
                <a:lnTo>
                  <a:pt x="5420064" y="5420064"/>
                </a:lnTo>
                <a:lnTo>
                  <a:pt x="5387919" y="5451757"/>
                </a:lnTo>
                <a:lnTo>
                  <a:pt x="5355328" y="5482995"/>
                </a:lnTo>
                <a:lnTo>
                  <a:pt x="5322297" y="5513771"/>
                </a:lnTo>
                <a:lnTo>
                  <a:pt x="5288830" y="5544081"/>
                </a:lnTo>
                <a:lnTo>
                  <a:pt x="5254934" y="5573918"/>
                </a:lnTo>
                <a:lnTo>
                  <a:pt x="5220612" y="5603279"/>
                </a:lnTo>
                <a:lnTo>
                  <a:pt x="5185870" y="5632158"/>
                </a:lnTo>
                <a:lnTo>
                  <a:pt x="5150713" y="5660550"/>
                </a:lnTo>
                <a:lnTo>
                  <a:pt x="5115147" y="5688448"/>
                </a:lnTo>
                <a:lnTo>
                  <a:pt x="5079177" y="5715850"/>
                </a:lnTo>
                <a:lnTo>
                  <a:pt x="5042808" y="5742748"/>
                </a:lnTo>
                <a:lnTo>
                  <a:pt x="5006044" y="5769138"/>
                </a:lnTo>
                <a:lnTo>
                  <a:pt x="4968892" y="5795015"/>
                </a:lnTo>
                <a:lnTo>
                  <a:pt x="4931357" y="5820374"/>
                </a:lnTo>
                <a:lnTo>
                  <a:pt x="4893443" y="5845208"/>
                </a:lnTo>
                <a:lnTo>
                  <a:pt x="4855156" y="5869514"/>
                </a:lnTo>
                <a:lnTo>
                  <a:pt x="4816501" y="5893286"/>
                </a:lnTo>
                <a:lnTo>
                  <a:pt x="4777483" y="5916519"/>
                </a:lnTo>
                <a:lnTo>
                  <a:pt x="4738107" y="5939207"/>
                </a:lnTo>
                <a:lnTo>
                  <a:pt x="4698380" y="5961346"/>
                </a:lnTo>
                <a:lnTo>
                  <a:pt x="4658304" y="5982930"/>
                </a:lnTo>
                <a:lnTo>
                  <a:pt x="4617887" y="6003954"/>
                </a:lnTo>
                <a:lnTo>
                  <a:pt x="4577133" y="6024413"/>
                </a:lnTo>
                <a:lnTo>
                  <a:pt x="4536048" y="6044301"/>
                </a:lnTo>
                <a:lnTo>
                  <a:pt x="4494636" y="6063614"/>
                </a:lnTo>
                <a:lnTo>
                  <a:pt x="4452902" y="6082346"/>
                </a:lnTo>
                <a:lnTo>
                  <a:pt x="4410853" y="6100492"/>
                </a:lnTo>
                <a:lnTo>
                  <a:pt x="4368493" y="6118047"/>
                </a:lnTo>
                <a:lnTo>
                  <a:pt x="4325826" y="6135006"/>
                </a:lnTo>
                <a:lnTo>
                  <a:pt x="4282860" y="6151364"/>
                </a:lnTo>
                <a:lnTo>
                  <a:pt x="4239598" y="6167114"/>
                </a:lnTo>
                <a:lnTo>
                  <a:pt x="4196046" y="6182253"/>
                </a:lnTo>
                <a:lnTo>
                  <a:pt x="4152209" y="6196775"/>
                </a:lnTo>
                <a:lnTo>
                  <a:pt x="4108092" y="6210674"/>
                </a:lnTo>
                <a:lnTo>
                  <a:pt x="4063701" y="6223946"/>
                </a:lnTo>
                <a:lnTo>
                  <a:pt x="4019040" y="6236585"/>
                </a:lnTo>
                <a:lnTo>
                  <a:pt x="3974115" y="6248587"/>
                </a:lnTo>
                <a:lnTo>
                  <a:pt x="3928932" y="6259946"/>
                </a:lnTo>
                <a:lnTo>
                  <a:pt x="3883494" y="6270656"/>
                </a:lnTo>
                <a:lnTo>
                  <a:pt x="3837808" y="6280713"/>
                </a:lnTo>
                <a:lnTo>
                  <a:pt x="3791878" y="6290111"/>
                </a:lnTo>
                <a:lnTo>
                  <a:pt x="3745710" y="6298846"/>
                </a:lnTo>
                <a:lnTo>
                  <a:pt x="3699309" y="6306912"/>
                </a:lnTo>
                <a:lnTo>
                  <a:pt x="3652680" y="6314303"/>
                </a:lnTo>
                <a:lnTo>
                  <a:pt x="3605828" y="6321015"/>
                </a:lnTo>
                <a:lnTo>
                  <a:pt x="3558759" y="6327043"/>
                </a:lnTo>
                <a:lnTo>
                  <a:pt x="3511478" y="6332381"/>
                </a:lnTo>
                <a:lnTo>
                  <a:pt x="3463989" y="6337024"/>
                </a:lnTo>
                <a:lnTo>
                  <a:pt x="3416299" y="6340967"/>
                </a:lnTo>
                <a:lnTo>
                  <a:pt x="3368412" y="6344205"/>
                </a:lnTo>
                <a:lnTo>
                  <a:pt x="3320333" y="6346732"/>
                </a:lnTo>
                <a:lnTo>
                  <a:pt x="3272068" y="6348544"/>
                </a:lnTo>
                <a:lnTo>
                  <a:pt x="3223622" y="6349635"/>
                </a:lnTo>
                <a:lnTo>
                  <a:pt x="3175000" y="6350000"/>
                </a:lnTo>
                <a:close/>
              </a:path>
            </a:pathLst>
          </a:custGeom>
          <a:solidFill>
            <a:srgbClr val="5D17EB"/>
          </a:solidFill>
        </p:spPr>
        <p:txBody>
          <a:bodyPr wrap="square" lIns="0" tIns="0" rIns="0" bIns="0" rtlCol="0"/>
          <a:lstStyle/>
          <a:p>
            <a:endParaRPr/>
          </a:p>
        </p:txBody>
      </p:sp>
      <p:sp>
        <p:nvSpPr>
          <p:cNvPr id="7" name="object 7"/>
          <p:cNvSpPr/>
          <p:nvPr/>
        </p:nvSpPr>
        <p:spPr>
          <a:xfrm>
            <a:off x="16957056" y="911363"/>
            <a:ext cx="1330960" cy="892810"/>
          </a:xfrm>
          <a:custGeom>
            <a:avLst/>
            <a:gdLst/>
            <a:ahLst/>
            <a:cxnLst/>
            <a:rect l="l" t="t" r="r" b="b"/>
            <a:pathLst>
              <a:path w="1330959" h="892810">
                <a:moveTo>
                  <a:pt x="1330943" y="430504"/>
                </a:moveTo>
                <a:lnTo>
                  <a:pt x="787437" y="430504"/>
                </a:lnTo>
                <a:lnTo>
                  <a:pt x="1042478" y="0"/>
                </a:lnTo>
                <a:lnTo>
                  <a:pt x="1330943" y="401167"/>
                </a:lnTo>
                <a:lnTo>
                  <a:pt x="1330943" y="430504"/>
                </a:lnTo>
                <a:close/>
              </a:path>
              <a:path w="1330959" h="892810">
                <a:moveTo>
                  <a:pt x="217847" y="892741"/>
                </a:moveTo>
                <a:lnTo>
                  <a:pt x="0" y="761580"/>
                </a:lnTo>
                <a:lnTo>
                  <a:pt x="438882" y="40194"/>
                </a:lnTo>
                <a:lnTo>
                  <a:pt x="787437" y="430504"/>
                </a:lnTo>
                <a:lnTo>
                  <a:pt x="1330943" y="430504"/>
                </a:lnTo>
                <a:lnTo>
                  <a:pt x="1330943" y="464352"/>
                </a:lnTo>
                <a:lnTo>
                  <a:pt x="1063731" y="464352"/>
                </a:lnTo>
                <a:lnTo>
                  <a:pt x="1062472" y="466467"/>
                </a:lnTo>
                <a:lnTo>
                  <a:pt x="478201" y="466467"/>
                </a:lnTo>
                <a:lnTo>
                  <a:pt x="217847" y="892741"/>
                </a:lnTo>
                <a:close/>
              </a:path>
              <a:path w="1330959" h="892810">
                <a:moveTo>
                  <a:pt x="1330943" y="836717"/>
                </a:moveTo>
                <a:lnTo>
                  <a:pt x="1063731" y="464352"/>
                </a:lnTo>
                <a:lnTo>
                  <a:pt x="1330943" y="464352"/>
                </a:lnTo>
                <a:lnTo>
                  <a:pt x="1330943" y="836717"/>
                </a:lnTo>
                <a:close/>
              </a:path>
              <a:path w="1330959" h="892810">
                <a:moveTo>
                  <a:pt x="828881" y="858893"/>
                </a:moveTo>
                <a:lnTo>
                  <a:pt x="478201" y="466467"/>
                </a:lnTo>
                <a:lnTo>
                  <a:pt x="1062472" y="466467"/>
                </a:lnTo>
                <a:lnTo>
                  <a:pt x="828881" y="858893"/>
                </a:lnTo>
                <a:close/>
              </a:path>
            </a:pathLst>
          </a:custGeom>
          <a:solidFill>
            <a:srgbClr val="2D1673"/>
          </a:solidFill>
        </p:spPr>
        <p:txBody>
          <a:bodyPr wrap="square" lIns="0" tIns="0" rIns="0" bIns="0" rtlCol="0"/>
          <a:lstStyle/>
          <a:p>
            <a:endParaRPr/>
          </a:p>
        </p:txBody>
      </p:sp>
      <p:sp>
        <p:nvSpPr>
          <p:cNvPr id="8" name="object 8"/>
          <p:cNvSpPr/>
          <p:nvPr/>
        </p:nvSpPr>
        <p:spPr>
          <a:xfrm>
            <a:off x="0" y="8504181"/>
            <a:ext cx="1711960" cy="859155"/>
          </a:xfrm>
          <a:custGeom>
            <a:avLst/>
            <a:gdLst/>
            <a:ahLst/>
            <a:cxnLst/>
            <a:rect l="l" t="t" r="r" b="b"/>
            <a:pathLst>
              <a:path w="1711960" h="859154">
                <a:moveTo>
                  <a:pt x="1540320" y="430504"/>
                </a:moveTo>
                <a:lnTo>
                  <a:pt x="384669" y="430504"/>
                </a:lnTo>
                <a:lnTo>
                  <a:pt x="639710" y="0"/>
                </a:lnTo>
                <a:lnTo>
                  <a:pt x="939383" y="416753"/>
                </a:lnTo>
                <a:lnTo>
                  <a:pt x="1529846" y="416753"/>
                </a:lnTo>
                <a:lnTo>
                  <a:pt x="1540320" y="430504"/>
                </a:lnTo>
                <a:close/>
              </a:path>
              <a:path w="1711960" h="859154">
                <a:moveTo>
                  <a:pt x="1529846" y="416753"/>
                </a:moveTo>
                <a:lnTo>
                  <a:pt x="939383" y="416753"/>
                </a:lnTo>
                <a:lnTo>
                  <a:pt x="1222053" y="12693"/>
                </a:lnTo>
                <a:lnTo>
                  <a:pt x="1529846" y="416753"/>
                </a:lnTo>
                <a:close/>
              </a:path>
              <a:path w="1711960" h="859154">
                <a:moveTo>
                  <a:pt x="0" y="589973"/>
                </a:moveTo>
                <a:lnTo>
                  <a:pt x="0" y="99555"/>
                </a:lnTo>
                <a:lnTo>
                  <a:pt x="36114" y="40194"/>
                </a:lnTo>
                <a:lnTo>
                  <a:pt x="384669" y="430504"/>
                </a:lnTo>
                <a:lnTo>
                  <a:pt x="1540320" y="430504"/>
                </a:lnTo>
                <a:lnTo>
                  <a:pt x="1550795" y="444255"/>
                </a:lnTo>
                <a:lnTo>
                  <a:pt x="1230554" y="444255"/>
                </a:lnTo>
                <a:lnTo>
                  <a:pt x="1216524" y="464352"/>
                </a:lnTo>
                <a:lnTo>
                  <a:pt x="660963" y="464352"/>
                </a:lnTo>
                <a:lnTo>
                  <a:pt x="659704" y="466467"/>
                </a:lnTo>
                <a:lnTo>
                  <a:pt x="75433" y="466467"/>
                </a:lnTo>
                <a:lnTo>
                  <a:pt x="0" y="589973"/>
                </a:lnTo>
                <a:close/>
              </a:path>
              <a:path w="1711960" h="859154">
                <a:moveTo>
                  <a:pt x="1508973" y="809178"/>
                </a:moveTo>
                <a:lnTo>
                  <a:pt x="1230554" y="444255"/>
                </a:lnTo>
                <a:lnTo>
                  <a:pt x="1550795" y="444255"/>
                </a:lnTo>
                <a:lnTo>
                  <a:pt x="1711943" y="655805"/>
                </a:lnTo>
                <a:lnTo>
                  <a:pt x="1508973" y="809178"/>
                </a:lnTo>
                <a:close/>
              </a:path>
              <a:path w="1711960" h="859154">
                <a:moveTo>
                  <a:pt x="942571" y="856777"/>
                </a:moveTo>
                <a:lnTo>
                  <a:pt x="660963" y="464352"/>
                </a:lnTo>
                <a:lnTo>
                  <a:pt x="1216524" y="464352"/>
                </a:lnTo>
                <a:lnTo>
                  <a:pt x="942571" y="856777"/>
                </a:lnTo>
                <a:close/>
              </a:path>
              <a:path w="1711960" h="859154">
                <a:moveTo>
                  <a:pt x="426114" y="858893"/>
                </a:moveTo>
                <a:lnTo>
                  <a:pt x="75433" y="466467"/>
                </a:lnTo>
                <a:lnTo>
                  <a:pt x="659704" y="466467"/>
                </a:lnTo>
                <a:lnTo>
                  <a:pt x="426114" y="858893"/>
                </a:lnTo>
                <a:close/>
              </a:path>
            </a:pathLst>
          </a:custGeom>
          <a:solidFill>
            <a:srgbClr val="2D1673"/>
          </a:solidFill>
        </p:spPr>
        <p:txBody>
          <a:bodyPr wrap="square" lIns="0" tIns="0" rIns="0" bIns="0" rtlCol="0"/>
          <a:lstStyle/>
          <a:p>
            <a:endParaRPr/>
          </a:p>
        </p:txBody>
      </p:sp>
      <p:sp>
        <p:nvSpPr>
          <p:cNvPr id="9" name="Прямоугольник 8">
            <a:extLst>
              <a:ext uri="{FF2B5EF4-FFF2-40B4-BE49-F238E27FC236}">
                <a16:creationId xmlns:a16="http://schemas.microsoft.com/office/drawing/2014/main" id="{DF9FE1FF-686B-4A7A-9570-685682A85DC2}"/>
              </a:ext>
            </a:extLst>
          </p:cNvPr>
          <p:cNvSpPr/>
          <p:nvPr/>
        </p:nvSpPr>
        <p:spPr>
          <a:xfrm>
            <a:off x="2622199" y="2512009"/>
            <a:ext cx="6005822" cy="5262979"/>
          </a:xfrm>
          <a:prstGeom prst="rect">
            <a:avLst/>
          </a:prstGeom>
        </p:spPr>
        <p:txBody>
          <a:bodyPr wrap="square">
            <a:spAutoFit/>
          </a:bodyPr>
          <a:lstStyle/>
          <a:p>
            <a:pPr algn="ctr"/>
            <a:r>
              <a:rPr lang="uk-UA" sz="2400" b="1" i="1" dirty="0">
                <a:solidFill>
                  <a:srgbClr val="B074FF"/>
                </a:solidFill>
                <a:latin typeface="Century Schoolbook" panose="02040604050505020304" pitchFamily="18" charset="0"/>
              </a:rPr>
              <a:t>суб'єкти державного сектору </a:t>
            </a:r>
            <a:r>
              <a:rPr lang="uk-UA" sz="2400" i="1" dirty="0">
                <a:solidFill>
                  <a:schemeClr val="bg1"/>
                </a:solidFill>
                <a:latin typeface="Century Schoolbook" panose="02040604050505020304" pitchFamily="18" charset="0"/>
              </a:rPr>
              <a:t>- розпорядники бюджетних коштів, Державна казначейська служба України та фонди загальнообов'язкового державного соціального і пенсійного страхування;</a:t>
            </a:r>
          </a:p>
          <a:p>
            <a:pPr algn="ctr"/>
            <a:r>
              <a:rPr lang="uk-UA" sz="2400" i="1" dirty="0">
                <a:solidFill>
                  <a:schemeClr val="bg1"/>
                </a:solidFill>
                <a:latin typeface="Century Schoolbook" panose="02040604050505020304" pitchFamily="18" charset="0"/>
              </a:rPr>
              <a:t>сума очікуваного відшкодування необоротного активу - найбільша з двох оцінок: чиста вартість реалізації або теперішня вартість майбутніх чистих грошових надходжень від використання необоротного активу, включаючи його ліквідаційну вартість;</a:t>
            </a:r>
          </a:p>
        </p:txBody>
      </p:sp>
      <p:sp>
        <p:nvSpPr>
          <p:cNvPr id="11" name="object 5">
            <a:extLst>
              <a:ext uri="{FF2B5EF4-FFF2-40B4-BE49-F238E27FC236}">
                <a16:creationId xmlns:a16="http://schemas.microsoft.com/office/drawing/2014/main" id="{F5074F4E-288C-41DC-98BC-EFB4CADC3295}"/>
              </a:ext>
            </a:extLst>
          </p:cNvPr>
          <p:cNvSpPr/>
          <p:nvPr/>
        </p:nvSpPr>
        <p:spPr>
          <a:xfrm>
            <a:off x="9468649" y="1678810"/>
            <a:ext cx="7315087" cy="6929378"/>
          </a:xfrm>
          <a:custGeom>
            <a:avLst/>
            <a:gdLst/>
            <a:ahLst/>
            <a:cxnLst/>
            <a:rect l="l" t="t" r="r" b="b"/>
            <a:pathLst>
              <a:path w="6324600" h="6324600">
                <a:moveTo>
                  <a:pt x="3175000" y="6350000"/>
                </a:moveTo>
                <a:lnTo>
                  <a:pt x="3126377" y="6349635"/>
                </a:lnTo>
                <a:lnTo>
                  <a:pt x="3077931" y="6348544"/>
                </a:lnTo>
                <a:lnTo>
                  <a:pt x="3029666" y="6346732"/>
                </a:lnTo>
                <a:lnTo>
                  <a:pt x="2981587" y="6344205"/>
                </a:lnTo>
                <a:lnTo>
                  <a:pt x="2933700" y="6340967"/>
                </a:lnTo>
                <a:lnTo>
                  <a:pt x="2886010" y="6337024"/>
                </a:lnTo>
                <a:lnTo>
                  <a:pt x="2838521" y="6332381"/>
                </a:lnTo>
                <a:lnTo>
                  <a:pt x="2791240" y="6327043"/>
                </a:lnTo>
                <a:lnTo>
                  <a:pt x="2744171" y="6321015"/>
                </a:lnTo>
                <a:lnTo>
                  <a:pt x="2697319" y="6314303"/>
                </a:lnTo>
                <a:lnTo>
                  <a:pt x="2650690" y="6306912"/>
                </a:lnTo>
                <a:lnTo>
                  <a:pt x="2604289" y="6298846"/>
                </a:lnTo>
                <a:lnTo>
                  <a:pt x="2558121" y="6290111"/>
                </a:lnTo>
                <a:lnTo>
                  <a:pt x="2512191" y="6280713"/>
                </a:lnTo>
                <a:lnTo>
                  <a:pt x="2466505" y="6270656"/>
                </a:lnTo>
                <a:lnTo>
                  <a:pt x="2421067" y="6259946"/>
                </a:lnTo>
                <a:lnTo>
                  <a:pt x="2375884" y="6248587"/>
                </a:lnTo>
                <a:lnTo>
                  <a:pt x="2330959" y="6236585"/>
                </a:lnTo>
                <a:lnTo>
                  <a:pt x="2286298" y="6223946"/>
                </a:lnTo>
                <a:lnTo>
                  <a:pt x="2241907" y="6210674"/>
                </a:lnTo>
                <a:lnTo>
                  <a:pt x="2197790" y="6196775"/>
                </a:lnTo>
                <a:lnTo>
                  <a:pt x="2153953" y="6182253"/>
                </a:lnTo>
                <a:lnTo>
                  <a:pt x="2110401" y="6167114"/>
                </a:lnTo>
                <a:lnTo>
                  <a:pt x="2067139" y="6151364"/>
                </a:lnTo>
                <a:lnTo>
                  <a:pt x="2024173" y="6135006"/>
                </a:lnTo>
                <a:lnTo>
                  <a:pt x="1981507" y="6118047"/>
                </a:lnTo>
                <a:lnTo>
                  <a:pt x="1939146" y="6100492"/>
                </a:lnTo>
                <a:lnTo>
                  <a:pt x="1897097" y="6082346"/>
                </a:lnTo>
                <a:lnTo>
                  <a:pt x="1855363" y="6063614"/>
                </a:lnTo>
                <a:lnTo>
                  <a:pt x="1813951" y="6044301"/>
                </a:lnTo>
                <a:lnTo>
                  <a:pt x="1772866" y="6024413"/>
                </a:lnTo>
                <a:lnTo>
                  <a:pt x="1732112" y="6003954"/>
                </a:lnTo>
                <a:lnTo>
                  <a:pt x="1691695" y="5982930"/>
                </a:lnTo>
                <a:lnTo>
                  <a:pt x="1651620" y="5961346"/>
                </a:lnTo>
                <a:lnTo>
                  <a:pt x="1611892" y="5939207"/>
                </a:lnTo>
                <a:lnTo>
                  <a:pt x="1572516" y="5916519"/>
                </a:lnTo>
                <a:lnTo>
                  <a:pt x="1533498" y="5893286"/>
                </a:lnTo>
                <a:lnTo>
                  <a:pt x="1494843" y="5869514"/>
                </a:lnTo>
                <a:lnTo>
                  <a:pt x="1456556" y="5845208"/>
                </a:lnTo>
                <a:lnTo>
                  <a:pt x="1418642" y="5820374"/>
                </a:lnTo>
                <a:lnTo>
                  <a:pt x="1381107" y="5795015"/>
                </a:lnTo>
                <a:lnTo>
                  <a:pt x="1343955" y="5769138"/>
                </a:lnTo>
                <a:lnTo>
                  <a:pt x="1307191" y="5742748"/>
                </a:lnTo>
                <a:lnTo>
                  <a:pt x="1270822" y="5715850"/>
                </a:lnTo>
                <a:lnTo>
                  <a:pt x="1234852" y="5688448"/>
                </a:lnTo>
                <a:lnTo>
                  <a:pt x="1199286" y="5660550"/>
                </a:lnTo>
                <a:lnTo>
                  <a:pt x="1164129" y="5632158"/>
                </a:lnTo>
                <a:lnTo>
                  <a:pt x="1129387" y="5603279"/>
                </a:lnTo>
                <a:lnTo>
                  <a:pt x="1095065" y="5573918"/>
                </a:lnTo>
                <a:lnTo>
                  <a:pt x="1061169" y="5544081"/>
                </a:lnTo>
                <a:lnTo>
                  <a:pt x="1027702" y="5513771"/>
                </a:lnTo>
                <a:lnTo>
                  <a:pt x="994671" y="5482995"/>
                </a:lnTo>
                <a:lnTo>
                  <a:pt x="962080" y="5451757"/>
                </a:lnTo>
                <a:lnTo>
                  <a:pt x="929935" y="5420064"/>
                </a:lnTo>
                <a:lnTo>
                  <a:pt x="898242" y="5387919"/>
                </a:lnTo>
                <a:lnTo>
                  <a:pt x="867004" y="5355328"/>
                </a:lnTo>
                <a:lnTo>
                  <a:pt x="836228" y="5322297"/>
                </a:lnTo>
                <a:lnTo>
                  <a:pt x="805918" y="5288830"/>
                </a:lnTo>
                <a:lnTo>
                  <a:pt x="776081" y="5254934"/>
                </a:lnTo>
                <a:lnTo>
                  <a:pt x="746720" y="5220612"/>
                </a:lnTo>
                <a:lnTo>
                  <a:pt x="717841" y="5185870"/>
                </a:lnTo>
                <a:lnTo>
                  <a:pt x="689450" y="5150713"/>
                </a:lnTo>
                <a:lnTo>
                  <a:pt x="661551" y="5115147"/>
                </a:lnTo>
                <a:lnTo>
                  <a:pt x="634149" y="5079177"/>
                </a:lnTo>
                <a:lnTo>
                  <a:pt x="607251" y="5042808"/>
                </a:lnTo>
                <a:lnTo>
                  <a:pt x="580861" y="5006044"/>
                </a:lnTo>
                <a:lnTo>
                  <a:pt x="554984" y="4968892"/>
                </a:lnTo>
                <a:lnTo>
                  <a:pt x="529626" y="4931357"/>
                </a:lnTo>
                <a:lnTo>
                  <a:pt x="504791" y="4893443"/>
                </a:lnTo>
                <a:lnTo>
                  <a:pt x="480485" y="4855156"/>
                </a:lnTo>
                <a:lnTo>
                  <a:pt x="456713" y="4816501"/>
                </a:lnTo>
                <a:lnTo>
                  <a:pt x="433480" y="4777483"/>
                </a:lnTo>
                <a:lnTo>
                  <a:pt x="410792" y="4738107"/>
                </a:lnTo>
                <a:lnTo>
                  <a:pt x="388653" y="4698380"/>
                </a:lnTo>
                <a:lnTo>
                  <a:pt x="367069" y="4658304"/>
                </a:lnTo>
                <a:lnTo>
                  <a:pt x="346045" y="4617887"/>
                </a:lnTo>
                <a:lnTo>
                  <a:pt x="325586" y="4577133"/>
                </a:lnTo>
                <a:lnTo>
                  <a:pt x="305698" y="4536048"/>
                </a:lnTo>
                <a:lnTo>
                  <a:pt x="286385" y="4494636"/>
                </a:lnTo>
                <a:lnTo>
                  <a:pt x="267653" y="4452902"/>
                </a:lnTo>
                <a:lnTo>
                  <a:pt x="249507" y="4410853"/>
                </a:lnTo>
                <a:lnTo>
                  <a:pt x="231952" y="4368493"/>
                </a:lnTo>
                <a:lnTo>
                  <a:pt x="214993" y="4325826"/>
                </a:lnTo>
                <a:lnTo>
                  <a:pt x="198636" y="4282860"/>
                </a:lnTo>
                <a:lnTo>
                  <a:pt x="182885" y="4239598"/>
                </a:lnTo>
                <a:lnTo>
                  <a:pt x="167746" y="4196046"/>
                </a:lnTo>
                <a:lnTo>
                  <a:pt x="153224" y="4152209"/>
                </a:lnTo>
                <a:lnTo>
                  <a:pt x="139325" y="4108092"/>
                </a:lnTo>
                <a:lnTo>
                  <a:pt x="126053" y="4063701"/>
                </a:lnTo>
                <a:lnTo>
                  <a:pt x="113414" y="4019040"/>
                </a:lnTo>
                <a:lnTo>
                  <a:pt x="101412" y="3974115"/>
                </a:lnTo>
                <a:lnTo>
                  <a:pt x="90053" y="3928932"/>
                </a:lnTo>
                <a:lnTo>
                  <a:pt x="79343" y="3883494"/>
                </a:lnTo>
                <a:lnTo>
                  <a:pt x="69286" y="3837808"/>
                </a:lnTo>
                <a:lnTo>
                  <a:pt x="59888" y="3791878"/>
                </a:lnTo>
                <a:lnTo>
                  <a:pt x="51153" y="3745710"/>
                </a:lnTo>
                <a:lnTo>
                  <a:pt x="43087" y="3699309"/>
                </a:lnTo>
                <a:lnTo>
                  <a:pt x="35696" y="3652680"/>
                </a:lnTo>
                <a:lnTo>
                  <a:pt x="28984" y="3605828"/>
                </a:lnTo>
                <a:lnTo>
                  <a:pt x="22956" y="3558759"/>
                </a:lnTo>
                <a:lnTo>
                  <a:pt x="17618" y="3511478"/>
                </a:lnTo>
                <a:lnTo>
                  <a:pt x="12975" y="3463989"/>
                </a:lnTo>
                <a:lnTo>
                  <a:pt x="9032" y="3416299"/>
                </a:lnTo>
                <a:lnTo>
                  <a:pt x="5794" y="3368412"/>
                </a:lnTo>
                <a:lnTo>
                  <a:pt x="3267" y="3320333"/>
                </a:lnTo>
                <a:lnTo>
                  <a:pt x="1455" y="3272068"/>
                </a:lnTo>
                <a:lnTo>
                  <a:pt x="364" y="3223622"/>
                </a:lnTo>
                <a:lnTo>
                  <a:pt x="0" y="3175000"/>
                </a:lnTo>
                <a:lnTo>
                  <a:pt x="364" y="3126377"/>
                </a:lnTo>
                <a:lnTo>
                  <a:pt x="1455" y="3077931"/>
                </a:lnTo>
                <a:lnTo>
                  <a:pt x="3267" y="3029666"/>
                </a:lnTo>
                <a:lnTo>
                  <a:pt x="5794" y="2981587"/>
                </a:lnTo>
                <a:lnTo>
                  <a:pt x="9032" y="2933700"/>
                </a:lnTo>
                <a:lnTo>
                  <a:pt x="12975" y="2886010"/>
                </a:lnTo>
                <a:lnTo>
                  <a:pt x="17618" y="2838521"/>
                </a:lnTo>
                <a:lnTo>
                  <a:pt x="22956" y="2791240"/>
                </a:lnTo>
                <a:lnTo>
                  <a:pt x="28984" y="2744171"/>
                </a:lnTo>
                <a:lnTo>
                  <a:pt x="35696" y="2697319"/>
                </a:lnTo>
                <a:lnTo>
                  <a:pt x="43087" y="2650690"/>
                </a:lnTo>
                <a:lnTo>
                  <a:pt x="51153" y="2604289"/>
                </a:lnTo>
                <a:lnTo>
                  <a:pt x="59888" y="2558121"/>
                </a:lnTo>
                <a:lnTo>
                  <a:pt x="69286" y="2512191"/>
                </a:lnTo>
                <a:lnTo>
                  <a:pt x="79343" y="2466505"/>
                </a:lnTo>
                <a:lnTo>
                  <a:pt x="90053" y="2421067"/>
                </a:lnTo>
                <a:lnTo>
                  <a:pt x="101412" y="2375884"/>
                </a:lnTo>
                <a:lnTo>
                  <a:pt x="113414" y="2330959"/>
                </a:lnTo>
                <a:lnTo>
                  <a:pt x="126053" y="2286298"/>
                </a:lnTo>
                <a:lnTo>
                  <a:pt x="139325" y="2241907"/>
                </a:lnTo>
                <a:lnTo>
                  <a:pt x="153224" y="2197790"/>
                </a:lnTo>
                <a:lnTo>
                  <a:pt x="167746" y="2153953"/>
                </a:lnTo>
                <a:lnTo>
                  <a:pt x="182885" y="2110401"/>
                </a:lnTo>
                <a:lnTo>
                  <a:pt x="198636" y="2067139"/>
                </a:lnTo>
                <a:lnTo>
                  <a:pt x="214993" y="2024173"/>
                </a:lnTo>
                <a:lnTo>
                  <a:pt x="231952" y="1981507"/>
                </a:lnTo>
                <a:lnTo>
                  <a:pt x="249507" y="1939146"/>
                </a:lnTo>
                <a:lnTo>
                  <a:pt x="267653" y="1897097"/>
                </a:lnTo>
                <a:lnTo>
                  <a:pt x="286385" y="1855363"/>
                </a:lnTo>
                <a:lnTo>
                  <a:pt x="305698" y="1813951"/>
                </a:lnTo>
                <a:lnTo>
                  <a:pt x="325586" y="1772866"/>
                </a:lnTo>
                <a:lnTo>
                  <a:pt x="346045" y="1732112"/>
                </a:lnTo>
                <a:lnTo>
                  <a:pt x="367069" y="1691695"/>
                </a:lnTo>
                <a:lnTo>
                  <a:pt x="388653" y="1651620"/>
                </a:lnTo>
                <a:lnTo>
                  <a:pt x="410792" y="1611892"/>
                </a:lnTo>
                <a:lnTo>
                  <a:pt x="433480" y="1572516"/>
                </a:lnTo>
                <a:lnTo>
                  <a:pt x="456713" y="1533498"/>
                </a:lnTo>
                <a:lnTo>
                  <a:pt x="480485" y="1494843"/>
                </a:lnTo>
                <a:lnTo>
                  <a:pt x="504791" y="1456556"/>
                </a:lnTo>
                <a:lnTo>
                  <a:pt x="529626" y="1418642"/>
                </a:lnTo>
                <a:lnTo>
                  <a:pt x="554984" y="1381107"/>
                </a:lnTo>
                <a:lnTo>
                  <a:pt x="580861" y="1343955"/>
                </a:lnTo>
                <a:lnTo>
                  <a:pt x="607251" y="1307191"/>
                </a:lnTo>
                <a:lnTo>
                  <a:pt x="634149" y="1270822"/>
                </a:lnTo>
                <a:lnTo>
                  <a:pt x="661551" y="1234852"/>
                </a:lnTo>
                <a:lnTo>
                  <a:pt x="689450" y="1199286"/>
                </a:lnTo>
                <a:lnTo>
                  <a:pt x="717841" y="1164129"/>
                </a:lnTo>
                <a:lnTo>
                  <a:pt x="746720" y="1129387"/>
                </a:lnTo>
                <a:lnTo>
                  <a:pt x="776081" y="1095065"/>
                </a:lnTo>
                <a:lnTo>
                  <a:pt x="805918" y="1061169"/>
                </a:lnTo>
                <a:lnTo>
                  <a:pt x="836228" y="1027702"/>
                </a:lnTo>
                <a:lnTo>
                  <a:pt x="867004" y="994671"/>
                </a:lnTo>
                <a:lnTo>
                  <a:pt x="898242" y="962080"/>
                </a:lnTo>
                <a:lnTo>
                  <a:pt x="929935" y="929935"/>
                </a:lnTo>
                <a:lnTo>
                  <a:pt x="962080" y="898242"/>
                </a:lnTo>
                <a:lnTo>
                  <a:pt x="994671" y="867004"/>
                </a:lnTo>
                <a:lnTo>
                  <a:pt x="1027702" y="836228"/>
                </a:lnTo>
                <a:lnTo>
                  <a:pt x="1061169" y="805918"/>
                </a:lnTo>
                <a:lnTo>
                  <a:pt x="1095065" y="776081"/>
                </a:lnTo>
                <a:lnTo>
                  <a:pt x="1129387" y="746720"/>
                </a:lnTo>
                <a:lnTo>
                  <a:pt x="1164129" y="717841"/>
                </a:lnTo>
                <a:lnTo>
                  <a:pt x="1199286" y="689450"/>
                </a:lnTo>
                <a:lnTo>
                  <a:pt x="1234852" y="661551"/>
                </a:lnTo>
                <a:lnTo>
                  <a:pt x="1270822" y="634149"/>
                </a:lnTo>
                <a:lnTo>
                  <a:pt x="1307191" y="607251"/>
                </a:lnTo>
                <a:lnTo>
                  <a:pt x="1343955" y="580861"/>
                </a:lnTo>
                <a:lnTo>
                  <a:pt x="1381107" y="554984"/>
                </a:lnTo>
                <a:lnTo>
                  <a:pt x="1418642" y="529626"/>
                </a:lnTo>
                <a:lnTo>
                  <a:pt x="1456556" y="504791"/>
                </a:lnTo>
                <a:lnTo>
                  <a:pt x="1494843" y="480485"/>
                </a:lnTo>
                <a:lnTo>
                  <a:pt x="1533498" y="456713"/>
                </a:lnTo>
                <a:lnTo>
                  <a:pt x="1572516" y="433480"/>
                </a:lnTo>
                <a:lnTo>
                  <a:pt x="1611892" y="410792"/>
                </a:lnTo>
                <a:lnTo>
                  <a:pt x="1651620" y="388653"/>
                </a:lnTo>
                <a:lnTo>
                  <a:pt x="1691695" y="367069"/>
                </a:lnTo>
                <a:lnTo>
                  <a:pt x="1732112" y="346045"/>
                </a:lnTo>
                <a:lnTo>
                  <a:pt x="1772866" y="325586"/>
                </a:lnTo>
                <a:lnTo>
                  <a:pt x="1813951" y="305698"/>
                </a:lnTo>
                <a:lnTo>
                  <a:pt x="1855363" y="286385"/>
                </a:lnTo>
                <a:lnTo>
                  <a:pt x="1897097" y="267653"/>
                </a:lnTo>
                <a:lnTo>
                  <a:pt x="1939146" y="249507"/>
                </a:lnTo>
                <a:lnTo>
                  <a:pt x="1981507" y="231952"/>
                </a:lnTo>
                <a:lnTo>
                  <a:pt x="2024173" y="214993"/>
                </a:lnTo>
                <a:lnTo>
                  <a:pt x="2067139" y="198636"/>
                </a:lnTo>
                <a:lnTo>
                  <a:pt x="2110401" y="182885"/>
                </a:lnTo>
                <a:lnTo>
                  <a:pt x="2153953" y="167746"/>
                </a:lnTo>
                <a:lnTo>
                  <a:pt x="2197790" y="153224"/>
                </a:lnTo>
                <a:lnTo>
                  <a:pt x="2241907" y="139325"/>
                </a:lnTo>
                <a:lnTo>
                  <a:pt x="2286298" y="126053"/>
                </a:lnTo>
                <a:lnTo>
                  <a:pt x="2330959" y="113414"/>
                </a:lnTo>
                <a:lnTo>
                  <a:pt x="2375884" y="101412"/>
                </a:lnTo>
                <a:lnTo>
                  <a:pt x="2421067" y="90053"/>
                </a:lnTo>
                <a:lnTo>
                  <a:pt x="2466505" y="79343"/>
                </a:lnTo>
                <a:lnTo>
                  <a:pt x="2512191" y="69286"/>
                </a:lnTo>
                <a:lnTo>
                  <a:pt x="2558121" y="59888"/>
                </a:lnTo>
                <a:lnTo>
                  <a:pt x="2604289" y="51153"/>
                </a:lnTo>
                <a:lnTo>
                  <a:pt x="2650690" y="43087"/>
                </a:lnTo>
                <a:lnTo>
                  <a:pt x="2697319" y="35696"/>
                </a:lnTo>
                <a:lnTo>
                  <a:pt x="2744171" y="28984"/>
                </a:lnTo>
                <a:lnTo>
                  <a:pt x="2791240" y="22956"/>
                </a:lnTo>
                <a:lnTo>
                  <a:pt x="2838521" y="17618"/>
                </a:lnTo>
                <a:lnTo>
                  <a:pt x="2886010" y="12975"/>
                </a:lnTo>
                <a:lnTo>
                  <a:pt x="2933700" y="9032"/>
                </a:lnTo>
                <a:lnTo>
                  <a:pt x="2981587" y="5794"/>
                </a:lnTo>
                <a:lnTo>
                  <a:pt x="3029666" y="3267"/>
                </a:lnTo>
                <a:lnTo>
                  <a:pt x="3077931" y="1455"/>
                </a:lnTo>
                <a:lnTo>
                  <a:pt x="3126377" y="364"/>
                </a:lnTo>
                <a:lnTo>
                  <a:pt x="3175000" y="0"/>
                </a:lnTo>
                <a:lnTo>
                  <a:pt x="3223622" y="364"/>
                </a:lnTo>
                <a:lnTo>
                  <a:pt x="3272068" y="1455"/>
                </a:lnTo>
                <a:lnTo>
                  <a:pt x="3320333" y="3267"/>
                </a:lnTo>
                <a:lnTo>
                  <a:pt x="3368412" y="5794"/>
                </a:lnTo>
                <a:lnTo>
                  <a:pt x="3416299" y="9032"/>
                </a:lnTo>
                <a:lnTo>
                  <a:pt x="3463989" y="12975"/>
                </a:lnTo>
                <a:lnTo>
                  <a:pt x="3511478" y="17618"/>
                </a:lnTo>
                <a:lnTo>
                  <a:pt x="3558759" y="22956"/>
                </a:lnTo>
                <a:lnTo>
                  <a:pt x="3605828" y="28984"/>
                </a:lnTo>
                <a:lnTo>
                  <a:pt x="3652680" y="35696"/>
                </a:lnTo>
                <a:lnTo>
                  <a:pt x="3699309" y="43087"/>
                </a:lnTo>
                <a:lnTo>
                  <a:pt x="3745710" y="51153"/>
                </a:lnTo>
                <a:lnTo>
                  <a:pt x="3791878" y="59888"/>
                </a:lnTo>
                <a:lnTo>
                  <a:pt x="3837808" y="69286"/>
                </a:lnTo>
                <a:lnTo>
                  <a:pt x="3883494" y="79343"/>
                </a:lnTo>
                <a:lnTo>
                  <a:pt x="3928932" y="90053"/>
                </a:lnTo>
                <a:lnTo>
                  <a:pt x="3974115" y="101412"/>
                </a:lnTo>
                <a:lnTo>
                  <a:pt x="4019040" y="113414"/>
                </a:lnTo>
                <a:lnTo>
                  <a:pt x="4063701" y="126053"/>
                </a:lnTo>
                <a:lnTo>
                  <a:pt x="4108092" y="139325"/>
                </a:lnTo>
                <a:lnTo>
                  <a:pt x="4152209" y="153224"/>
                </a:lnTo>
                <a:lnTo>
                  <a:pt x="4196046" y="167746"/>
                </a:lnTo>
                <a:lnTo>
                  <a:pt x="4239598" y="182885"/>
                </a:lnTo>
                <a:lnTo>
                  <a:pt x="4282860" y="198636"/>
                </a:lnTo>
                <a:lnTo>
                  <a:pt x="4325826" y="214993"/>
                </a:lnTo>
                <a:lnTo>
                  <a:pt x="4368493" y="231952"/>
                </a:lnTo>
                <a:lnTo>
                  <a:pt x="4410853" y="249507"/>
                </a:lnTo>
                <a:lnTo>
                  <a:pt x="4452902" y="267653"/>
                </a:lnTo>
                <a:lnTo>
                  <a:pt x="4494636" y="286385"/>
                </a:lnTo>
                <a:lnTo>
                  <a:pt x="4536048" y="305698"/>
                </a:lnTo>
                <a:lnTo>
                  <a:pt x="4577133" y="325586"/>
                </a:lnTo>
                <a:lnTo>
                  <a:pt x="4617887" y="346045"/>
                </a:lnTo>
                <a:lnTo>
                  <a:pt x="4658304" y="367069"/>
                </a:lnTo>
                <a:lnTo>
                  <a:pt x="4698380" y="388653"/>
                </a:lnTo>
                <a:lnTo>
                  <a:pt x="4738107" y="410792"/>
                </a:lnTo>
                <a:lnTo>
                  <a:pt x="4777483" y="433480"/>
                </a:lnTo>
                <a:lnTo>
                  <a:pt x="4816501" y="456713"/>
                </a:lnTo>
                <a:lnTo>
                  <a:pt x="4855156" y="480485"/>
                </a:lnTo>
                <a:lnTo>
                  <a:pt x="4893443" y="504791"/>
                </a:lnTo>
                <a:lnTo>
                  <a:pt x="4931357" y="529626"/>
                </a:lnTo>
                <a:lnTo>
                  <a:pt x="4968892" y="554984"/>
                </a:lnTo>
                <a:lnTo>
                  <a:pt x="5006044" y="580861"/>
                </a:lnTo>
                <a:lnTo>
                  <a:pt x="5042808" y="607251"/>
                </a:lnTo>
                <a:lnTo>
                  <a:pt x="5079177" y="634149"/>
                </a:lnTo>
                <a:lnTo>
                  <a:pt x="5115147" y="661551"/>
                </a:lnTo>
                <a:lnTo>
                  <a:pt x="5150713" y="689450"/>
                </a:lnTo>
                <a:lnTo>
                  <a:pt x="5185870" y="717841"/>
                </a:lnTo>
                <a:lnTo>
                  <a:pt x="5220612" y="746720"/>
                </a:lnTo>
                <a:lnTo>
                  <a:pt x="5254934" y="776081"/>
                </a:lnTo>
                <a:lnTo>
                  <a:pt x="5288830" y="805918"/>
                </a:lnTo>
                <a:lnTo>
                  <a:pt x="5322297" y="836228"/>
                </a:lnTo>
                <a:lnTo>
                  <a:pt x="5355328" y="867004"/>
                </a:lnTo>
                <a:lnTo>
                  <a:pt x="5387919" y="898242"/>
                </a:lnTo>
                <a:lnTo>
                  <a:pt x="5420064" y="929935"/>
                </a:lnTo>
                <a:lnTo>
                  <a:pt x="5451757" y="962080"/>
                </a:lnTo>
                <a:lnTo>
                  <a:pt x="5482995" y="994671"/>
                </a:lnTo>
                <a:lnTo>
                  <a:pt x="5513771" y="1027702"/>
                </a:lnTo>
                <a:lnTo>
                  <a:pt x="5544081" y="1061169"/>
                </a:lnTo>
                <a:lnTo>
                  <a:pt x="5573918" y="1095065"/>
                </a:lnTo>
                <a:lnTo>
                  <a:pt x="5603279" y="1129387"/>
                </a:lnTo>
                <a:lnTo>
                  <a:pt x="5632158" y="1164129"/>
                </a:lnTo>
                <a:lnTo>
                  <a:pt x="5660550" y="1199286"/>
                </a:lnTo>
                <a:lnTo>
                  <a:pt x="5688448" y="1234852"/>
                </a:lnTo>
                <a:lnTo>
                  <a:pt x="5715850" y="1270822"/>
                </a:lnTo>
                <a:lnTo>
                  <a:pt x="5742748" y="1307191"/>
                </a:lnTo>
                <a:lnTo>
                  <a:pt x="5769138" y="1343955"/>
                </a:lnTo>
                <a:lnTo>
                  <a:pt x="5795015" y="1381107"/>
                </a:lnTo>
                <a:lnTo>
                  <a:pt x="5820374" y="1418642"/>
                </a:lnTo>
                <a:lnTo>
                  <a:pt x="5845208" y="1456556"/>
                </a:lnTo>
                <a:lnTo>
                  <a:pt x="5869514" y="1494843"/>
                </a:lnTo>
                <a:lnTo>
                  <a:pt x="5893286" y="1533498"/>
                </a:lnTo>
                <a:lnTo>
                  <a:pt x="5916519" y="1572516"/>
                </a:lnTo>
                <a:lnTo>
                  <a:pt x="5939207" y="1611892"/>
                </a:lnTo>
                <a:lnTo>
                  <a:pt x="5961346" y="1651620"/>
                </a:lnTo>
                <a:lnTo>
                  <a:pt x="5982930" y="1691695"/>
                </a:lnTo>
                <a:lnTo>
                  <a:pt x="6003954" y="1732112"/>
                </a:lnTo>
                <a:lnTo>
                  <a:pt x="6024413" y="1772866"/>
                </a:lnTo>
                <a:lnTo>
                  <a:pt x="6044301" y="1813951"/>
                </a:lnTo>
                <a:lnTo>
                  <a:pt x="6063614" y="1855363"/>
                </a:lnTo>
                <a:lnTo>
                  <a:pt x="6082346" y="1897097"/>
                </a:lnTo>
                <a:lnTo>
                  <a:pt x="6100492" y="1939146"/>
                </a:lnTo>
                <a:lnTo>
                  <a:pt x="6118047" y="1981507"/>
                </a:lnTo>
                <a:lnTo>
                  <a:pt x="6135006" y="2024173"/>
                </a:lnTo>
                <a:lnTo>
                  <a:pt x="6151364" y="2067139"/>
                </a:lnTo>
                <a:lnTo>
                  <a:pt x="6167114" y="2110401"/>
                </a:lnTo>
                <a:lnTo>
                  <a:pt x="6182253" y="2153953"/>
                </a:lnTo>
                <a:lnTo>
                  <a:pt x="6196775" y="2197790"/>
                </a:lnTo>
                <a:lnTo>
                  <a:pt x="6210674" y="2241907"/>
                </a:lnTo>
                <a:lnTo>
                  <a:pt x="6223946" y="2286298"/>
                </a:lnTo>
                <a:lnTo>
                  <a:pt x="6236585" y="2330959"/>
                </a:lnTo>
                <a:lnTo>
                  <a:pt x="6248587" y="2375884"/>
                </a:lnTo>
                <a:lnTo>
                  <a:pt x="6259946" y="2421067"/>
                </a:lnTo>
                <a:lnTo>
                  <a:pt x="6270656" y="2466505"/>
                </a:lnTo>
                <a:lnTo>
                  <a:pt x="6280713" y="2512191"/>
                </a:lnTo>
                <a:lnTo>
                  <a:pt x="6290111" y="2558121"/>
                </a:lnTo>
                <a:lnTo>
                  <a:pt x="6298846" y="2604289"/>
                </a:lnTo>
                <a:lnTo>
                  <a:pt x="6306912" y="2650690"/>
                </a:lnTo>
                <a:lnTo>
                  <a:pt x="6314303" y="2697319"/>
                </a:lnTo>
                <a:lnTo>
                  <a:pt x="6321015" y="2744171"/>
                </a:lnTo>
                <a:lnTo>
                  <a:pt x="6327043" y="2791240"/>
                </a:lnTo>
                <a:lnTo>
                  <a:pt x="6332381" y="2838521"/>
                </a:lnTo>
                <a:lnTo>
                  <a:pt x="6337024" y="2886010"/>
                </a:lnTo>
                <a:lnTo>
                  <a:pt x="6340967" y="2933700"/>
                </a:lnTo>
                <a:lnTo>
                  <a:pt x="6344205" y="2981587"/>
                </a:lnTo>
                <a:lnTo>
                  <a:pt x="6346732" y="3029666"/>
                </a:lnTo>
                <a:lnTo>
                  <a:pt x="6348544" y="3077931"/>
                </a:lnTo>
                <a:lnTo>
                  <a:pt x="6349635" y="3126377"/>
                </a:lnTo>
                <a:lnTo>
                  <a:pt x="6350000" y="3175000"/>
                </a:lnTo>
                <a:lnTo>
                  <a:pt x="6349635" y="3223622"/>
                </a:lnTo>
                <a:lnTo>
                  <a:pt x="6348544" y="3272068"/>
                </a:lnTo>
                <a:lnTo>
                  <a:pt x="6346732" y="3320333"/>
                </a:lnTo>
                <a:lnTo>
                  <a:pt x="6344205" y="3368412"/>
                </a:lnTo>
                <a:lnTo>
                  <a:pt x="6340967" y="3416299"/>
                </a:lnTo>
                <a:lnTo>
                  <a:pt x="6337024" y="3463989"/>
                </a:lnTo>
                <a:lnTo>
                  <a:pt x="6332381" y="3511478"/>
                </a:lnTo>
                <a:lnTo>
                  <a:pt x="6327043" y="3558759"/>
                </a:lnTo>
                <a:lnTo>
                  <a:pt x="6321015" y="3605828"/>
                </a:lnTo>
                <a:lnTo>
                  <a:pt x="6314303" y="3652680"/>
                </a:lnTo>
                <a:lnTo>
                  <a:pt x="6306912" y="3699309"/>
                </a:lnTo>
                <a:lnTo>
                  <a:pt x="6298846" y="3745710"/>
                </a:lnTo>
                <a:lnTo>
                  <a:pt x="6290111" y="3791878"/>
                </a:lnTo>
                <a:lnTo>
                  <a:pt x="6280713" y="3837808"/>
                </a:lnTo>
                <a:lnTo>
                  <a:pt x="6270656" y="3883494"/>
                </a:lnTo>
                <a:lnTo>
                  <a:pt x="6259946" y="3928932"/>
                </a:lnTo>
                <a:lnTo>
                  <a:pt x="6248587" y="3974115"/>
                </a:lnTo>
                <a:lnTo>
                  <a:pt x="6236585" y="4019040"/>
                </a:lnTo>
                <a:lnTo>
                  <a:pt x="6223946" y="4063701"/>
                </a:lnTo>
                <a:lnTo>
                  <a:pt x="6210674" y="4108092"/>
                </a:lnTo>
                <a:lnTo>
                  <a:pt x="6196775" y="4152209"/>
                </a:lnTo>
                <a:lnTo>
                  <a:pt x="6182253" y="4196046"/>
                </a:lnTo>
                <a:lnTo>
                  <a:pt x="6167114" y="4239598"/>
                </a:lnTo>
                <a:lnTo>
                  <a:pt x="6151364" y="4282860"/>
                </a:lnTo>
                <a:lnTo>
                  <a:pt x="6135006" y="4325826"/>
                </a:lnTo>
                <a:lnTo>
                  <a:pt x="6118047" y="4368493"/>
                </a:lnTo>
                <a:lnTo>
                  <a:pt x="6100492" y="4410853"/>
                </a:lnTo>
                <a:lnTo>
                  <a:pt x="6082346" y="4452902"/>
                </a:lnTo>
                <a:lnTo>
                  <a:pt x="6063614" y="4494636"/>
                </a:lnTo>
                <a:lnTo>
                  <a:pt x="6044301" y="4536048"/>
                </a:lnTo>
                <a:lnTo>
                  <a:pt x="6024413" y="4577133"/>
                </a:lnTo>
                <a:lnTo>
                  <a:pt x="6003954" y="4617887"/>
                </a:lnTo>
                <a:lnTo>
                  <a:pt x="5982930" y="4658304"/>
                </a:lnTo>
                <a:lnTo>
                  <a:pt x="5961346" y="4698380"/>
                </a:lnTo>
                <a:lnTo>
                  <a:pt x="5939207" y="4738107"/>
                </a:lnTo>
                <a:lnTo>
                  <a:pt x="5916519" y="4777483"/>
                </a:lnTo>
                <a:lnTo>
                  <a:pt x="5893286" y="4816501"/>
                </a:lnTo>
                <a:lnTo>
                  <a:pt x="5869514" y="4855156"/>
                </a:lnTo>
                <a:lnTo>
                  <a:pt x="5845208" y="4893443"/>
                </a:lnTo>
                <a:lnTo>
                  <a:pt x="5820374" y="4931357"/>
                </a:lnTo>
                <a:lnTo>
                  <a:pt x="5795015" y="4968892"/>
                </a:lnTo>
                <a:lnTo>
                  <a:pt x="5769138" y="5006044"/>
                </a:lnTo>
                <a:lnTo>
                  <a:pt x="5742748" y="5042808"/>
                </a:lnTo>
                <a:lnTo>
                  <a:pt x="5715850" y="5079177"/>
                </a:lnTo>
                <a:lnTo>
                  <a:pt x="5688448" y="5115147"/>
                </a:lnTo>
                <a:lnTo>
                  <a:pt x="5660550" y="5150713"/>
                </a:lnTo>
                <a:lnTo>
                  <a:pt x="5632158" y="5185870"/>
                </a:lnTo>
                <a:lnTo>
                  <a:pt x="5603279" y="5220612"/>
                </a:lnTo>
                <a:lnTo>
                  <a:pt x="5573918" y="5254934"/>
                </a:lnTo>
                <a:lnTo>
                  <a:pt x="5544081" y="5288830"/>
                </a:lnTo>
                <a:lnTo>
                  <a:pt x="5513771" y="5322297"/>
                </a:lnTo>
                <a:lnTo>
                  <a:pt x="5482995" y="5355328"/>
                </a:lnTo>
                <a:lnTo>
                  <a:pt x="5451757" y="5387919"/>
                </a:lnTo>
                <a:lnTo>
                  <a:pt x="5420064" y="5420064"/>
                </a:lnTo>
                <a:lnTo>
                  <a:pt x="5387919" y="5451757"/>
                </a:lnTo>
                <a:lnTo>
                  <a:pt x="5355328" y="5482995"/>
                </a:lnTo>
                <a:lnTo>
                  <a:pt x="5322297" y="5513771"/>
                </a:lnTo>
                <a:lnTo>
                  <a:pt x="5288830" y="5544081"/>
                </a:lnTo>
                <a:lnTo>
                  <a:pt x="5254934" y="5573918"/>
                </a:lnTo>
                <a:lnTo>
                  <a:pt x="5220612" y="5603279"/>
                </a:lnTo>
                <a:lnTo>
                  <a:pt x="5185870" y="5632158"/>
                </a:lnTo>
                <a:lnTo>
                  <a:pt x="5150713" y="5660550"/>
                </a:lnTo>
                <a:lnTo>
                  <a:pt x="5115147" y="5688448"/>
                </a:lnTo>
                <a:lnTo>
                  <a:pt x="5079177" y="5715850"/>
                </a:lnTo>
                <a:lnTo>
                  <a:pt x="5042808" y="5742748"/>
                </a:lnTo>
                <a:lnTo>
                  <a:pt x="5006044" y="5769138"/>
                </a:lnTo>
                <a:lnTo>
                  <a:pt x="4968892" y="5795015"/>
                </a:lnTo>
                <a:lnTo>
                  <a:pt x="4931357" y="5820374"/>
                </a:lnTo>
                <a:lnTo>
                  <a:pt x="4893443" y="5845208"/>
                </a:lnTo>
                <a:lnTo>
                  <a:pt x="4855156" y="5869514"/>
                </a:lnTo>
                <a:lnTo>
                  <a:pt x="4816501" y="5893286"/>
                </a:lnTo>
                <a:lnTo>
                  <a:pt x="4777483" y="5916519"/>
                </a:lnTo>
                <a:lnTo>
                  <a:pt x="4738107" y="5939207"/>
                </a:lnTo>
                <a:lnTo>
                  <a:pt x="4698380" y="5961346"/>
                </a:lnTo>
                <a:lnTo>
                  <a:pt x="4658304" y="5982930"/>
                </a:lnTo>
                <a:lnTo>
                  <a:pt x="4617887" y="6003954"/>
                </a:lnTo>
                <a:lnTo>
                  <a:pt x="4577133" y="6024413"/>
                </a:lnTo>
                <a:lnTo>
                  <a:pt x="4536048" y="6044301"/>
                </a:lnTo>
                <a:lnTo>
                  <a:pt x="4494636" y="6063614"/>
                </a:lnTo>
                <a:lnTo>
                  <a:pt x="4452902" y="6082346"/>
                </a:lnTo>
                <a:lnTo>
                  <a:pt x="4410853" y="6100492"/>
                </a:lnTo>
                <a:lnTo>
                  <a:pt x="4368493" y="6118047"/>
                </a:lnTo>
                <a:lnTo>
                  <a:pt x="4325826" y="6135006"/>
                </a:lnTo>
                <a:lnTo>
                  <a:pt x="4282860" y="6151364"/>
                </a:lnTo>
                <a:lnTo>
                  <a:pt x="4239598" y="6167114"/>
                </a:lnTo>
                <a:lnTo>
                  <a:pt x="4196046" y="6182253"/>
                </a:lnTo>
                <a:lnTo>
                  <a:pt x="4152209" y="6196775"/>
                </a:lnTo>
                <a:lnTo>
                  <a:pt x="4108092" y="6210674"/>
                </a:lnTo>
                <a:lnTo>
                  <a:pt x="4063701" y="6223946"/>
                </a:lnTo>
                <a:lnTo>
                  <a:pt x="4019040" y="6236585"/>
                </a:lnTo>
                <a:lnTo>
                  <a:pt x="3974115" y="6248587"/>
                </a:lnTo>
                <a:lnTo>
                  <a:pt x="3928932" y="6259946"/>
                </a:lnTo>
                <a:lnTo>
                  <a:pt x="3883494" y="6270656"/>
                </a:lnTo>
                <a:lnTo>
                  <a:pt x="3837808" y="6280713"/>
                </a:lnTo>
                <a:lnTo>
                  <a:pt x="3791878" y="6290111"/>
                </a:lnTo>
                <a:lnTo>
                  <a:pt x="3745710" y="6298846"/>
                </a:lnTo>
                <a:lnTo>
                  <a:pt x="3699309" y="6306912"/>
                </a:lnTo>
                <a:lnTo>
                  <a:pt x="3652680" y="6314303"/>
                </a:lnTo>
                <a:lnTo>
                  <a:pt x="3605828" y="6321015"/>
                </a:lnTo>
                <a:lnTo>
                  <a:pt x="3558759" y="6327043"/>
                </a:lnTo>
                <a:lnTo>
                  <a:pt x="3511478" y="6332381"/>
                </a:lnTo>
                <a:lnTo>
                  <a:pt x="3463989" y="6337024"/>
                </a:lnTo>
                <a:lnTo>
                  <a:pt x="3416299" y="6340967"/>
                </a:lnTo>
                <a:lnTo>
                  <a:pt x="3368412" y="6344205"/>
                </a:lnTo>
                <a:lnTo>
                  <a:pt x="3320333" y="6346732"/>
                </a:lnTo>
                <a:lnTo>
                  <a:pt x="3272068" y="6348544"/>
                </a:lnTo>
                <a:lnTo>
                  <a:pt x="3223622" y="6349635"/>
                </a:lnTo>
                <a:lnTo>
                  <a:pt x="3175000" y="6350000"/>
                </a:lnTo>
                <a:close/>
              </a:path>
            </a:pathLst>
          </a:custGeom>
          <a:solidFill>
            <a:srgbClr val="5D17EB"/>
          </a:solidFill>
        </p:spPr>
        <p:txBody>
          <a:bodyPr wrap="square" lIns="0" tIns="0" rIns="0" bIns="0" rtlCol="0"/>
          <a:lstStyle/>
          <a:p>
            <a:r>
              <a:rPr lang="uk-UA" dirty="0"/>
              <a:t>па</a:t>
            </a:r>
            <a:endParaRPr dirty="0"/>
          </a:p>
        </p:txBody>
      </p:sp>
      <p:sp>
        <p:nvSpPr>
          <p:cNvPr id="10" name="Прямоугольник 9">
            <a:extLst>
              <a:ext uri="{FF2B5EF4-FFF2-40B4-BE49-F238E27FC236}">
                <a16:creationId xmlns:a16="http://schemas.microsoft.com/office/drawing/2014/main" id="{43FCF2FC-6B53-4D64-9F28-07E884972687}"/>
              </a:ext>
            </a:extLst>
          </p:cNvPr>
          <p:cNvSpPr/>
          <p:nvPr/>
        </p:nvSpPr>
        <p:spPr>
          <a:xfrm>
            <a:off x="9937286" y="3890178"/>
            <a:ext cx="6555740" cy="2359620"/>
          </a:xfrm>
          <a:prstGeom prst="rect">
            <a:avLst/>
          </a:prstGeom>
        </p:spPr>
        <p:txBody>
          <a:bodyPr wrap="square">
            <a:spAutoFit/>
          </a:bodyPr>
          <a:lstStyle/>
          <a:p>
            <a:pPr algn="ctr">
              <a:lnSpc>
                <a:spcPct val="107000"/>
              </a:lnSpc>
              <a:spcAft>
                <a:spcPts val="800"/>
              </a:spcAft>
            </a:pPr>
            <a:r>
              <a:rPr lang="uk-UA" sz="28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чиста вартість реалізації необоротного активу </a:t>
            </a: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справедлива вартість необоротного активу, за вирахуванням очікуваних витрат на його реалізацію.</a:t>
            </a:r>
            <a:endParaRPr lang="uk-UA" sz="32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1546870E-8D3E-4B1E-8AF1-C13D83B31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554" y="1016265"/>
            <a:ext cx="16254846" cy="7318113"/>
          </a:xfrm>
          <a:prstGeom prst="rect">
            <a:avLst/>
          </a:prstGeom>
          <a:ln>
            <a:noFill/>
          </a:ln>
          <a:effectLst>
            <a:softEdge rad="112500"/>
          </a:effectLst>
        </p:spPr>
      </p:pic>
      <p:grpSp>
        <p:nvGrpSpPr>
          <p:cNvPr id="2" name="object 2"/>
          <p:cNvGrpSpPr/>
          <p:nvPr/>
        </p:nvGrpSpPr>
        <p:grpSpPr>
          <a:xfrm>
            <a:off x="0" y="6"/>
            <a:ext cx="18288034" cy="10287602"/>
            <a:chOff x="0" y="6"/>
            <a:chExt cx="18288034" cy="10287602"/>
          </a:xfrm>
        </p:grpSpPr>
        <p:sp>
          <p:nvSpPr>
            <p:cNvPr id="3" name="object 3"/>
            <p:cNvSpPr/>
            <p:nvPr/>
          </p:nvSpPr>
          <p:spPr>
            <a:xfrm>
              <a:off x="4031375" y="7327873"/>
              <a:ext cx="4137025" cy="2959735"/>
            </a:xfrm>
            <a:custGeom>
              <a:avLst/>
              <a:gdLst/>
              <a:ahLst/>
              <a:cxnLst/>
              <a:rect l="l" t="t" r="r" b="b"/>
              <a:pathLst>
                <a:path w="4137025" h="2959734">
                  <a:moveTo>
                    <a:pt x="1884" y="2146695"/>
                  </a:moveTo>
                  <a:lnTo>
                    <a:pt x="795" y="2115891"/>
                  </a:lnTo>
                  <a:lnTo>
                    <a:pt x="235" y="2085441"/>
                  </a:lnTo>
                  <a:lnTo>
                    <a:pt x="50" y="2058113"/>
                  </a:lnTo>
                  <a:lnTo>
                    <a:pt x="0" y="2024188"/>
                  </a:lnTo>
                  <a:lnTo>
                    <a:pt x="2024188" y="0"/>
                  </a:lnTo>
                  <a:lnTo>
                    <a:pt x="2084499" y="235"/>
                  </a:lnTo>
                  <a:lnTo>
                    <a:pt x="2114831" y="795"/>
                  </a:lnTo>
                  <a:lnTo>
                    <a:pt x="2144810" y="1884"/>
                  </a:lnTo>
                  <a:lnTo>
                    <a:pt x="1884" y="2146695"/>
                  </a:lnTo>
                  <a:close/>
                </a:path>
                <a:path w="4137025" h="2959734">
                  <a:moveTo>
                    <a:pt x="7538" y="1894142"/>
                  </a:moveTo>
                  <a:lnTo>
                    <a:pt x="14606" y="1824408"/>
                  </a:lnTo>
                  <a:lnTo>
                    <a:pt x="24501" y="1754673"/>
                  </a:lnTo>
                  <a:lnTo>
                    <a:pt x="1754673" y="24501"/>
                  </a:lnTo>
                  <a:lnTo>
                    <a:pt x="1824408" y="14606"/>
                  </a:lnTo>
                  <a:lnTo>
                    <a:pt x="1894142" y="7538"/>
                  </a:lnTo>
                  <a:lnTo>
                    <a:pt x="7538" y="1894142"/>
                  </a:lnTo>
                  <a:close/>
                </a:path>
                <a:path w="4137025" h="2959734">
                  <a:moveTo>
                    <a:pt x="22616" y="2370976"/>
                  </a:moveTo>
                  <a:lnTo>
                    <a:pt x="18699" y="2343824"/>
                  </a:lnTo>
                  <a:lnTo>
                    <a:pt x="15313" y="2316319"/>
                  </a:lnTo>
                  <a:lnTo>
                    <a:pt x="12280" y="2288814"/>
                  </a:lnTo>
                  <a:lnTo>
                    <a:pt x="9423" y="2261662"/>
                  </a:lnTo>
                  <a:lnTo>
                    <a:pt x="2261662" y="9423"/>
                  </a:lnTo>
                  <a:lnTo>
                    <a:pt x="2316319" y="15313"/>
                  </a:lnTo>
                  <a:lnTo>
                    <a:pt x="2343824" y="18699"/>
                  </a:lnTo>
                  <a:lnTo>
                    <a:pt x="2370976" y="22616"/>
                  </a:lnTo>
                  <a:lnTo>
                    <a:pt x="22616" y="2370976"/>
                  </a:lnTo>
                  <a:close/>
                </a:path>
                <a:path w="4137025" h="2959734">
                  <a:moveTo>
                    <a:pt x="62195" y="2574526"/>
                  </a:moveTo>
                  <a:lnTo>
                    <a:pt x="56541" y="2549377"/>
                  </a:lnTo>
                  <a:lnTo>
                    <a:pt x="45233" y="2499785"/>
                  </a:lnTo>
                  <a:lnTo>
                    <a:pt x="39579" y="2474636"/>
                  </a:lnTo>
                  <a:lnTo>
                    <a:pt x="2474636" y="39579"/>
                  </a:lnTo>
                  <a:lnTo>
                    <a:pt x="2574526" y="62195"/>
                  </a:lnTo>
                  <a:lnTo>
                    <a:pt x="62195" y="2574526"/>
                  </a:lnTo>
                  <a:close/>
                </a:path>
                <a:path w="4137025" h="2959734">
                  <a:moveTo>
                    <a:pt x="50887" y="1603895"/>
                  </a:moveTo>
                  <a:lnTo>
                    <a:pt x="61430" y="1560694"/>
                  </a:lnTo>
                  <a:lnTo>
                    <a:pt x="73032" y="1518376"/>
                  </a:lnTo>
                  <a:lnTo>
                    <a:pt x="85342" y="1476412"/>
                  </a:lnTo>
                  <a:lnTo>
                    <a:pt x="98005" y="1434271"/>
                  </a:lnTo>
                  <a:lnTo>
                    <a:pt x="1434271" y="99890"/>
                  </a:lnTo>
                  <a:lnTo>
                    <a:pt x="1476677" y="86432"/>
                  </a:lnTo>
                  <a:lnTo>
                    <a:pt x="1519083" y="74210"/>
                  </a:lnTo>
                  <a:lnTo>
                    <a:pt x="1561489" y="63049"/>
                  </a:lnTo>
                  <a:lnTo>
                    <a:pt x="1603895" y="52772"/>
                  </a:lnTo>
                  <a:lnTo>
                    <a:pt x="50887" y="1603895"/>
                  </a:lnTo>
                  <a:close/>
                </a:path>
                <a:path w="4137025" h="2959734">
                  <a:moveTo>
                    <a:pt x="120622" y="2762998"/>
                  </a:moveTo>
                  <a:lnTo>
                    <a:pt x="112464" y="2740087"/>
                  </a:lnTo>
                  <a:lnTo>
                    <a:pt x="104837" y="2716822"/>
                  </a:lnTo>
                  <a:lnTo>
                    <a:pt x="97563" y="2693558"/>
                  </a:lnTo>
                  <a:lnTo>
                    <a:pt x="90466" y="2670647"/>
                  </a:lnTo>
                  <a:lnTo>
                    <a:pt x="2672531" y="88582"/>
                  </a:lnTo>
                  <a:lnTo>
                    <a:pt x="2718707" y="102953"/>
                  </a:lnTo>
                  <a:lnTo>
                    <a:pt x="2741971" y="110580"/>
                  </a:lnTo>
                  <a:lnTo>
                    <a:pt x="2764882" y="118737"/>
                  </a:lnTo>
                  <a:lnTo>
                    <a:pt x="120622" y="2762998"/>
                  </a:lnTo>
                  <a:close/>
                </a:path>
                <a:path w="4137025" h="2959734">
                  <a:moveTo>
                    <a:pt x="192241" y="2936392"/>
                  </a:moveTo>
                  <a:lnTo>
                    <a:pt x="182376" y="2915189"/>
                  </a:lnTo>
                  <a:lnTo>
                    <a:pt x="172687" y="2893986"/>
                  </a:lnTo>
                  <a:lnTo>
                    <a:pt x="163352" y="2872783"/>
                  </a:lnTo>
                  <a:lnTo>
                    <a:pt x="154546" y="2851580"/>
                  </a:lnTo>
                  <a:lnTo>
                    <a:pt x="2853464" y="152662"/>
                  </a:lnTo>
                  <a:lnTo>
                    <a:pt x="2874667" y="161467"/>
                  </a:lnTo>
                  <a:lnTo>
                    <a:pt x="2895870" y="170802"/>
                  </a:lnTo>
                  <a:lnTo>
                    <a:pt x="2938276" y="190356"/>
                  </a:lnTo>
                  <a:lnTo>
                    <a:pt x="192241" y="2936392"/>
                  </a:lnTo>
                  <a:close/>
                </a:path>
                <a:path w="4137025" h="2959734">
                  <a:moveTo>
                    <a:pt x="173394" y="1238260"/>
                  </a:moveTo>
                  <a:lnTo>
                    <a:pt x="192869" y="1194135"/>
                  </a:lnTo>
                  <a:lnTo>
                    <a:pt x="213601" y="1150376"/>
                  </a:lnTo>
                  <a:lnTo>
                    <a:pt x="235589" y="1107036"/>
                  </a:lnTo>
                  <a:lnTo>
                    <a:pt x="258834" y="1064168"/>
                  </a:lnTo>
                  <a:lnTo>
                    <a:pt x="283336" y="1021823"/>
                  </a:lnTo>
                  <a:lnTo>
                    <a:pt x="309093" y="980053"/>
                  </a:lnTo>
                  <a:lnTo>
                    <a:pt x="980053" y="309093"/>
                  </a:lnTo>
                  <a:lnTo>
                    <a:pt x="1021823" y="284121"/>
                  </a:lnTo>
                  <a:lnTo>
                    <a:pt x="1064168" y="260091"/>
                  </a:lnTo>
                  <a:lnTo>
                    <a:pt x="1107036" y="237003"/>
                  </a:lnTo>
                  <a:lnTo>
                    <a:pt x="1150376" y="214857"/>
                  </a:lnTo>
                  <a:lnTo>
                    <a:pt x="1194135" y="193654"/>
                  </a:lnTo>
                  <a:lnTo>
                    <a:pt x="1238260" y="173394"/>
                  </a:lnTo>
                  <a:lnTo>
                    <a:pt x="173394" y="1238260"/>
                  </a:lnTo>
                  <a:close/>
                </a:path>
                <a:path w="4137025" h="2959734">
                  <a:moveTo>
                    <a:pt x="414521" y="2959125"/>
                  </a:moveTo>
                  <a:lnTo>
                    <a:pt x="292014" y="2959125"/>
                  </a:lnTo>
                  <a:lnTo>
                    <a:pt x="3019319" y="231820"/>
                  </a:lnTo>
                  <a:lnTo>
                    <a:pt x="3039109" y="242039"/>
                  </a:lnTo>
                  <a:lnTo>
                    <a:pt x="3058899" y="252787"/>
                  </a:lnTo>
                  <a:lnTo>
                    <a:pt x="3098478" y="275168"/>
                  </a:lnTo>
                  <a:lnTo>
                    <a:pt x="414521" y="2959125"/>
                  </a:lnTo>
                  <a:close/>
                </a:path>
                <a:path w="4137025" h="2959734">
                  <a:moveTo>
                    <a:pt x="659534" y="2959125"/>
                  </a:moveTo>
                  <a:lnTo>
                    <a:pt x="537028" y="2959125"/>
                  </a:lnTo>
                  <a:lnTo>
                    <a:pt x="3175751" y="320402"/>
                  </a:lnTo>
                  <a:lnTo>
                    <a:pt x="3194127" y="332034"/>
                  </a:lnTo>
                  <a:lnTo>
                    <a:pt x="3212503" y="344196"/>
                  </a:lnTo>
                  <a:lnTo>
                    <a:pt x="3249255" y="369404"/>
                  </a:lnTo>
                  <a:lnTo>
                    <a:pt x="659534" y="2959125"/>
                  </a:lnTo>
                  <a:close/>
                </a:path>
                <a:path w="4137025" h="2959734">
                  <a:moveTo>
                    <a:pt x="906433" y="2959125"/>
                  </a:moveTo>
                  <a:lnTo>
                    <a:pt x="783926" y="2959125"/>
                  </a:lnTo>
                  <a:lnTo>
                    <a:pt x="3320875" y="422177"/>
                  </a:lnTo>
                  <a:lnTo>
                    <a:pt x="3337837" y="435222"/>
                  </a:lnTo>
                  <a:lnTo>
                    <a:pt x="3354800" y="448798"/>
                  </a:lnTo>
                  <a:lnTo>
                    <a:pt x="3371762" y="462727"/>
                  </a:lnTo>
                  <a:lnTo>
                    <a:pt x="3388724" y="476833"/>
                  </a:lnTo>
                  <a:lnTo>
                    <a:pt x="906433" y="2959125"/>
                  </a:lnTo>
                  <a:close/>
                </a:path>
                <a:path w="4137025" h="2959734">
                  <a:moveTo>
                    <a:pt x="1149561" y="2959125"/>
                  </a:moveTo>
                  <a:lnTo>
                    <a:pt x="1027055" y="2959125"/>
                  </a:lnTo>
                  <a:lnTo>
                    <a:pt x="3454690" y="531490"/>
                  </a:lnTo>
                  <a:lnTo>
                    <a:pt x="3470239" y="546745"/>
                  </a:lnTo>
                  <a:lnTo>
                    <a:pt x="3501336" y="576547"/>
                  </a:lnTo>
                  <a:lnTo>
                    <a:pt x="3516886" y="591801"/>
                  </a:lnTo>
                  <a:lnTo>
                    <a:pt x="1149561" y="2959125"/>
                  </a:lnTo>
                  <a:close/>
                </a:path>
                <a:path w="4137025" h="2959734">
                  <a:moveTo>
                    <a:pt x="1394575" y="2959125"/>
                  </a:moveTo>
                  <a:lnTo>
                    <a:pt x="1272068" y="2959125"/>
                  </a:lnTo>
                  <a:lnTo>
                    <a:pt x="3577196" y="653997"/>
                  </a:lnTo>
                  <a:lnTo>
                    <a:pt x="3592421" y="669575"/>
                  </a:lnTo>
                  <a:lnTo>
                    <a:pt x="3607116" y="685331"/>
                  </a:lnTo>
                  <a:lnTo>
                    <a:pt x="3621458" y="701439"/>
                  </a:lnTo>
                  <a:lnTo>
                    <a:pt x="3635623" y="718078"/>
                  </a:lnTo>
                  <a:lnTo>
                    <a:pt x="1394575" y="2959125"/>
                  </a:lnTo>
                  <a:close/>
                </a:path>
                <a:path w="4137025" h="2959734">
                  <a:moveTo>
                    <a:pt x="1640100" y="2959125"/>
                  </a:moveTo>
                  <a:lnTo>
                    <a:pt x="1517556" y="2959125"/>
                  </a:lnTo>
                  <a:lnTo>
                    <a:pt x="3692164" y="785927"/>
                  </a:lnTo>
                  <a:lnTo>
                    <a:pt x="3705975" y="803184"/>
                  </a:lnTo>
                  <a:lnTo>
                    <a:pt x="3719257" y="820795"/>
                  </a:lnTo>
                  <a:lnTo>
                    <a:pt x="3744936" y="855662"/>
                  </a:lnTo>
                  <a:lnTo>
                    <a:pt x="1640100" y="2959125"/>
                  </a:lnTo>
                  <a:close/>
                </a:path>
                <a:path w="4137025" h="2959734">
                  <a:moveTo>
                    <a:pt x="1884602" y="2959125"/>
                  </a:moveTo>
                  <a:lnTo>
                    <a:pt x="1762095" y="2959125"/>
                  </a:lnTo>
                  <a:lnTo>
                    <a:pt x="3793939" y="927281"/>
                  </a:lnTo>
                  <a:lnTo>
                    <a:pt x="3806337" y="945952"/>
                  </a:lnTo>
                  <a:lnTo>
                    <a:pt x="3818205" y="964976"/>
                  </a:lnTo>
                  <a:lnTo>
                    <a:pt x="3841057" y="1002670"/>
                  </a:lnTo>
                  <a:lnTo>
                    <a:pt x="1884602" y="2959125"/>
                  </a:lnTo>
                  <a:close/>
                </a:path>
                <a:path w="4137025" h="2959734">
                  <a:moveTo>
                    <a:pt x="2131500" y="2959125"/>
                  </a:moveTo>
                  <a:lnTo>
                    <a:pt x="2008993" y="2959125"/>
                  </a:lnTo>
                  <a:lnTo>
                    <a:pt x="3886290" y="1081828"/>
                  </a:lnTo>
                  <a:lnTo>
                    <a:pt x="3897275" y="1101912"/>
                  </a:lnTo>
                  <a:lnTo>
                    <a:pt x="3907729" y="1122350"/>
                  </a:lnTo>
                  <a:lnTo>
                    <a:pt x="3927754" y="1162871"/>
                  </a:lnTo>
                  <a:lnTo>
                    <a:pt x="2131500" y="2959125"/>
                  </a:lnTo>
                  <a:close/>
                </a:path>
                <a:path w="4137025" h="2959734">
                  <a:moveTo>
                    <a:pt x="2376513" y="2959125"/>
                  </a:moveTo>
                  <a:lnTo>
                    <a:pt x="2254007" y="2959125"/>
                  </a:lnTo>
                  <a:lnTo>
                    <a:pt x="3965449" y="1247684"/>
                  </a:lnTo>
                  <a:lnTo>
                    <a:pt x="3975019" y="1268916"/>
                  </a:lnTo>
                  <a:lnTo>
                    <a:pt x="3984060" y="1290325"/>
                  </a:lnTo>
                  <a:lnTo>
                    <a:pt x="3992747" y="1312088"/>
                  </a:lnTo>
                  <a:lnTo>
                    <a:pt x="4001258" y="1334381"/>
                  </a:lnTo>
                  <a:lnTo>
                    <a:pt x="2376513" y="2959125"/>
                  </a:lnTo>
                  <a:close/>
                </a:path>
                <a:path w="4137025" h="2959734">
                  <a:moveTo>
                    <a:pt x="2621527" y="2959125"/>
                  </a:moveTo>
                  <a:lnTo>
                    <a:pt x="2499020" y="2959125"/>
                  </a:lnTo>
                  <a:lnTo>
                    <a:pt x="4033298" y="1424847"/>
                  </a:lnTo>
                  <a:lnTo>
                    <a:pt x="4040366" y="1448583"/>
                  </a:lnTo>
                  <a:lnTo>
                    <a:pt x="4054501" y="1495347"/>
                  </a:lnTo>
                  <a:lnTo>
                    <a:pt x="4061569" y="1519083"/>
                  </a:lnTo>
                  <a:lnTo>
                    <a:pt x="2621527" y="2959125"/>
                  </a:lnTo>
                  <a:close/>
                </a:path>
                <a:path w="4137025" h="2959734">
                  <a:moveTo>
                    <a:pt x="2865561" y="2959125"/>
                  </a:moveTo>
                  <a:lnTo>
                    <a:pt x="2743009" y="2959125"/>
                  </a:lnTo>
                  <a:lnTo>
                    <a:pt x="4086070" y="1617088"/>
                  </a:lnTo>
                  <a:lnTo>
                    <a:pt x="4091695" y="1642532"/>
                  </a:lnTo>
                  <a:lnTo>
                    <a:pt x="4097143" y="1667976"/>
                  </a:lnTo>
                  <a:lnTo>
                    <a:pt x="4102238" y="1693420"/>
                  </a:lnTo>
                  <a:lnTo>
                    <a:pt x="4106803" y="1718863"/>
                  </a:lnTo>
                  <a:lnTo>
                    <a:pt x="2865561" y="2959125"/>
                  </a:lnTo>
                  <a:close/>
                </a:path>
                <a:path w="4137025" h="2959734">
                  <a:moveTo>
                    <a:pt x="3112562" y="2959125"/>
                  </a:moveTo>
                  <a:lnTo>
                    <a:pt x="2990002" y="2959125"/>
                  </a:lnTo>
                  <a:lnTo>
                    <a:pt x="4123765" y="1826292"/>
                  </a:lnTo>
                  <a:lnTo>
                    <a:pt x="4126563" y="1854563"/>
                  </a:lnTo>
                  <a:lnTo>
                    <a:pt x="4129183" y="1882834"/>
                  </a:lnTo>
                  <a:lnTo>
                    <a:pt x="4131451" y="1911105"/>
                  </a:lnTo>
                  <a:lnTo>
                    <a:pt x="4133188" y="1939375"/>
                  </a:lnTo>
                  <a:lnTo>
                    <a:pt x="3112562" y="2959125"/>
                  </a:lnTo>
                  <a:close/>
                </a:path>
                <a:path w="4137025" h="2959734">
                  <a:moveTo>
                    <a:pt x="3358452" y="2959125"/>
                  </a:moveTo>
                  <a:lnTo>
                    <a:pt x="3235945" y="2959125"/>
                  </a:lnTo>
                  <a:lnTo>
                    <a:pt x="4136958" y="2058113"/>
                  </a:lnTo>
                  <a:lnTo>
                    <a:pt x="4135780" y="2121251"/>
                  </a:lnTo>
                  <a:lnTo>
                    <a:pt x="4133188" y="2184389"/>
                  </a:lnTo>
                  <a:lnTo>
                    <a:pt x="3358452" y="2959125"/>
                  </a:lnTo>
                  <a:close/>
                </a:path>
                <a:path w="4137025" h="2959734">
                  <a:moveTo>
                    <a:pt x="3603466" y="2959125"/>
                  </a:moveTo>
                  <a:lnTo>
                    <a:pt x="3480959" y="2959125"/>
                  </a:lnTo>
                  <a:lnTo>
                    <a:pt x="4121880" y="2318204"/>
                  </a:lnTo>
                  <a:lnTo>
                    <a:pt x="4111985" y="2390766"/>
                  </a:lnTo>
                  <a:lnTo>
                    <a:pt x="4099264" y="2463327"/>
                  </a:lnTo>
                  <a:lnTo>
                    <a:pt x="3603466" y="2959125"/>
                  </a:lnTo>
                  <a:close/>
                </a:path>
                <a:path w="4137025" h="2959734">
                  <a:moveTo>
                    <a:pt x="3850364" y="2959125"/>
                  </a:moveTo>
                  <a:lnTo>
                    <a:pt x="3727857" y="2959125"/>
                  </a:lnTo>
                  <a:lnTo>
                    <a:pt x="4061569" y="2625413"/>
                  </a:lnTo>
                  <a:lnTo>
                    <a:pt x="4048170" y="2671736"/>
                  </a:lnTo>
                  <a:lnTo>
                    <a:pt x="4033534" y="2717529"/>
                  </a:lnTo>
                  <a:lnTo>
                    <a:pt x="4017827" y="2762998"/>
                  </a:lnTo>
                  <a:lnTo>
                    <a:pt x="4001258" y="2808231"/>
                  </a:lnTo>
                  <a:lnTo>
                    <a:pt x="3850364" y="2959125"/>
                  </a:lnTo>
                  <a:close/>
                </a:path>
              </a:pathLst>
            </a:custGeom>
            <a:solidFill>
              <a:srgbClr val="B074FF"/>
            </a:solidFill>
          </p:spPr>
          <p:txBody>
            <a:bodyPr wrap="square" lIns="0" tIns="0" rIns="0" bIns="0" rtlCol="0"/>
            <a:lstStyle/>
            <a:p>
              <a:endParaRPr/>
            </a:p>
          </p:txBody>
        </p:sp>
        <p:sp>
          <p:nvSpPr>
            <p:cNvPr id="5" name="object 5"/>
            <p:cNvSpPr/>
            <p:nvPr/>
          </p:nvSpPr>
          <p:spPr>
            <a:xfrm>
              <a:off x="0" y="6"/>
              <a:ext cx="2593975" cy="1920875"/>
            </a:xfrm>
            <a:custGeom>
              <a:avLst/>
              <a:gdLst/>
              <a:ahLst/>
              <a:cxnLst/>
              <a:rect l="l" t="t" r="r" b="b"/>
              <a:pathLst>
                <a:path w="2593975" h="1920875">
                  <a:moveTo>
                    <a:pt x="0" y="167163"/>
                  </a:moveTo>
                  <a:lnTo>
                    <a:pt x="0" y="76601"/>
                  </a:lnTo>
                  <a:lnTo>
                    <a:pt x="76601" y="0"/>
                  </a:lnTo>
                  <a:lnTo>
                    <a:pt x="167163" y="0"/>
                  </a:lnTo>
                  <a:lnTo>
                    <a:pt x="0" y="167163"/>
                  </a:lnTo>
                  <a:close/>
                </a:path>
                <a:path w="2593975" h="1920875">
                  <a:moveTo>
                    <a:pt x="0" y="346892"/>
                  </a:moveTo>
                  <a:lnTo>
                    <a:pt x="0" y="256331"/>
                  </a:lnTo>
                  <a:lnTo>
                    <a:pt x="256331" y="0"/>
                  </a:lnTo>
                  <a:lnTo>
                    <a:pt x="346892" y="0"/>
                  </a:lnTo>
                  <a:lnTo>
                    <a:pt x="0" y="346892"/>
                  </a:lnTo>
                  <a:close/>
                </a:path>
                <a:path w="2593975" h="1920875">
                  <a:moveTo>
                    <a:pt x="0" y="529407"/>
                  </a:moveTo>
                  <a:lnTo>
                    <a:pt x="0" y="438846"/>
                  </a:lnTo>
                  <a:lnTo>
                    <a:pt x="438846" y="0"/>
                  </a:lnTo>
                  <a:lnTo>
                    <a:pt x="529407" y="0"/>
                  </a:lnTo>
                  <a:lnTo>
                    <a:pt x="0" y="529407"/>
                  </a:lnTo>
                  <a:close/>
                </a:path>
                <a:path w="2593975" h="1920875">
                  <a:moveTo>
                    <a:pt x="0" y="710530"/>
                  </a:moveTo>
                  <a:lnTo>
                    <a:pt x="0" y="619969"/>
                  </a:lnTo>
                  <a:lnTo>
                    <a:pt x="619969" y="0"/>
                  </a:lnTo>
                  <a:lnTo>
                    <a:pt x="710530" y="0"/>
                  </a:lnTo>
                  <a:lnTo>
                    <a:pt x="0" y="710530"/>
                  </a:lnTo>
                  <a:close/>
                </a:path>
                <a:path w="2593975" h="1920875">
                  <a:moveTo>
                    <a:pt x="0" y="891652"/>
                  </a:moveTo>
                  <a:lnTo>
                    <a:pt x="0" y="801091"/>
                  </a:lnTo>
                  <a:lnTo>
                    <a:pt x="801091" y="0"/>
                  </a:lnTo>
                  <a:lnTo>
                    <a:pt x="891652" y="0"/>
                  </a:lnTo>
                  <a:lnTo>
                    <a:pt x="0" y="891652"/>
                  </a:lnTo>
                  <a:close/>
                </a:path>
                <a:path w="2593975" h="1920875">
                  <a:moveTo>
                    <a:pt x="0" y="1072774"/>
                  </a:moveTo>
                  <a:lnTo>
                    <a:pt x="0" y="982213"/>
                  </a:lnTo>
                  <a:lnTo>
                    <a:pt x="982213" y="0"/>
                  </a:lnTo>
                  <a:lnTo>
                    <a:pt x="1072774" y="0"/>
                  </a:lnTo>
                  <a:lnTo>
                    <a:pt x="0" y="1072774"/>
                  </a:lnTo>
                  <a:close/>
                </a:path>
                <a:path w="2593975" h="1920875">
                  <a:moveTo>
                    <a:pt x="0" y="1255290"/>
                  </a:moveTo>
                  <a:lnTo>
                    <a:pt x="0" y="1164729"/>
                  </a:lnTo>
                  <a:lnTo>
                    <a:pt x="1164729" y="0"/>
                  </a:lnTo>
                  <a:lnTo>
                    <a:pt x="1255290" y="0"/>
                  </a:lnTo>
                  <a:lnTo>
                    <a:pt x="0" y="1255290"/>
                  </a:lnTo>
                  <a:close/>
                </a:path>
                <a:path w="2593975" h="1920875">
                  <a:moveTo>
                    <a:pt x="0" y="1435019"/>
                  </a:moveTo>
                  <a:lnTo>
                    <a:pt x="0" y="1344458"/>
                  </a:lnTo>
                  <a:lnTo>
                    <a:pt x="1344458" y="0"/>
                  </a:lnTo>
                  <a:lnTo>
                    <a:pt x="1435019" y="0"/>
                  </a:lnTo>
                  <a:lnTo>
                    <a:pt x="0" y="1435019"/>
                  </a:lnTo>
                  <a:close/>
                </a:path>
                <a:path w="2593975" h="1920875">
                  <a:moveTo>
                    <a:pt x="66403" y="1549738"/>
                  </a:moveTo>
                  <a:lnTo>
                    <a:pt x="42718" y="1528665"/>
                  </a:lnTo>
                  <a:lnTo>
                    <a:pt x="30745" y="1517802"/>
                  </a:lnTo>
                  <a:lnTo>
                    <a:pt x="19033" y="1506547"/>
                  </a:lnTo>
                  <a:lnTo>
                    <a:pt x="1525580" y="0"/>
                  </a:lnTo>
                  <a:lnTo>
                    <a:pt x="1616142" y="0"/>
                  </a:lnTo>
                  <a:lnTo>
                    <a:pt x="66403" y="1549738"/>
                  </a:lnTo>
                  <a:close/>
                </a:path>
                <a:path w="2593975" h="1920875">
                  <a:moveTo>
                    <a:pt x="168110" y="1629153"/>
                  </a:moveTo>
                  <a:lnTo>
                    <a:pt x="142335" y="1610170"/>
                  </a:lnTo>
                  <a:lnTo>
                    <a:pt x="129317" y="1600352"/>
                  </a:lnTo>
                  <a:lnTo>
                    <a:pt x="116560" y="1590142"/>
                  </a:lnTo>
                  <a:lnTo>
                    <a:pt x="1707735" y="0"/>
                  </a:lnTo>
                  <a:lnTo>
                    <a:pt x="1798328" y="0"/>
                  </a:lnTo>
                  <a:lnTo>
                    <a:pt x="168110" y="1629153"/>
                  </a:lnTo>
                  <a:close/>
                </a:path>
                <a:path w="2593975" h="1920875">
                  <a:moveTo>
                    <a:pt x="276784" y="1701602"/>
                  </a:moveTo>
                  <a:lnTo>
                    <a:pt x="262394" y="1693221"/>
                  </a:lnTo>
                  <a:lnTo>
                    <a:pt x="248396" y="1684709"/>
                  </a:lnTo>
                  <a:lnTo>
                    <a:pt x="234660" y="1675936"/>
                  </a:lnTo>
                  <a:lnTo>
                    <a:pt x="221054" y="1666771"/>
                  </a:lnTo>
                  <a:lnTo>
                    <a:pt x="1887825" y="0"/>
                  </a:lnTo>
                  <a:lnTo>
                    <a:pt x="1978386" y="0"/>
                  </a:lnTo>
                  <a:lnTo>
                    <a:pt x="276784" y="1701602"/>
                  </a:lnTo>
                  <a:close/>
                </a:path>
                <a:path w="2593975" h="1920875">
                  <a:moveTo>
                    <a:pt x="395210" y="1765692"/>
                  </a:moveTo>
                  <a:lnTo>
                    <a:pt x="379775" y="1758355"/>
                  </a:lnTo>
                  <a:lnTo>
                    <a:pt x="364733" y="1750888"/>
                  </a:lnTo>
                  <a:lnTo>
                    <a:pt x="349951" y="1743160"/>
                  </a:lnTo>
                  <a:lnTo>
                    <a:pt x="335300" y="1735040"/>
                  </a:lnTo>
                  <a:lnTo>
                    <a:pt x="2070341" y="0"/>
                  </a:lnTo>
                  <a:lnTo>
                    <a:pt x="2160902" y="0"/>
                  </a:lnTo>
                  <a:lnTo>
                    <a:pt x="395210" y="1765692"/>
                  </a:lnTo>
                  <a:close/>
                </a:path>
                <a:path w="2593975" h="1920875">
                  <a:moveTo>
                    <a:pt x="520602" y="1821422"/>
                  </a:moveTo>
                  <a:lnTo>
                    <a:pt x="488557" y="1808708"/>
                  </a:lnTo>
                  <a:lnTo>
                    <a:pt x="472404" y="1802025"/>
                  </a:lnTo>
                  <a:lnTo>
                    <a:pt x="456513" y="1794950"/>
                  </a:lnTo>
                  <a:lnTo>
                    <a:pt x="2251463" y="0"/>
                  </a:lnTo>
                  <a:lnTo>
                    <a:pt x="2342024" y="0"/>
                  </a:lnTo>
                  <a:lnTo>
                    <a:pt x="520602" y="1821422"/>
                  </a:lnTo>
                  <a:close/>
                </a:path>
                <a:path w="2593975" h="1920875">
                  <a:moveTo>
                    <a:pt x="658534" y="1864612"/>
                  </a:moveTo>
                  <a:lnTo>
                    <a:pt x="588871" y="1843714"/>
                  </a:lnTo>
                  <a:lnTo>
                    <a:pt x="2432586" y="0"/>
                  </a:lnTo>
                  <a:lnTo>
                    <a:pt x="2523147" y="0"/>
                  </a:lnTo>
                  <a:lnTo>
                    <a:pt x="658534" y="1864612"/>
                  </a:lnTo>
                  <a:close/>
                </a:path>
                <a:path w="2593975" h="1920875">
                  <a:moveTo>
                    <a:pt x="804825" y="1898050"/>
                  </a:moveTo>
                  <a:lnTo>
                    <a:pt x="786016" y="1894676"/>
                  </a:lnTo>
                  <a:lnTo>
                    <a:pt x="767207" y="1890910"/>
                  </a:lnTo>
                  <a:lnTo>
                    <a:pt x="729590" y="1882725"/>
                  </a:lnTo>
                  <a:lnTo>
                    <a:pt x="2556139" y="57568"/>
                  </a:lnTo>
                  <a:lnTo>
                    <a:pt x="2560345" y="76601"/>
                  </a:lnTo>
                  <a:lnTo>
                    <a:pt x="2564325" y="95186"/>
                  </a:lnTo>
                  <a:lnTo>
                    <a:pt x="2568091" y="113995"/>
                  </a:lnTo>
                  <a:lnTo>
                    <a:pt x="2571465" y="132804"/>
                  </a:lnTo>
                  <a:lnTo>
                    <a:pt x="804825" y="1898050"/>
                  </a:lnTo>
                  <a:close/>
                </a:path>
                <a:path w="2593975" h="1920875">
                  <a:moveTo>
                    <a:pt x="969228" y="1916163"/>
                  </a:moveTo>
                  <a:lnTo>
                    <a:pt x="948330" y="1914878"/>
                  </a:lnTo>
                  <a:lnTo>
                    <a:pt x="927431" y="1913202"/>
                  </a:lnTo>
                  <a:lnTo>
                    <a:pt x="885634" y="1909196"/>
                  </a:lnTo>
                  <a:lnTo>
                    <a:pt x="2584004" y="212219"/>
                  </a:lnTo>
                  <a:lnTo>
                    <a:pt x="2586072" y="233118"/>
                  </a:lnTo>
                  <a:lnTo>
                    <a:pt x="2588010" y="254016"/>
                  </a:lnTo>
                  <a:lnTo>
                    <a:pt x="2589686" y="274915"/>
                  </a:lnTo>
                  <a:lnTo>
                    <a:pt x="2590970" y="295814"/>
                  </a:lnTo>
                  <a:lnTo>
                    <a:pt x="969228" y="1916163"/>
                  </a:lnTo>
                  <a:close/>
                </a:path>
                <a:path w="2593975" h="1920875">
                  <a:moveTo>
                    <a:pt x="1057003" y="1920342"/>
                  </a:moveTo>
                  <a:lnTo>
                    <a:pt x="2593757" y="383589"/>
                  </a:lnTo>
                  <a:lnTo>
                    <a:pt x="2593517" y="406795"/>
                  </a:lnTo>
                  <a:lnTo>
                    <a:pt x="2592886" y="430263"/>
                  </a:lnTo>
                  <a:lnTo>
                    <a:pt x="2590970" y="476936"/>
                  </a:lnTo>
                  <a:lnTo>
                    <a:pt x="1150351" y="1917556"/>
                  </a:lnTo>
                  <a:lnTo>
                    <a:pt x="1103677" y="1919994"/>
                  </a:lnTo>
                  <a:lnTo>
                    <a:pt x="1057003" y="1920342"/>
                  </a:lnTo>
                  <a:close/>
                </a:path>
                <a:path w="2593975" h="1920875">
                  <a:moveTo>
                    <a:pt x="1249272" y="1909196"/>
                  </a:moveTo>
                  <a:lnTo>
                    <a:pt x="2582611" y="575857"/>
                  </a:lnTo>
                  <a:lnTo>
                    <a:pt x="2579215" y="602808"/>
                  </a:lnTo>
                  <a:lnTo>
                    <a:pt x="2575296" y="629497"/>
                  </a:lnTo>
                  <a:lnTo>
                    <a:pt x="2565892" y="683137"/>
                  </a:lnTo>
                  <a:lnTo>
                    <a:pt x="1356552" y="1892477"/>
                  </a:lnTo>
                  <a:lnTo>
                    <a:pt x="1303434" y="1901882"/>
                  </a:lnTo>
                  <a:lnTo>
                    <a:pt x="1249272" y="1909196"/>
                  </a:lnTo>
                  <a:close/>
                </a:path>
                <a:path w="2593975" h="1920875">
                  <a:moveTo>
                    <a:pt x="1476371" y="1864612"/>
                  </a:moveTo>
                  <a:lnTo>
                    <a:pt x="2538027" y="802957"/>
                  </a:lnTo>
                  <a:lnTo>
                    <a:pt x="2528122" y="837200"/>
                  </a:lnTo>
                  <a:lnTo>
                    <a:pt x="2517302" y="871052"/>
                  </a:lnTo>
                  <a:lnTo>
                    <a:pt x="2493443" y="938102"/>
                  </a:lnTo>
                  <a:lnTo>
                    <a:pt x="1611516" y="1820028"/>
                  </a:lnTo>
                  <a:lnTo>
                    <a:pt x="1544466" y="1843888"/>
                  </a:lnTo>
                  <a:lnTo>
                    <a:pt x="1476371" y="1864612"/>
                  </a:lnTo>
                  <a:close/>
                </a:path>
                <a:path w="2593975" h="1920875">
                  <a:moveTo>
                    <a:pt x="1775919" y="1744793"/>
                  </a:moveTo>
                  <a:lnTo>
                    <a:pt x="2418207" y="1102505"/>
                  </a:lnTo>
                  <a:lnTo>
                    <a:pt x="2394831" y="1145156"/>
                  </a:lnTo>
                  <a:lnTo>
                    <a:pt x="2370065" y="1187124"/>
                  </a:lnTo>
                  <a:lnTo>
                    <a:pt x="2343886" y="1228409"/>
                  </a:lnTo>
                  <a:lnTo>
                    <a:pt x="2316269" y="1269013"/>
                  </a:lnTo>
                  <a:lnTo>
                    <a:pt x="2287189" y="1308933"/>
                  </a:lnTo>
                  <a:lnTo>
                    <a:pt x="2256623" y="1348172"/>
                  </a:lnTo>
                  <a:lnTo>
                    <a:pt x="2224546" y="1386728"/>
                  </a:lnTo>
                  <a:lnTo>
                    <a:pt x="2060142" y="1551131"/>
                  </a:lnTo>
                  <a:lnTo>
                    <a:pt x="2021586" y="1583209"/>
                  </a:lnTo>
                  <a:lnTo>
                    <a:pt x="1982348" y="1613775"/>
                  </a:lnTo>
                  <a:lnTo>
                    <a:pt x="1942427" y="1642854"/>
                  </a:lnTo>
                  <a:lnTo>
                    <a:pt x="1901824" y="1670471"/>
                  </a:lnTo>
                  <a:lnTo>
                    <a:pt x="1860538" y="1696651"/>
                  </a:lnTo>
                  <a:lnTo>
                    <a:pt x="1818570" y="1721416"/>
                  </a:lnTo>
                  <a:lnTo>
                    <a:pt x="1775919" y="1744793"/>
                  </a:lnTo>
                  <a:close/>
                </a:path>
              </a:pathLst>
            </a:custGeom>
            <a:solidFill>
              <a:srgbClr val="B074FF"/>
            </a:solidFill>
          </p:spPr>
          <p:txBody>
            <a:bodyPr wrap="square" lIns="0" tIns="0" rIns="0" bIns="0" rtlCol="0"/>
            <a:lstStyle/>
            <a:p>
              <a:endParaRPr/>
            </a:p>
          </p:txBody>
        </p:sp>
        <p:sp>
          <p:nvSpPr>
            <p:cNvPr id="6" name="object 6"/>
            <p:cNvSpPr/>
            <p:nvPr/>
          </p:nvSpPr>
          <p:spPr>
            <a:xfrm>
              <a:off x="7696201" y="5280987"/>
              <a:ext cx="10591833" cy="3400379"/>
            </a:xfrm>
            <a:custGeom>
              <a:avLst/>
              <a:gdLst/>
              <a:ahLst/>
              <a:cxnLst/>
              <a:rect l="l" t="t" r="r" b="b"/>
              <a:pathLst>
                <a:path w="8312150" h="3981450">
                  <a:moveTo>
                    <a:pt x="0" y="0"/>
                  </a:moveTo>
                  <a:lnTo>
                    <a:pt x="8312114" y="0"/>
                  </a:lnTo>
                  <a:lnTo>
                    <a:pt x="8312114" y="3981449"/>
                  </a:lnTo>
                  <a:lnTo>
                    <a:pt x="0" y="3981449"/>
                  </a:lnTo>
                  <a:lnTo>
                    <a:pt x="0" y="0"/>
                  </a:lnTo>
                  <a:close/>
                </a:path>
              </a:pathLst>
            </a:custGeom>
            <a:solidFill>
              <a:srgbClr val="FAF1EF"/>
            </a:solidFill>
          </p:spPr>
          <p:txBody>
            <a:bodyPr wrap="square" lIns="0" tIns="0" rIns="0" bIns="0" rtlCol="0"/>
            <a:lstStyle/>
            <a:p>
              <a:endParaRPr/>
            </a:p>
          </p:txBody>
        </p:sp>
      </p:grpSp>
      <p:sp>
        <p:nvSpPr>
          <p:cNvPr id="8" name="object 8"/>
          <p:cNvSpPr/>
          <p:nvPr/>
        </p:nvSpPr>
        <p:spPr>
          <a:xfrm>
            <a:off x="0" y="1605634"/>
            <a:ext cx="17983835" cy="8067675"/>
          </a:xfrm>
          <a:custGeom>
            <a:avLst/>
            <a:gdLst/>
            <a:ahLst/>
            <a:cxnLst/>
            <a:rect l="l" t="t" r="r" b="b"/>
            <a:pathLst>
              <a:path w="17983835" h="8067675">
                <a:moveTo>
                  <a:pt x="1061110" y="7928280"/>
                </a:moveTo>
                <a:lnTo>
                  <a:pt x="950518" y="7783119"/>
                </a:lnTo>
                <a:lnTo>
                  <a:pt x="943330" y="7773683"/>
                </a:lnTo>
                <a:lnTo>
                  <a:pt x="936142" y="7764246"/>
                </a:lnTo>
                <a:lnTo>
                  <a:pt x="724941" y="7486980"/>
                </a:lnTo>
                <a:lnTo>
                  <a:pt x="530974" y="7764246"/>
                </a:lnTo>
                <a:lnTo>
                  <a:pt x="325335" y="7478268"/>
                </a:lnTo>
                <a:lnTo>
                  <a:pt x="150317" y="7773683"/>
                </a:lnTo>
                <a:lnTo>
                  <a:pt x="0" y="7605344"/>
                </a:lnTo>
                <a:lnTo>
                  <a:pt x="0" y="7867599"/>
                </a:lnTo>
                <a:lnTo>
                  <a:pt x="178765" y="8067649"/>
                </a:lnTo>
                <a:lnTo>
                  <a:pt x="339915" y="7796911"/>
                </a:lnTo>
                <a:lnTo>
                  <a:pt x="533158" y="8066189"/>
                </a:lnTo>
                <a:lnTo>
                  <a:pt x="721144" y="7796911"/>
                </a:lnTo>
                <a:lnTo>
                  <a:pt x="730770" y="7783119"/>
                </a:lnTo>
                <a:lnTo>
                  <a:pt x="921829" y="8033537"/>
                </a:lnTo>
                <a:lnTo>
                  <a:pt x="1061110" y="7928280"/>
                </a:lnTo>
                <a:close/>
              </a:path>
              <a:path w="17983835" h="8067675">
                <a:moveTo>
                  <a:pt x="17983238" y="450024"/>
                </a:moveTo>
                <a:lnTo>
                  <a:pt x="17647069" y="8712"/>
                </a:lnTo>
                <a:lnTo>
                  <a:pt x="17453102" y="285978"/>
                </a:lnTo>
                <a:lnTo>
                  <a:pt x="17247464" y="0"/>
                </a:lnTo>
                <a:lnTo>
                  <a:pt x="17072458" y="295414"/>
                </a:lnTo>
                <a:lnTo>
                  <a:pt x="16833279" y="27584"/>
                </a:lnTo>
                <a:lnTo>
                  <a:pt x="16532111" y="522605"/>
                </a:lnTo>
                <a:lnTo>
                  <a:pt x="16681603" y="612609"/>
                </a:lnTo>
                <a:lnTo>
                  <a:pt x="16860254" y="320103"/>
                </a:lnTo>
                <a:lnTo>
                  <a:pt x="17100893" y="589381"/>
                </a:lnTo>
                <a:lnTo>
                  <a:pt x="17262056" y="318643"/>
                </a:lnTo>
                <a:lnTo>
                  <a:pt x="17455287" y="587933"/>
                </a:lnTo>
                <a:lnTo>
                  <a:pt x="17652911" y="304850"/>
                </a:lnTo>
                <a:lnTo>
                  <a:pt x="17843958" y="555269"/>
                </a:lnTo>
                <a:lnTo>
                  <a:pt x="17983238" y="450024"/>
                </a:lnTo>
                <a:close/>
              </a:path>
            </a:pathLst>
          </a:custGeom>
          <a:solidFill>
            <a:srgbClr val="FAF1EF"/>
          </a:solidFill>
        </p:spPr>
        <p:txBody>
          <a:bodyPr wrap="square" lIns="0" tIns="0" rIns="0" bIns="0" rtlCol="0"/>
          <a:lstStyle/>
          <a:p>
            <a:endParaRPr/>
          </a:p>
        </p:txBody>
      </p:sp>
      <p:sp>
        <p:nvSpPr>
          <p:cNvPr id="11" name="Прямоугольник 10">
            <a:extLst>
              <a:ext uri="{FF2B5EF4-FFF2-40B4-BE49-F238E27FC236}">
                <a16:creationId xmlns:a16="http://schemas.microsoft.com/office/drawing/2014/main" id="{BA3C84E2-52EE-4EBD-BA82-81B99969A171}"/>
              </a:ext>
            </a:extLst>
          </p:cNvPr>
          <p:cNvSpPr/>
          <p:nvPr/>
        </p:nvSpPr>
        <p:spPr>
          <a:xfrm>
            <a:off x="7696201" y="5629080"/>
            <a:ext cx="10939022" cy="2091406"/>
          </a:xfrm>
          <a:prstGeom prst="rect">
            <a:avLst/>
          </a:prstGeom>
        </p:spPr>
        <p:txBody>
          <a:bodyPr wrap="square">
            <a:spAutoFit/>
          </a:bodyPr>
          <a:lstStyle/>
          <a:p>
            <a:pPr algn="ctr">
              <a:lnSpc>
                <a:spcPct val="107000"/>
              </a:lnSpc>
              <a:spcAft>
                <a:spcPts val="800"/>
              </a:spcAft>
            </a:pPr>
            <a:r>
              <a:rPr lang="uk-UA" sz="6000" b="1"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II. Визнання та первісна </a:t>
            </a:r>
          </a:p>
          <a:p>
            <a:pPr algn="ctr">
              <a:lnSpc>
                <a:spcPct val="107000"/>
              </a:lnSpc>
              <a:spcAft>
                <a:spcPts val="800"/>
              </a:spcAft>
            </a:pPr>
            <a:r>
              <a:rPr lang="uk-UA" sz="6000" b="1"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оцінка основних засобів</a:t>
            </a:r>
            <a:endParaRPr lang="uk-UA" sz="60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D17EB"/>
          </a:solidFill>
        </p:spPr>
        <p:txBody>
          <a:bodyPr wrap="square" lIns="0" tIns="0" rIns="0" bIns="0" rtlCol="0"/>
          <a:lstStyle/>
          <a:p>
            <a:endParaRPr/>
          </a:p>
        </p:txBody>
      </p:sp>
      <p:sp>
        <p:nvSpPr>
          <p:cNvPr id="3" name="object 3"/>
          <p:cNvSpPr/>
          <p:nvPr/>
        </p:nvSpPr>
        <p:spPr>
          <a:xfrm>
            <a:off x="0" y="5"/>
            <a:ext cx="18288000" cy="3321685"/>
          </a:xfrm>
          <a:custGeom>
            <a:avLst/>
            <a:gdLst/>
            <a:ahLst/>
            <a:cxnLst/>
            <a:rect l="l" t="t" r="r" b="b"/>
            <a:pathLst>
              <a:path w="18288000" h="3321685">
                <a:moveTo>
                  <a:pt x="18287998" y="3321361"/>
                </a:moveTo>
                <a:lnTo>
                  <a:pt x="0" y="3321361"/>
                </a:lnTo>
                <a:lnTo>
                  <a:pt x="0" y="0"/>
                </a:lnTo>
                <a:lnTo>
                  <a:pt x="18287998" y="0"/>
                </a:lnTo>
                <a:lnTo>
                  <a:pt x="18287998" y="3321361"/>
                </a:lnTo>
                <a:close/>
              </a:path>
            </a:pathLst>
          </a:custGeom>
          <a:solidFill>
            <a:srgbClr val="FAF1EF"/>
          </a:solidFill>
        </p:spPr>
        <p:txBody>
          <a:bodyPr wrap="square" lIns="0" tIns="0" rIns="0" bIns="0" rtlCol="0"/>
          <a:lstStyle/>
          <a:p>
            <a:endParaRPr dirty="0"/>
          </a:p>
        </p:txBody>
      </p:sp>
      <p:sp>
        <p:nvSpPr>
          <p:cNvPr id="4" name="object 4"/>
          <p:cNvSpPr/>
          <p:nvPr/>
        </p:nvSpPr>
        <p:spPr>
          <a:xfrm>
            <a:off x="15733683" y="7732686"/>
            <a:ext cx="2554605" cy="2554605"/>
          </a:xfrm>
          <a:custGeom>
            <a:avLst/>
            <a:gdLst/>
            <a:ahLst/>
            <a:cxnLst/>
            <a:rect l="l" t="t" r="r" b="b"/>
            <a:pathLst>
              <a:path w="2554605" h="2554604">
                <a:moveTo>
                  <a:pt x="1393" y="1586910"/>
                </a:moveTo>
                <a:lnTo>
                  <a:pt x="587" y="1564139"/>
                </a:lnTo>
                <a:lnTo>
                  <a:pt x="174" y="1541630"/>
                </a:lnTo>
                <a:lnTo>
                  <a:pt x="21" y="1519120"/>
                </a:lnTo>
                <a:lnTo>
                  <a:pt x="0" y="1496349"/>
                </a:lnTo>
                <a:lnTo>
                  <a:pt x="1496349" y="0"/>
                </a:lnTo>
                <a:lnTo>
                  <a:pt x="1540933" y="174"/>
                </a:lnTo>
                <a:lnTo>
                  <a:pt x="1563356" y="587"/>
                </a:lnTo>
                <a:lnTo>
                  <a:pt x="1585517" y="1393"/>
                </a:lnTo>
                <a:lnTo>
                  <a:pt x="1393" y="1586910"/>
                </a:lnTo>
                <a:close/>
              </a:path>
              <a:path w="2554605" h="2554604">
                <a:moveTo>
                  <a:pt x="5572" y="1400215"/>
                </a:moveTo>
                <a:lnTo>
                  <a:pt x="10797" y="1348665"/>
                </a:lnTo>
                <a:lnTo>
                  <a:pt x="18112" y="1297114"/>
                </a:lnTo>
                <a:lnTo>
                  <a:pt x="1297114" y="18112"/>
                </a:lnTo>
                <a:lnTo>
                  <a:pt x="1348665" y="10797"/>
                </a:lnTo>
                <a:lnTo>
                  <a:pt x="1400215" y="5572"/>
                </a:lnTo>
                <a:lnTo>
                  <a:pt x="5572" y="1400215"/>
                </a:lnTo>
                <a:close/>
              </a:path>
              <a:path w="2554605" h="2554604">
                <a:moveTo>
                  <a:pt x="16718" y="1752707"/>
                </a:moveTo>
                <a:lnTo>
                  <a:pt x="13823" y="1732635"/>
                </a:lnTo>
                <a:lnTo>
                  <a:pt x="11320" y="1712303"/>
                </a:lnTo>
                <a:lnTo>
                  <a:pt x="9077" y="1691970"/>
                </a:lnTo>
                <a:lnTo>
                  <a:pt x="6966" y="1671898"/>
                </a:lnTo>
                <a:lnTo>
                  <a:pt x="1671898" y="6966"/>
                </a:lnTo>
                <a:lnTo>
                  <a:pt x="1712303" y="11320"/>
                </a:lnTo>
                <a:lnTo>
                  <a:pt x="1732635" y="13823"/>
                </a:lnTo>
                <a:lnTo>
                  <a:pt x="1752707" y="16718"/>
                </a:lnTo>
                <a:lnTo>
                  <a:pt x="16718" y="1752707"/>
                </a:lnTo>
                <a:close/>
              </a:path>
              <a:path w="2554605" h="2554604">
                <a:moveTo>
                  <a:pt x="45977" y="1903178"/>
                </a:moveTo>
                <a:lnTo>
                  <a:pt x="41797" y="1884587"/>
                </a:lnTo>
                <a:lnTo>
                  <a:pt x="33437" y="1847927"/>
                </a:lnTo>
                <a:lnTo>
                  <a:pt x="29258" y="1829336"/>
                </a:lnTo>
                <a:lnTo>
                  <a:pt x="1829336" y="29258"/>
                </a:lnTo>
                <a:lnTo>
                  <a:pt x="1903178" y="45977"/>
                </a:lnTo>
                <a:lnTo>
                  <a:pt x="45977" y="1903178"/>
                </a:lnTo>
                <a:close/>
              </a:path>
              <a:path w="2554605" h="2554604">
                <a:moveTo>
                  <a:pt x="37617" y="1185654"/>
                </a:moveTo>
                <a:lnTo>
                  <a:pt x="53988" y="1122436"/>
                </a:lnTo>
                <a:lnTo>
                  <a:pt x="72448" y="1060262"/>
                </a:lnTo>
                <a:lnTo>
                  <a:pt x="1060262" y="73842"/>
                </a:lnTo>
                <a:lnTo>
                  <a:pt x="1122958" y="54859"/>
                </a:lnTo>
                <a:lnTo>
                  <a:pt x="1185654" y="39010"/>
                </a:lnTo>
                <a:lnTo>
                  <a:pt x="37617" y="1185654"/>
                </a:lnTo>
                <a:close/>
              </a:path>
              <a:path w="2554605" h="2554604">
                <a:moveTo>
                  <a:pt x="89167" y="2042503"/>
                </a:moveTo>
                <a:lnTo>
                  <a:pt x="83048" y="2025292"/>
                </a:lnTo>
                <a:lnTo>
                  <a:pt x="77499" y="2008368"/>
                </a:lnTo>
                <a:lnTo>
                  <a:pt x="72122" y="1991170"/>
                </a:lnTo>
                <a:lnTo>
                  <a:pt x="66875" y="1974234"/>
                </a:lnTo>
                <a:lnTo>
                  <a:pt x="1975627" y="65482"/>
                </a:lnTo>
                <a:lnTo>
                  <a:pt x="2009761" y="76106"/>
                </a:lnTo>
                <a:lnTo>
                  <a:pt x="2026959" y="81744"/>
                </a:lnTo>
                <a:lnTo>
                  <a:pt x="2043896" y="87774"/>
                </a:lnTo>
                <a:lnTo>
                  <a:pt x="89167" y="2042503"/>
                </a:lnTo>
                <a:close/>
              </a:path>
              <a:path w="2554605" h="2554604">
                <a:moveTo>
                  <a:pt x="142111" y="2170682"/>
                </a:moveTo>
                <a:lnTo>
                  <a:pt x="134818" y="2155008"/>
                </a:lnTo>
                <a:lnTo>
                  <a:pt x="127656" y="2139334"/>
                </a:lnTo>
                <a:lnTo>
                  <a:pt x="120755" y="2123659"/>
                </a:lnTo>
                <a:lnTo>
                  <a:pt x="114246" y="2107985"/>
                </a:lnTo>
                <a:lnTo>
                  <a:pt x="2109379" y="112853"/>
                </a:lnTo>
                <a:lnTo>
                  <a:pt x="2125053" y="119362"/>
                </a:lnTo>
                <a:lnTo>
                  <a:pt x="2140727" y="126263"/>
                </a:lnTo>
                <a:lnTo>
                  <a:pt x="2172075" y="140718"/>
                </a:lnTo>
                <a:lnTo>
                  <a:pt x="142111" y="2170682"/>
                </a:lnTo>
                <a:close/>
              </a:path>
              <a:path w="2554605" h="2554604">
                <a:moveTo>
                  <a:pt x="128178" y="915364"/>
                </a:moveTo>
                <a:lnTo>
                  <a:pt x="150122" y="866535"/>
                </a:lnTo>
                <a:lnTo>
                  <a:pt x="174156" y="818359"/>
                </a:lnTo>
                <a:lnTo>
                  <a:pt x="200279" y="770967"/>
                </a:lnTo>
                <a:lnTo>
                  <a:pt x="228492" y="724489"/>
                </a:lnTo>
                <a:lnTo>
                  <a:pt x="724489" y="228492"/>
                </a:lnTo>
                <a:lnTo>
                  <a:pt x="770967" y="201063"/>
                </a:lnTo>
                <a:lnTo>
                  <a:pt x="818359" y="175201"/>
                </a:lnTo>
                <a:lnTo>
                  <a:pt x="866535" y="150906"/>
                </a:lnTo>
                <a:lnTo>
                  <a:pt x="915364" y="128178"/>
                </a:lnTo>
                <a:lnTo>
                  <a:pt x="128178" y="915364"/>
                </a:lnTo>
                <a:close/>
              </a:path>
              <a:path w="2554605" h="2554604">
                <a:moveTo>
                  <a:pt x="202021" y="2291894"/>
                </a:moveTo>
                <a:lnTo>
                  <a:pt x="193683" y="2277265"/>
                </a:lnTo>
                <a:lnTo>
                  <a:pt x="185476" y="2262636"/>
                </a:lnTo>
                <a:lnTo>
                  <a:pt x="177530" y="2248007"/>
                </a:lnTo>
                <a:lnTo>
                  <a:pt x="169976" y="2233378"/>
                </a:lnTo>
                <a:lnTo>
                  <a:pt x="2231985" y="171369"/>
                </a:lnTo>
                <a:lnTo>
                  <a:pt x="2246614" y="178923"/>
                </a:lnTo>
                <a:lnTo>
                  <a:pt x="2261243" y="186869"/>
                </a:lnTo>
                <a:lnTo>
                  <a:pt x="2290501" y="203414"/>
                </a:lnTo>
                <a:lnTo>
                  <a:pt x="202021" y="2291894"/>
                </a:lnTo>
                <a:close/>
              </a:path>
              <a:path w="2554605" h="2554604">
                <a:moveTo>
                  <a:pt x="273076" y="2401961"/>
                </a:moveTo>
                <a:lnTo>
                  <a:pt x="263694" y="2388377"/>
                </a:lnTo>
                <a:lnTo>
                  <a:pt x="254442" y="2374793"/>
                </a:lnTo>
                <a:lnTo>
                  <a:pt x="245451" y="2361208"/>
                </a:lnTo>
                <a:lnTo>
                  <a:pt x="236852" y="2347624"/>
                </a:lnTo>
                <a:lnTo>
                  <a:pt x="2347624" y="236852"/>
                </a:lnTo>
                <a:lnTo>
                  <a:pt x="2361208" y="245451"/>
                </a:lnTo>
                <a:lnTo>
                  <a:pt x="2374792" y="254442"/>
                </a:lnTo>
                <a:lnTo>
                  <a:pt x="2401961" y="273076"/>
                </a:lnTo>
                <a:lnTo>
                  <a:pt x="273076" y="2401961"/>
                </a:lnTo>
                <a:close/>
              </a:path>
              <a:path w="2554605" h="2554604">
                <a:moveTo>
                  <a:pt x="352492" y="2505061"/>
                </a:moveTo>
                <a:lnTo>
                  <a:pt x="342064" y="2492522"/>
                </a:lnTo>
                <a:lnTo>
                  <a:pt x="331767" y="2479983"/>
                </a:lnTo>
                <a:lnTo>
                  <a:pt x="321731" y="2467444"/>
                </a:lnTo>
                <a:lnTo>
                  <a:pt x="312087" y="2454904"/>
                </a:lnTo>
                <a:lnTo>
                  <a:pt x="2454904" y="312087"/>
                </a:lnTo>
                <a:lnTo>
                  <a:pt x="2467444" y="321731"/>
                </a:lnTo>
                <a:lnTo>
                  <a:pt x="2479983" y="331767"/>
                </a:lnTo>
                <a:lnTo>
                  <a:pt x="2492522" y="342064"/>
                </a:lnTo>
                <a:lnTo>
                  <a:pt x="2505061" y="352491"/>
                </a:lnTo>
                <a:lnTo>
                  <a:pt x="352492" y="2505061"/>
                </a:lnTo>
                <a:close/>
              </a:path>
              <a:path w="2554605" h="2554604">
                <a:moveTo>
                  <a:pt x="482969" y="2554313"/>
                </a:moveTo>
                <a:lnTo>
                  <a:pt x="396038" y="2554313"/>
                </a:lnTo>
                <a:lnTo>
                  <a:pt x="394289" y="2552432"/>
                </a:lnTo>
                <a:lnTo>
                  <a:pt x="2553825" y="392896"/>
                </a:lnTo>
                <a:lnTo>
                  <a:pt x="2554316" y="393378"/>
                </a:lnTo>
                <a:lnTo>
                  <a:pt x="2554316" y="482966"/>
                </a:lnTo>
                <a:lnTo>
                  <a:pt x="482969" y="2554313"/>
                </a:lnTo>
                <a:close/>
              </a:path>
              <a:path w="2554605" h="2554604">
                <a:moveTo>
                  <a:pt x="664092" y="2554313"/>
                </a:moveTo>
                <a:lnTo>
                  <a:pt x="573530" y="2554313"/>
                </a:lnTo>
                <a:lnTo>
                  <a:pt x="2554316" y="573527"/>
                </a:lnTo>
                <a:lnTo>
                  <a:pt x="2554316" y="664088"/>
                </a:lnTo>
                <a:lnTo>
                  <a:pt x="664092" y="2554313"/>
                </a:lnTo>
                <a:close/>
              </a:path>
              <a:path w="2554605" h="2554604">
                <a:moveTo>
                  <a:pt x="845353" y="2554313"/>
                </a:moveTo>
                <a:lnTo>
                  <a:pt x="754765" y="2554313"/>
                </a:lnTo>
                <a:lnTo>
                  <a:pt x="2554316" y="755929"/>
                </a:lnTo>
                <a:lnTo>
                  <a:pt x="2554316" y="846464"/>
                </a:lnTo>
                <a:lnTo>
                  <a:pt x="845353" y="2554313"/>
                </a:lnTo>
                <a:close/>
              </a:path>
              <a:path w="2554605" h="2554604">
                <a:moveTo>
                  <a:pt x="1026336" y="2554313"/>
                </a:moveTo>
                <a:lnTo>
                  <a:pt x="935775" y="2554313"/>
                </a:lnTo>
                <a:lnTo>
                  <a:pt x="2554316" y="935772"/>
                </a:lnTo>
                <a:lnTo>
                  <a:pt x="2554316" y="1026333"/>
                </a:lnTo>
                <a:lnTo>
                  <a:pt x="1026336" y="2554313"/>
                </a:lnTo>
                <a:close/>
              </a:path>
              <a:path w="2554605" h="2554604">
                <a:moveTo>
                  <a:pt x="1208852" y="2554313"/>
                </a:moveTo>
                <a:lnTo>
                  <a:pt x="1118291" y="2554313"/>
                </a:lnTo>
                <a:lnTo>
                  <a:pt x="2554316" y="1118287"/>
                </a:lnTo>
                <a:lnTo>
                  <a:pt x="2554316" y="1208848"/>
                </a:lnTo>
                <a:lnTo>
                  <a:pt x="1208852" y="2554313"/>
                </a:lnTo>
                <a:close/>
              </a:path>
              <a:path w="2554605" h="2554604">
                <a:moveTo>
                  <a:pt x="1389974" y="2554313"/>
                </a:moveTo>
                <a:lnTo>
                  <a:pt x="1299413" y="2554313"/>
                </a:lnTo>
                <a:lnTo>
                  <a:pt x="2554316" y="1299410"/>
                </a:lnTo>
                <a:lnTo>
                  <a:pt x="2554316" y="1389971"/>
                </a:lnTo>
                <a:lnTo>
                  <a:pt x="1389974" y="2554313"/>
                </a:lnTo>
                <a:close/>
              </a:path>
              <a:path w="2554605" h="2554604">
                <a:moveTo>
                  <a:pt x="1571097" y="2554313"/>
                </a:moveTo>
                <a:lnTo>
                  <a:pt x="1480535" y="2554313"/>
                </a:lnTo>
                <a:lnTo>
                  <a:pt x="2554316" y="1480532"/>
                </a:lnTo>
                <a:lnTo>
                  <a:pt x="2554316" y="1571093"/>
                </a:lnTo>
                <a:lnTo>
                  <a:pt x="1571097" y="2554313"/>
                </a:lnTo>
                <a:close/>
              </a:path>
              <a:path w="2554605" h="2554604">
                <a:moveTo>
                  <a:pt x="1751206" y="2554313"/>
                </a:moveTo>
                <a:lnTo>
                  <a:pt x="1660620" y="2554313"/>
                </a:lnTo>
                <a:lnTo>
                  <a:pt x="2554316" y="1661299"/>
                </a:lnTo>
                <a:lnTo>
                  <a:pt x="2554316" y="1751836"/>
                </a:lnTo>
                <a:lnTo>
                  <a:pt x="1751206" y="2554313"/>
                </a:lnTo>
                <a:close/>
              </a:path>
              <a:path w="2554605" h="2554604">
                <a:moveTo>
                  <a:pt x="1933771" y="2554313"/>
                </a:moveTo>
                <a:lnTo>
                  <a:pt x="1843185" y="2554313"/>
                </a:lnTo>
                <a:lnTo>
                  <a:pt x="2554316" y="1843765"/>
                </a:lnTo>
                <a:lnTo>
                  <a:pt x="2554316" y="1934301"/>
                </a:lnTo>
                <a:lnTo>
                  <a:pt x="1933771" y="2554313"/>
                </a:lnTo>
                <a:close/>
              </a:path>
              <a:path w="2554605" h="2554604">
                <a:moveTo>
                  <a:pt x="2115857" y="2554313"/>
                </a:moveTo>
                <a:lnTo>
                  <a:pt x="2025296" y="2554313"/>
                </a:lnTo>
                <a:lnTo>
                  <a:pt x="2554316" y="2025292"/>
                </a:lnTo>
                <a:lnTo>
                  <a:pt x="2554316" y="2115854"/>
                </a:lnTo>
                <a:lnTo>
                  <a:pt x="2115857" y="2554313"/>
                </a:lnTo>
                <a:close/>
              </a:path>
              <a:path w="2554605" h="2554604">
                <a:moveTo>
                  <a:pt x="2296979" y="2554313"/>
                </a:moveTo>
                <a:lnTo>
                  <a:pt x="2206418" y="2554313"/>
                </a:lnTo>
                <a:lnTo>
                  <a:pt x="2554316" y="2206415"/>
                </a:lnTo>
                <a:lnTo>
                  <a:pt x="2554316" y="2296976"/>
                </a:lnTo>
                <a:lnTo>
                  <a:pt x="2296979" y="2554313"/>
                </a:lnTo>
                <a:close/>
              </a:path>
              <a:path w="2554605" h="2554604">
                <a:moveTo>
                  <a:pt x="2479495" y="2554313"/>
                </a:moveTo>
                <a:lnTo>
                  <a:pt x="2388934" y="2554313"/>
                </a:lnTo>
                <a:lnTo>
                  <a:pt x="2554316" y="2388931"/>
                </a:lnTo>
                <a:lnTo>
                  <a:pt x="2554316" y="2479492"/>
                </a:lnTo>
                <a:lnTo>
                  <a:pt x="2479495" y="2554313"/>
                </a:lnTo>
                <a:close/>
              </a:path>
            </a:pathLst>
          </a:custGeom>
          <a:solidFill>
            <a:srgbClr val="B074FF"/>
          </a:solidFill>
        </p:spPr>
        <p:txBody>
          <a:bodyPr wrap="square" lIns="0" tIns="0" rIns="0" bIns="0" rtlCol="0"/>
          <a:lstStyle/>
          <a:p>
            <a:endParaRPr/>
          </a:p>
        </p:txBody>
      </p:sp>
      <p:sp>
        <p:nvSpPr>
          <p:cNvPr id="5" name="object 5"/>
          <p:cNvSpPr/>
          <p:nvPr/>
        </p:nvSpPr>
        <p:spPr>
          <a:xfrm>
            <a:off x="1028700" y="4442245"/>
            <a:ext cx="3619500" cy="4819650"/>
          </a:xfrm>
          <a:custGeom>
            <a:avLst/>
            <a:gdLst/>
            <a:ahLst/>
            <a:cxnLst/>
            <a:rect l="l" t="t" r="r" b="b"/>
            <a:pathLst>
              <a:path w="3619500" h="4819650">
                <a:moveTo>
                  <a:pt x="3619499" y="4819649"/>
                </a:moveTo>
                <a:lnTo>
                  <a:pt x="0" y="4819649"/>
                </a:lnTo>
                <a:lnTo>
                  <a:pt x="0" y="0"/>
                </a:lnTo>
                <a:lnTo>
                  <a:pt x="3619499" y="0"/>
                </a:lnTo>
                <a:lnTo>
                  <a:pt x="3619499" y="4819649"/>
                </a:lnTo>
                <a:close/>
              </a:path>
            </a:pathLst>
          </a:custGeom>
          <a:solidFill>
            <a:srgbClr val="FAF1EF"/>
          </a:solidFill>
        </p:spPr>
        <p:txBody>
          <a:bodyPr wrap="square" lIns="0" tIns="0" rIns="0" bIns="0" rtlCol="0"/>
          <a:lstStyle/>
          <a:p>
            <a:endParaRPr dirty="0"/>
          </a:p>
        </p:txBody>
      </p:sp>
      <p:sp>
        <p:nvSpPr>
          <p:cNvPr id="6" name="object 6"/>
          <p:cNvSpPr/>
          <p:nvPr/>
        </p:nvSpPr>
        <p:spPr>
          <a:xfrm>
            <a:off x="5231770" y="4442245"/>
            <a:ext cx="3619500" cy="4819650"/>
          </a:xfrm>
          <a:custGeom>
            <a:avLst/>
            <a:gdLst/>
            <a:ahLst/>
            <a:cxnLst/>
            <a:rect l="l" t="t" r="r" b="b"/>
            <a:pathLst>
              <a:path w="3619500" h="4819650">
                <a:moveTo>
                  <a:pt x="3619499" y="4819649"/>
                </a:moveTo>
                <a:lnTo>
                  <a:pt x="0" y="4819649"/>
                </a:lnTo>
                <a:lnTo>
                  <a:pt x="0" y="0"/>
                </a:lnTo>
                <a:lnTo>
                  <a:pt x="3619499" y="0"/>
                </a:lnTo>
                <a:lnTo>
                  <a:pt x="3619499" y="4819649"/>
                </a:lnTo>
                <a:close/>
              </a:path>
            </a:pathLst>
          </a:custGeom>
          <a:solidFill>
            <a:srgbClr val="FAF1EF"/>
          </a:solidFill>
        </p:spPr>
        <p:txBody>
          <a:bodyPr wrap="square" lIns="0" tIns="0" rIns="0" bIns="0" rtlCol="0"/>
          <a:lstStyle/>
          <a:p>
            <a:endParaRPr/>
          </a:p>
        </p:txBody>
      </p:sp>
      <p:sp>
        <p:nvSpPr>
          <p:cNvPr id="7" name="object 7"/>
          <p:cNvSpPr/>
          <p:nvPr/>
        </p:nvSpPr>
        <p:spPr>
          <a:xfrm>
            <a:off x="9434840" y="4442245"/>
            <a:ext cx="3619500" cy="4819650"/>
          </a:xfrm>
          <a:custGeom>
            <a:avLst/>
            <a:gdLst/>
            <a:ahLst/>
            <a:cxnLst/>
            <a:rect l="l" t="t" r="r" b="b"/>
            <a:pathLst>
              <a:path w="3619500" h="4819650">
                <a:moveTo>
                  <a:pt x="3619499" y="4819649"/>
                </a:moveTo>
                <a:lnTo>
                  <a:pt x="0" y="4819649"/>
                </a:lnTo>
                <a:lnTo>
                  <a:pt x="0" y="0"/>
                </a:lnTo>
                <a:lnTo>
                  <a:pt x="3619499" y="0"/>
                </a:lnTo>
                <a:lnTo>
                  <a:pt x="3619499" y="4819649"/>
                </a:lnTo>
                <a:close/>
              </a:path>
            </a:pathLst>
          </a:custGeom>
          <a:solidFill>
            <a:srgbClr val="FAF1EF"/>
          </a:solidFill>
        </p:spPr>
        <p:txBody>
          <a:bodyPr wrap="square" lIns="0" tIns="0" rIns="0" bIns="0" rtlCol="0"/>
          <a:lstStyle/>
          <a:p>
            <a:endParaRPr/>
          </a:p>
        </p:txBody>
      </p:sp>
      <p:sp>
        <p:nvSpPr>
          <p:cNvPr id="8" name="object 8"/>
          <p:cNvSpPr/>
          <p:nvPr/>
        </p:nvSpPr>
        <p:spPr>
          <a:xfrm>
            <a:off x="13637908" y="4442245"/>
            <a:ext cx="3619500" cy="4819650"/>
          </a:xfrm>
          <a:custGeom>
            <a:avLst/>
            <a:gdLst/>
            <a:ahLst/>
            <a:cxnLst/>
            <a:rect l="l" t="t" r="r" b="b"/>
            <a:pathLst>
              <a:path w="3619500" h="4819650">
                <a:moveTo>
                  <a:pt x="3619499" y="4819649"/>
                </a:moveTo>
                <a:lnTo>
                  <a:pt x="0" y="4819649"/>
                </a:lnTo>
                <a:lnTo>
                  <a:pt x="0" y="0"/>
                </a:lnTo>
                <a:lnTo>
                  <a:pt x="3619499" y="0"/>
                </a:lnTo>
                <a:lnTo>
                  <a:pt x="3619499" y="4819649"/>
                </a:lnTo>
                <a:close/>
              </a:path>
            </a:pathLst>
          </a:custGeom>
          <a:solidFill>
            <a:srgbClr val="FAF1EF"/>
          </a:solidFill>
        </p:spPr>
        <p:txBody>
          <a:bodyPr wrap="square" lIns="0" tIns="0" rIns="0" bIns="0" rtlCol="0"/>
          <a:lstStyle/>
          <a:p>
            <a:endParaRPr/>
          </a:p>
        </p:txBody>
      </p:sp>
      <p:sp>
        <p:nvSpPr>
          <p:cNvPr id="13" name="object 13"/>
          <p:cNvSpPr txBox="1"/>
          <p:nvPr/>
        </p:nvSpPr>
        <p:spPr>
          <a:xfrm>
            <a:off x="9434840" y="4442245"/>
            <a:ext cx="3619500" cy="464230"/>
          </a:xfrm>
          <a:prstGeom prst="rect">
            <a:avLst/>
          </a:prstGeom>
        </p:spPr>
        <p:txBody>
          <a:bodyPr vert="horz" wrap="square" lIns="0" tIns="2540" rIns="0" bIns="0" rtlCol="0">
            <a:spAutoFit/>
          </a:bodyPr>
          <a:lstStyle/>
          <a:p>
            <a:pPr>
              <a:lnSpc>
                <a:spcPct val="100000"/>
              </a:lnSpc>
              <a:spcBef>
                <a:spcPts val="20"/>
              </a:spcBef>
            </a:pPr>
            <a:endParaRPr sz="3000" dirty="0">
              <a:latin typeface="Times New Roman"/>
              <a:cs typeface="Times New Roman"/>
            </a:endParaRPr>
          </a:p>
        </p:txBody>
      </p:sp>
      <p:sp>
        <p:nvSpPr>
          <p:cNvPr id="17" name="object 17"/>
          <p:cNvSpPr/>
          <p:nvPr/>
        </p:nvSpPr>
        <p:spPr>
          <a:xfrm>
            <a:off x="0" y="6"/>
            <a:ext cx="3608704" cy="2552065"/>
          </a:xfrm>
          <a:custGeom>
            <a:avLst/>
            <a:gdLst/>
            <a:ahLst/>
            <a:cxnLst/>
            <a:rect l="l" t="t" r="r" b="b"/>
            <a:pathLst>
              <a:path w="3608704" h="2552065">
                <a:moveTo>
                  <a:pt x="0" y="157777"/>
                </a:moveTo>
                <a:lnTo>
                  <a:pt x="0" y="32725"/>
                </a:lnTo>
                <a:lnTo>
                  <a:pt x="32725" y="0"/>
                </a:lnTo>
                <a:lnTo>
                  <a:pt x="157777" y="0"/>
                </a:lnTo>
                <a:lnTo>
                  <a:pt x="0" y="157777"/>
                </a:lnTo>
                <a:close/>
              </a:path>
              <a:path w="3608704" h="2552065">
                <a:moveTo>
                  <a:pt x="0" y="405955"/>
                </a:moveTo>
                <a:lnTo>
                  <a:pt x="0" y="280904"/>
                </a:lnTo>
                <a:lnTo>
                  <a:pt x="280904" y="0"/>
                </a:lnTo>
                <a:lnTo>
                  <a:pt x="405955" y="0"/>
                </a:lnTo>
                <a:lnTo>
                  <a:pt x="0" y="405955"/>
                </a:lnTo>
                <a:close/>
              </a:path>
              <a:path w="3608704" h="2552065">
                <a:moveTo>
                  <a:pt x="0" y="657981"/>
                </a:moveTo>
                <a:lnTo>
                  <a:pt x="0" y="532930"/>
                </a:lnTo>
                <a:lnTo>
                  <a:pt x="532930" y="0"/>
                </a:lnTo>
                <a:lnTo>
                  <a:pt x="657981" y="0"/>
                </a:lnTo>
                <a:lnTo>
                  <a:pt x="0" y="657981"/>
                </a:lnTo>
                <a:close/>
              </a:path>
              <a:path w="3608704" h="2552065">
                <a:moveTo>
                  <a:pt x="0" y="908083"/>
                </a:moveTo>
                <a:lnTo>
                  <a:pt x="0" y="783032"/>
                </a:lnTo>
                <a:lnTo>
                  <a:pt x="783032" y="0"/>
                </a:lnTo>
                <a:lnTo>
                  <a:pt x="908083" y="0"/>
                </a:lnTo>
                <a:lnTo>
                  <a:pt x="0" y="908083"/>
                </a:lnTo>
                <a:close/>
              </a:path>
              <a:path w="3608704" h="2552065">
                <a:moveTo>
                  <a:pt x="0" y="1158185"/>
                </a:moveTo>
                <a:lnTo>
                  <a:pt x="0" y="1033134"/>
                </a:lnTo>
                <a:lnTo>
                  <a:pt x="1033134" y="0"/>
                </a:lnTo>
                <a:lnTo>
                  <a:pt x="1158185" y="0"/>
                </a:lnTo>
                <a:lnTo>
                  <a:pt x="0" y="1158185"/>
                </a:lnTo>
                <a:close/>
              </a:path>
              <a:path w="3608704" h="2552065">
                <a:moveTo>
                  <a:pt x="0" y="1408287"/>
                </a:moveTo>
                <a:lnTo>
                  <a:pt x="0" y="1283236"/>
                </a:lnTo>
                <a:lnTo>
                  <a:pt x="1283236" y="0"/>
                </a:lnTo>
                <a:lnTo>
                  <a:pt x="1408287" y="0"/>
                </a:lnTo>
                <a:lnTo>
                  <a:pt x="0" y="1408287"/>
                </a:lnTo>
                <a:close/>
              </a:path>
              <a:path w="3608704" h="2552065">
                <a:moveTo>
                  <a:pt x="0" y="1660313"/>
                </a:moveTo>
                <a:lnTo>
                  <a:pt x="0" y="1535262"/>
                </a:lnTo>
                <a:lnTo>
                  <a:pt x="1535262" y="0"/>
                </a:lnTo>
                <a:lnTo>
                  <a:pt x="1660313" y="0"/>
                </a:lnTo>
                <a:lnTo>
                  <a:pt x="0" y="1660313"/>
                </a:lnTo>
                <a:close/>
              </a:path>
              <a:path w="3608704" h="2552065">
                <a:moveTo>
                  <a:pt x="0" y="1908492"/>
                </a:moveTo>
                <a:lnTo>
                  <a:pt x="0" y="1783441"/>
                </a:lnTo>
                <a:lnTo>
                  <a:pt x="1783440" y="0"/>
                </a:lnTo>
                <a:lnTo>
                  <a:pt x="1908492" y="0"/>
                </a:lnTo>
                <a:lnTo>
                  <a:pt x="0" y="1908492"/>
                </a:lnTo>
                <a:close/>
              </a:path>
              <a:path w="3608704" h="2552065">
                <a:moveTo>
                  <a:pt x="118702" y="2039892"/>
                </a:moveTo>
                <a:lnTo>
                  <a:pt x="85996" y="2010793"/>
                </a:lnTo>
                <a:lnTo>
                  <a:pt x="69463" y="1995793"/>
                </a:lnTo>
                <a:lnTo>
                  <a:pt x="53290" y="1980252"/>
                </a:lnTo>
                <a:lnTo>
                  <a:pt x="2033543" y="0"/>
                </a:lnTo>
                <a:lnTo>
                  <a:pt x="2158594" y="0"/>
                </a:lnTo>
                <a:lnTo>
                  <a:pt x="118702" y="2039892"/>
                </a:lnTo>
                <a:close/>
              </a:path>
              <a:path w="3608704" h="2552065">
                <a:moveTo>
                  <a:pt x="259144" y="2149552"/>
                </a:moveTo>
                <a:lnTo>
                  <a:pt x="223552" y="2123339"/>
                </a:lnTo>
                <a:lnTo>
                  <a:pt x="205576" y="2109782"/>
                </a:lnTo>
                <a:lnTo>
                  <a:pt x="187961" y="2095684"/>
                </a:lnTo>
                <a:lnTo>
                  <a:pt x="2285005" y="0"/>
                </a:lnTo>
                <a:lnTo>
                  <a:pt x="2410099" y="0"/>
                </a:lnTo>
                <a:lnTo>
                  <a:pt x="259144" y="2149552"/>
                </a:lnTo>
                <a:close/>
              </a:path>
              <a:path w="3608704" h="2552065">
                <a:moveTo>
                  <a:pt x="409205" y="2249593"/>
                </a:moveTo>
                <a:lnTo>
                  <a:pt x="389335" y="2238019"/>
                </a:lnTo>
                <a:lnTo>
                  <a:pt x="370006" y="2226266"/>
                </a:lnTo>
                <a:lnTo>
                  <a:pt x="351038" y="2214152"/>
                </a:lnTo>
                <a:lnTo>
                  <a:pt x="332250" y="2201496"/>
                </a:lnTo>
                <a:lnTo>
                  <a:pt x="2533747" y="0"/>
                </a:lnTo>
                <a:lnTo>
                  <a:pt x="2658798" y="0"/>
                </a:lnTo>
                <a:lnTo>
                  <a:pt x="409205" y="2249593"/>
                </a:lnTo>
                <a:close/>
              </a:path>
              <a:path w="3608704" h="2552065">
                <a:moveTo>
                  <a:pt x="572733" y="2338090"/>
                </a:moveTo>
                <a:lnTo>
                  <a:pt x="551420" y="2327960"/>
                </a:lnTo>
                <a:lnTo>
                  <a:pt x="530649" y="2317649"/>
                </a:lnTo>
                <a:lnTo>
                  <a:pt x="510238" y="2306978"/>
                </a:lnTo>
                <a:lnTo>
                  <a:pt x="490007" y="2295765"/>
                </a:lnTo>
                <a:lnTo>
                  <a:pt x="2785773" y="0"/>
                </a:lnTo>
                <a:lnTo>
                  <a:pt x="2910824" y="0"/>
                </a:lnTo>
                <a:lnTo>
                  <a:pt x="572733" y="2338090"/>
                </a:lnTo>
                <a:close/>
              </a:path>
              <a:path w="3608704" h="2552065">
                <a:moveTo>
                  <a:pt x="745881" y="2415045"/>
                </a:moveTo>
                <a:lnTo>
                  <a:pt x="701632" y="2397490"/>
                </a:lnTo>
                <a:lnTo>
                  <a:pt x="679327" y="2388261"/>
                </a:lnTo>
                <a:lnTo>
                  <a:pt x="657383" y="2378492"/>
                </a:lnTo>
                <a:lnTo>
                  <a:pt x="3035875" y="0"/>
                </a:lnTo>
                <a:lnTo>
                  <a:pt x="3160926" y="0"/>
                </a:lnTo>
                <a:lnTo>
                  <a:pt x="745881" y="2415045"/>
                </a:lnTo>
                <a:close/>
              </a:path>
              <a:path w="3608704" h="2552065">
                <a:moveTo>
                  <a:pt x="936343" y="2474685"/>
                </a:moveTo>
                <a:lnTo>
                  <a:pt x="840150" y="2445827"/>
                </a:lnTo>
                <a:lnTo>
                  <a:pt x="3285977" y="0"/>
                </a:lnTo>
                <a:lnTo>
                  <a:pt x="3411028" y="0"/>
                </a:lnTo>
                <a:lnTo>
                  <a:pt x="936343" y="2474685"/>
                </a:lnTo>
                <a:close/>
              </a:path>
              <a:path w="3608704" h="2552065">
                <a:moveTo>
                  <a:pt x="1138349" y="2520857"/>
                </a:moveTo>
                <a:lnTo>
                  <a:pt x="1112377" y="2516198"/>
                </a:lnTo>
                <a:lnTo>
                  <a:pt x="1086404" y="2510997"/>
                </a:lnTo>
                <a:lnTo>
                  <a:pt x="1034460" y="2499695"/>
                </a:lnTo>
                <a:lnTo>
                  <a:pt x="3536064" y="0"/>
                </a:lnTo>
                <a:lnTo>
                  <a:pt x="3561190" y="0"/>
                </a:lnTo>
                <a:lnTo>
                  <a:pt x="3562386" y="5407"/>
                </a:lnTo>
                <a:lnTo>
                  <a:pt x="3567947" y="31379"/>
                </a:lnTo>
                <a:lnTo>
                  <a:pt x="3573147" y="57351"/>
                </a:lnTo>
                <a:lnTo>
                  <a:pt x="3577807" y="83323"/>
                </a:lnTo>
                <a:lnTo>
                  <a:pt x="1138349" y="2520857"/>
                </a:lnTo>
                <a:close/>
              </a:path>
              <a:path w="3608704" h="2552065">
                <a:moveTo>
                  <a:pt x="1365365" y="2545868"/>
                </a:moveTo>
                <a:lnTo>
                  <a:pt x="1336507" y="2544094"/>
                </a:lnTo>
                <a:lnTo>
                  <a:pt x="1307649" y="2541779"/>
                </a:lnTo>
                <a:lnTo>
                  <a:pt x="1249933" y="2536248"/>
                </a:lnTo>
                <a:lnTo>
                  <a:pt x="3595121" y="192983"/>
                </a:lnTo>
                <a:lnTo>
                  <a:pt x="3597977" y="221841"/>
                </a:lnTo>
                <a:lnTo>
                  <a:pt x="3600653" y="250699"/>
                </a:lnTo>
                <a:lnTo>
                  <a:pt x="3602967" y="279557"/>
                </a:lnTo>
                <a:lnTo>
                  <a:pt x="3604741" y="308415"/>
                </a:lnTo>
                <a:lnTo>
                  <a:pt x="1365365" y="2545868"/>
                </a:lnTo>
                <a:close/>
              </a:path>
              <a:path w="3608704" h="2552065">
                <a:moveTo>
                  <a:pt x="1486568" y="2551639"/>
                </a:moveTo>
                <a:lnTo>
                  <a:pt x="3608588" y="429619"/>
                </a:lnTo>
                <a:lnTo>
                  <a:pt x="3608257" y="461663"/>
                </a:lnTo>
                <a:lnTo>
                  <a:pt x="3607386" y="494068"/>
                </a:lnTo>
                <a:lnTo>
                  <a:pt x="3604741" y="558517"/>
                </a:lnTo>
                <a:lnTo>
                  <a:pt x="1615467" y="2547791"/>
                </a:lnTo>
                <a:lnTo>
                  <a:pt x="1551017" y="2551158"/>
                </a:lnTo>
                <a:lnTo>
                  <a:pt x="1486568" y="2551639"/>
                </a:lnTo>
                <a:close/>
              </a:path>
              <a:path w="3608704" h="2552065">
                <a:moveTo>
                  <a:pt x="1752061" y="2536248"/>
                </a:moveTo>
                <a:lnTo>
                  <a:pt x="3593198" y="695112"/>
                </a:lnTo>
                <a:lnTo>
                  <a:pt x="3588508" y="732326"/>
                </a:lnTo>
                <a:lnTo>
                  <a:pt x="3583097" y="769180"/>
                </a:lnTo>
                <a:lnTo>
                  <a:pt x="3570111" y="843249"/>
                </a:lnTo>
                <a:lnTo>
                  <a:pt x="1900198" y="2513162"/>
                </a:lnTo>
                <a:lnTo>
                  <a:pt x="1826851" y="2526148"/>
                </a:lnTo>
                <a:lnTo>
                  <a:pt x="1752061" y="2536248"/>
                </a:lnTo>
                <a:close/>
              </a:path>
              <a:path w="3608704" h="2552065">
                <a:moveTo>
                  <a:pt x="2065651" y="2474685"/>
                </a:moveTo>
                <a:lnTo>
                  <a:pt x="3531634" y="1008701"/>
                </a:lnTo>
                <a:lnTo>
                  <a:pt x="3517957" y="1055986"/>
                </a:lnTo>
                <a:lnTo>
                  <a:pt x="3503017" y="1102730"/>
                </a:lnTo>
                <a:lnTo>
                  <a:pt x="3486994" y="1149113"/>
                </a:lnTo>
                <a:lnTo>
                  <a:pt x="3470070" y="1195316"/>
                </a:lnTo>
                <a:lnTo>
                  <a:pt x="2252265" y="2413121"/>
                </a:lnTo>
                <a:lnTo>
                  <a:pt x="2206063" y="2430045"/>
                </a:lnTo>
                <a:lnTo>
                  <a:pt x="2159679" y="2446067"/>
                </a:lnTo>
                <a:lnTo>
                  <a:pt x="2112936" y="2461007"/>
                </a:lnTo>
                <a:lnTo>
                  <a:pt x="2065651" y="2474685"/>
                </a:lnTo>
                <a:close/>
              </a:path>
              <a:path w="3608704" h="2552065">
                <a:moveTo>
                  <a:pt x="2479281" y="2309232"/>
                </a:moveTo>
                <a:lnTo>
                  <a:pt x="3366182" y="1422332"/>
                </a:lnTo>
                <a:lnTo>
                  <a:pt x="3341240" y="1468220"/>
                </a:lnTo>
                <a:lnTo>
                  <a:pt x="3315143" y="1513537"/>
                </a:lnTo>
                <a:lnTo>
                  <a:pt x="3287873" y="1558285"/>
                </a:lnTo>
                <a:lnTo>
                  <a:pt x="3259417" y="1602462"/>
                </a:lnTo>
                <a:lnTo>
                  <a:pt x="3229756" y="1646070"/>
                </a:lnTo>
                <a:lnTo>
                  <a:pt x="3198877" y="1689107"/>
                </a:lnTo>
                <a:lnTo>
                  <a:pt x="3166762" y="1731575"/>
                </a:lnTo>
                <a:lnTo>
                  <a:pt x="3133397" y="1773472"/>
                </a:lnTo>
                <a:lnTo>
                  <a:pt x="3098765" y="1814800"/>
                </a:lnTo>
                <a:lnTo>
                  <a:pt x="2871749" y="2041816"/>
                </a:lnTo>
                <a:lnTo>
                  <a:pt x="2830421" y="2076448"/>
                </a:lnTo>
                <a:lnTo>
                  <a:pt x="2788524" y="2109813"/>
                </a:lnTo>
                <a:lnTo>
                  <a:pt x="2746056" y="2141928"/>
                </a:lnTo>
                <a:lnTo>
                  <a:pt x="2703019" y="2172807"/>
                </a:lnTo>
                <a:lnTo>
                  <a:pt x="2659411" y="2202467"/>
                </a:lnTo>
                <a:lnTo>
                  <a:pt x="2615234" y="2230924"/>
                </a:lnTo>
                <a:lnTo>
                  <a:pt x="2570486" y="2258193"/>
                </a:lnTo>
                <a:lnTo>
                  <a:pt x="2525168" y="2284291"/>
                </a:lnTo>
                <a:lnTo>
                  <a:pt x="2479281" y="2309232"/>
                </a:lnTo>
                <a:close/>
              </a:path>
            </a:pathLst>
          </a:custGeom>
          <a:solidFill>
            <a:srgbClr val="B074FF"/>
          </a:solidFill>
        </p:spPr>
        <p:txBody>
          <a:bodyPr wrap="square" lIns="0" tIns="0" rIns="0" bIns="0" rtlCol="0"/>
          <a:lstStyle/>
          <a:p>
            <a:endParaRPr/>
          </a:p>
        </p:txBody>
      </p:sp>
      <p:sp>
        <p:nvSpPr>
          <p:cNvPr id="18" name="object 18"/>
          <p:cNvSpPr/>
          <p:nvPr/>
        </p:nvSpPr>
        <p:spPr>
          <a:xfrm>
            <a:off x="2666371" y="2499573"/>
            <a:ext cx="1451610" cy="612775"/>
          </a:xfrm>
          <a:custGeom>
            <a:avLst/>
            <a:gdLst/>
            <a:ahLst/>
            <a:cxnLst/>
            <a:rect l="l" t="t" r="r" b="b"/>
            <a:pathLst>
              <a:path w="1451610" h="612775">
                <a:moveTo>
                  <a:pt x="149487" y="612604"/>
                </a:moveTo>
                <a:lnTo>
                  <a:pt x="0" y="522600"/>
                </a:lnTo>
                <a:lnTo>
                  <a:pt x="301163" y="27581"/>
                </a:lnTo>
                <a:lnTo>
                  <a:pt x="540344" y="295414"/>
                </a:lnTo>
                <a:lnTo>
                  <a:pt x="715354" y="0"/>
                </a:lnTo>
                <a:lnTo>
                  <a:pt x="920991" y="285978"/>
                </a:lnTo>
                <a:lnTo>
                  <a:pt x="1114961" y="8710"/>
                </a:lnTo>
                <a:lnTo>
                  <a:pt x="1451127" y="450017"/>
                </a:lnTo>
                <a:lnTo>
                  <a:pt x="1311848" y="555263"/>
                </a:lnTo>
                <a:lnTo>
                  <a:pt x="1120795" y="304850"/>
                </a:lnTo>
                <a:lnTo>
                  <a:pt x="923179" y="587925"/>
                </a:lnTo>
                <a:lnTo>
                  <a:pt x="729938" y="318641"/>
                </a:lnTo>
                <a:lnTo>
                  <a:pt x="568783" y="589377"/>
                </a:lnTo>
                <a:lnTo>
                  <a:pt x="328144" y="320092"/>
                </a:lnTo>
                <a:lnTo>
                  <a:pt x="149487" y="612604"/>
                </a:lnTo>
                <a:close/>
              </a:path>
            </a:pathLst>
          </a:custGeom>
          <a:solidFill>
            <a:srgbClr val="B074FF"/>
          </a:solidFill>
        </p:spPr>
        <p:txBody>
          <a:bodyPr wrap="square" lIns="0" tIns="0" rIns="0" bIns="0" rtlCol="0"/>
          <a:lstStyle/>
          <a:p>
            <a:endParaRPr/>
          </a:p>
        </p:txBody>
      </p:sp>
      <p:sp>
        <p:nvSpPr>
          <p:cNvPr id="20" name="TextBox 19">
            <a:extLst>
              <a:ext uri="{FF2B5EF4-FFF2-40B4-BE49-F238E27FC236}">
                <a16:creationId xmlns:a16="http://schemas.microsoft.com/office/drawing/2014/main" id="{F9F55C3F-777F-45ED-823A-2E32307BD24B}"/>
              </a:ext>
            </a:extLst>
          </p:cNvPr>
          <p:cNvSpPr txBox="1"/>
          <p:nvPr/>
        </p:nvSpPr>
        <p:spPr>
          <a:xfrm>
            <a:off x="4876800" y="873941"/>
            <a:ext cx="11290010" cy="1723549"/>
          </a:xfrm>
          <a:prstGeom prst="rect">
            <a:avLst/>
          </a:prstGeom>
          <a:noFill/>
        </p:spPr>
        <p:txBody>
          <a:bodyPr wrap="square" rtlCol="0">
            <a:spAutoFit/>
          </a:bodyPr>
          <a:lstStyle/>
          <a:p>
            <a:pPr algn="ctr"/>
            <a:r>
              <a:rPr lang="uk-UA" sz="4400" b="1" i="1" dirty="0">
                <a:solidFill>
                  <a:srgbClr val="B074FF"/>
                </a:solidFill>
                <a:latin typeface="Century Schoolbook" panose="02040604050505020304" pitchFamily="18" charset="0"/>
              </a:rPr>
              <a:t>1. Одиницею обліку основних засобів є об'єкт основних засобів, а саме:</a:t>
            </a:r>
          </a:p>
          <a:p>
            <a:endParaRPr lang="uk-UA" dirty="0"/>
          </a:p>
        </p:txBody>
      </p:sp>
      <p:sp>
        <p:nvSpPr>
          <p:cNvPr id="22" name="TextBox 21">
            <a:extLst>
              <a:ext uri="{FF2B5EF4-FFF2-40B4-BE49-F238E27FC236}">
                <a16:creationId xmlns:a16="http://schemas.microsoft.com/office/drawing/2014/main" id="{B287F5E8-32C8-463A-90DE-4DCB91E87C61}"/>
              </a:ext>
            </a:extLst>
          </p:cNvPr>
          <p:cNvSpPr txBox="1"/>
          <p:nvPr/>
        </p:nvSpPr>
        <p:spPr>
          <a:xfrm>
            <a:off x="1051260" y="5703427"/>
            <a:ext cx="3619500" cy="2523768"/>
          </a:xfrm>
          <a:prstGeom prst="rect">
            <a:avLst/>
          </a:prstGeom>
          <a:noFill/>
        </p:spPr>
        <p:txBody>
          <a:bodyPr wrap="square" rtlCol="0">
            <a:spAutoFit/>
          </a:bodyPr>
          <a:lstStyle/>
          <a:p>
            <a:pPr algn="ctr"/>
            <a:r>
              <a:rPr lang="uk-UA" sz="2800" i="1" dirty="0">
                <a:solidFill>
                  <a:srgbClr val="B074FF"/>
                </a:solidFill>
                <a:latin typeface="Century Schoolbook" panose="02040604050505020304" pitchFamily="18" charset="0"/>
              </a:rPr>
              <a:t>закінчений пристрій з усіма пристосуваннями і приладдям до нього;</a:t>
            </a:r>
          </a:p>
          <a:p>
            <a:endParaRPr lang="uk-UA" dirty="0"/>
          </a:p>
        </p:txBody>
      </p:sp>
      <p:sp>
        <p:nvSpPr>
          <p:cNvPr id="23" name="TextBox 22">
            <a:extLst>
              <a:ext uri="{FF2B5EF4-FFF2-40B4-BE49-F238E27FC236}">
                <a16:creationId xmlns:a16="http://schemas.microsoft.com/office/drawing/2014/main" id="{174DFEDE-3525-4356-BA0D-965AC2B86717}"/>
              </a:ext>
            </a:extLst>
          </p:cNvPr>
          <p:cNvSpPr txBox="1"/>
          <p:nvPr/>
        </p:nvSpPr>
        <p:spPr>
          <a:xfrm>
            <a:off x="5439286" y="5193559"/>
            <a:ext cx="3127369" cy="3816429"/>
          </a:xfrm>
          <a:prstGeom prst="rect">
            <a:avLst/>
          </a:prstGeom>
          <a:noFill/>
        </p:spPr>
        <p:txBody>
          <a:bodyPr wrap="square" rtlCol="0">
            <a:spAutoFit/>
          </a:bodyPr>
          <a:lstStyle/>
          <a:p>
            <a:pPr algn="ctr"/>
            <a:r>
              <a:rPr lang="uk-UA" sz="2800" i="1" dirty="0" err="1">
                <a:solidFill>
                  <a:srgbClr val="B074FF"/>
                </a:solidFill>
                <a:latin typeface="Century Schoolbook" panose="02040604050505020304" pitchFamily="18" charset="0"/>
              </a:rPr>
              <a:t>конструктивно</a:t>
            </a:r>
            <a:r>
              <a:rPr lang="uk-UA" sz="2800" i="1" dirty="0">
                <a:solidFill>
                  <a:srgbClr val="B074FF"/>
                </a:solidFill>
                <a:latin typeface="Century Schoolbook" panose="02040604050505020304" pitchFamily="18" charset="0"/>
              </a:rPr>
              <a:t> відокремлений предмет, призначений для виконання певних самостійних функцій;</a:t>
            </a:r>
          </a:p>
          <a:p>
            <a:endParaRPr lang="uk-UA" dirty="0"/>
          </a:p>
        </p:txBody>
      </p:sp>
      <p:sp>
        <p:nvSpPr>
          <p:cNvPr id="25" name="TextBox 24">
            <a:extLst>
              <a:ext uri="{FF2B5EF4-FFF2-40B4-BE49-F238E27FC236}">
                <a16:creationId xmlns:a16="http://schemas.microsoft.com/office/drawing/2014/main" id="{4F04C79A-4BE4-403A-B2BC-05500F8B4FB8}"/>
              </a:ext>
            </a:extLst>
          </p:cNvPr>
          <p:cNvSpPr txBox="1"/>
          <p:nvPr/>
        </p:nvSpPr>
        <p:spPr>
          <a:xfrm>
            <a:off x="9445961" y="4730132"/>
            <a:ext cx="3619501" cy="4678204"/>
          </a:xfrm>
          <a:prstGeom prst="rect">
            <a:avLst/>
          </a:prstGeom>
          <a:noFill/>
        </p:spPr>
        <p:txBody>
          <a:bodyPr wrap="square" rtlCol="0">
            <a:spAutoFit/>
          </a:bodyPr>
          <a:lstStyle/>
          <a:p>
            <a:pPr algn="ctr"/>
            <a:r>
              <a:rPr lang="uk-UA" sz="2000" i="1" dirty="0">
                <a:solidFill>
                  <a:srgbClr val="B074FF"/>
                </a:solidFill>
                <a:latin typeface="Century Schoolbook" panose="02040604050505020304" pitchFamily="18" charset="0"/>
              </a:rPr>
              <a:t>відокремлений комплекс </a:t>
            </a:r>
            <a:r>
              <a:rPr lang="uk-UA" sz="2000" i="1" dirty="0" err="1">
                <a:solidFill>
                  <a:srgbClr val="B074FF"/>
                </a:solidFill>
                <a:latin typeface="Century Schoolbook" panose="02040604050505020304" pitchFamily="18" charset="0"/>
              </a:rPr>
              <a:t>конструктивно</a:t>
            </a:r>
            <a:r>
              <a:rPr lang="uk-UA" sz="2000" i="1" dirty="0">
                <a:solidFill>
                  <a:srgbClr val="B074FF"/>
                </a:solidFill>
                <a:latin typeface="Century Schoolbook" panose="02040604050505020304" pitchFamily="18" charset="0"/>
              </a:rPr>
              <a:t> з'єднаних предметів однакового або різного призначення, що мають для їх обслуговування загальні пристосування, приладдя, керування та єдиний фундамент, унаслідок чого кожен предмет може виконувати свої функції, а комплекс - певну роботу тільки в складі комплексу, а не самостійно;</a:t>
            </a:r>
          </a:p>
          <a:p>
            <a:endParaRPr lang="uk-UA" dirty="0"/>
          </a:p>
        </p:txBody>
      </p:sp>
      <p:sp>
        <p:nvSpPr>
          <p:cNvPr id="26" name="TextBox 25">
            <a:extLst>
              <a:ext uri="{FF2B5EF4-FFF2-40B4-BE49-F238E27FC236}">
                <a16:creationId xmlns:a16="http://schemas.microsoft.com/office/drawing/2014/main" id="{0C3B3965-8084-47BB-A3EA-9CB8E4D7D374}"/>
              </a:ext>
            </a:extLst>
          </p:cNvPr>
          <p:cNvSpPr txBox="1"/>
          <p:nvPr/>
        </p:nvSpPr>
        <p:spPr>
          <a:xfrm>
            <a:off x="13852126" y="4468646"/>
            <a:ext cx="3191064" cy="5109091"/>
          </a:xfrm>
          <a:prstGeom prst="rect">
            <a:avLst/>
          </a:prstGeom>
          <a:noFill/>
        </p:spPr>
        <p:txBody>
          <a:bodyPr wrap="square" rtlCol="0">
            <a:spAutoFit/>
          </a:bodyPr>
          <a:lstStyle/>
          <a:p>
            <a:pPr algn="ctr"/>
            <a:r>
              <a:rPr lang="uk-UA" sz="2800" i="1" dirty="0">
                <a:solidFill>
                  <a:srgbClr val="B074FF"/>
                </a:solidFill>
                <a:latin typeface="Century Schoolbook" panose="02040604050505020304" pitchFamily="18" charset="0"/>
              </a:rPr>
              <a:t>інший актив, що відповідає визначенню основних засобів, або частина такого активу, що контролюється суб'єктом державного сектору.</a:t>
            </a:r>
          </a:p>
          <a:p>
            <a:endParaRPr lang="uk-UA" dirty="0"/>
          </a:p>
        </p:txBody>
      </p:sp>
      <p:sp>
        <p:nvSpPr>
          <p:cNvPr id="27" name="object 5">
            <a:extLst>
              <a:ext uri="{FF2B5EF4-FFF2-40B4-BE49-F238E27FC236}">
                <a16:creationId xmlns:a16="http://schemas.microsoft.com/office/drawing/2014/main" id="{9A291285-6CE4-47B2-B6B6-21D46685E528}"/>
              </a:ext>
            </a:extLst>
          </p:cNvPr>
          <p:cNvSpPr/>
          <p:nvPr/>
        </p:nvSpPr>
        <p:spPr>
          <a:xfrm>
            <a:off x="1028700" y="9455288"/>
            <a:ext cx="16228708" cy="685275"/>
          </a:xfrm>
          <a:custGeom>
            <a:avLst/>
            <a:gdLst/>
            <a:ahLst/>
            <a:cxnLst/>
            <a:rect l="l" t="t" r="r" b="b"/>
            <a:pathLst>
              <a:path w="3619500" h="4819650">
                <a:moveTo>
                  <a:pt x="3619499" y="4819649"/>
                </a:moveTo>
                <a:lnTo>
                  <a:pt x="0" y="4819649"/>
                </a:lnTo>
                <a:lnTo>
                  <a:pt x="0" y="0"/>
                </a:lnTo>
                <a:lnTo>
                  <a:pt x="3619499" y="0"/>
                </a:lnTo>
                <a:lnTo>
                  <a:pt x="3619499" y="4819649"/>
                </a:lnTo>
                <a:close/>
              </a:path>
            </a:pathLst>
          </a:custGeom>
          <a:solidFill>
            <a:srgbClr val="FAF1EF"/>
          </a:solidFill>
        </p:spPr>
        <p:txBody>
          <a:bodyPr wrap="square" lIns="0" tIns="0" rIns="0" bIns="0" rtlCol="0"/>
          <a:lstStyle/>
          <a:p>
            <a:pPr algn="ctr"/>
            <a:r>
              <a:rPr lang="uk-UA" b="1" i="1" dirty="0">
                <a:solidFill>
                  <a:srgbClr val="B074FF"/>
                </a:solidFill>
                <a:latin typeface="Century Schoolbook" panose="02040604050505020304" pitchFamily="18" charset="0"/>
              </a:rPr>
              <a:t>Якщо один об'єкт основних засобів складається з частин, які мають різний строк корисного використання (експлуатації), то кожна з цих частин може визнаватися в бухгалтерському обліку як окремий об'єкт основних засобів.</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55" y="0"/>
            <a:ext cx="9143365" cy="10287000"/>
          </a:xfrm>
          <a:custGeom>
            <a:avLst/>
            <a:gdLst/>
            <a:ahLst/>
            <a:cxnLst/>
            <a:rect l="l" t="t" r="r" b="b"/>
            <a:pathLst>
              <a:path w="9143365" h="10287000">
                <a:moveTo>
                  <a:pt x="9142775" y="10286999"/>
                </a:moveTo>
                <a:lnTo>
                  <a:pt x="0" y="10286999"/>
                </a:lnTo>
                <a:lnTo>
                  <a:pt x="0" y="0"/>
                </a:lnTo>
                <a:lnTo>
                  <a:pt x="9142775" y="0"/>
                </a:lnTo>
                <a:lnTo>
                  <a:pt x="9142775" y="10286999"/>
                </a:lnTo>
                <a:close/>
              </a:path>
            </a:pathLst>
          </a:custGeom>
          <a:solidFill>
            <a:srgbClr val="FAF1EF"/>
          </a:solidFill>
        </p:spPr>
        <p:txBody>
          <a:bodyPr wrap="square" lIns="0" tIns="0" rIns="0" bIns="0" rtlCol="0"/>
          <a:lstStyle/>
          <a:p>
            <a:endParaRPr/>
          </a:p>
        </p:txBody>
      </p:sp>
      <p:sp>
        <p:nvSpPr>
          <p:cNvPr id="3" name="object 3"/>
          <p:cNvSpPr txBox="1"/>
          <p:nvPr/>
        </p:nvSpPr>
        <p:spPr>
          <a:xfrm>
            <a:off x="1279266" y="7581900"/>
            <a:ext cx="6049818" cy="1571584"/>
          </a:xfrm>
          <a:prstGeom prst="rect">
            <a:avLst/>
          </a:prstGeom>
        </p:spPr>
        <p:txBody>
          <a:bodyPr vert="horz" wrap="square" lIns="0" tIns="192405" rIns="0" bIns="0" rtlCol="0">
            <a:spAutoFit/>
          </a:bodyPr>
          <a:lstStyle/>
          <a:p>
            <a:pPr marL="12700" algn="ctr">
              <a:lnSpc>
                <a:spcPct val="100000"/>
              </a:lnSpc>
              <a:spcBef>
                <a:spcPts val="1515"/>
              </a:spcBef>
            </a:pPr>
            <a:r>
              <a:rPr lang="uk-UA" sz="3200" i="1" dirty="0">
                <a:solidFill>
                  <a:srgbClr val="B074FF"/>
                </a:solidFill>
                <a:latin typeface="Century Schoolbook" panose="02040604050505020304" pitchFamily="18" charset="0"/>
              </a:rPr>
              <a:t>І вартість об'єкта основних засобів може бути визначена.</a:t>
            </a:r>
            <a:br>
              <a:rPr lang="uk-UA" sz="2400" dirty="0"/>
            </a:br>
            <a:endParaRPr sz="2550" dirty="0">
              <a:latin typeface="Calibri"/>
              <a:cs typeface="Calibri"/>
            </a:endParaRPr>
          </a:p>
        </p:txBody>
      </p:sp>
      <p:sp>
        <p:nvSpPr>
          <p:cNvPr id="4" name="object 4"/>
          <p:cNvSpPr/>
          <p:nvPr/>
        </p:nvSpPr>
        <p:spPr>
          <a:xfrm>
            <a:off x="9710223" y="0"/>
            <a:ext cx="2075814" cy="811530"/>
          </a:xfrm>
          <a:custGeom>
            <a:avLst/>
            <a:gdLst/>
            <a:ahLst/>
            <a:cxnLst/>
            <a:rect l="l" t="t" r="r" b="b"/>
            <a:pathLst>
              <a:path w="2075815" h="811530">
                <a:moveTo>
                  <a:pt x="15760" y="92908"/>
                </a:moveTo>
                <a:lnTo>
                  <a:pt x="11497" y="80934"/>
                </a:lnTo>
                <a:lnTo>
                  <a:pt x="7510" y="68775"/>
                </a:lnTo>
                <a:lnTo>
                  <a:pt x="3709" y="56616"/>
                </a:lnTo>
                <a:lnTo>
                  <a:pt x="0" y="44642"/>
                </a:lnTo>
                <a:lnTo>
                  <a:pt x="44642" y="0"/>
                </a:lnTo>
                <a:lnTo>
                  <a:pt x="108669" y="0"/>
                </a:lnTo>
                <a:lnTo>
                  <a:pt x="15760" y="92908"/>
                </a:lnTo>
                <a:close/>
              </a:path>
              <a:path w="2075815" h="811530">
                <a:moveTo>
                  <a:pt x="53191" y="183530"/>
                </a:moveTo>
                <a:lnTo>
                  <a:pt x="48035" y="172449"/>
                </a:lnTo>
                <a:lnTo>
                  <a:pt x="42971" y="161367"/>
                </a:lnTo>
                <a:lnTo>
                  <a:pt x="38092" y="150286"/>
                </a:lnTo>
                <a:lnTo>
                  <a:pt x="33490" y="139204"/>
                </a:lnTo>
                <a:lnTo>
                  <a:pt x="172695" y="0"/>
                </a:lnTo>
                <a:lnTo>
                  <a:pt x="236721" y="0"/>
                </a:lnTo>
                <a:lnTo>
                  <a:pt x="53191" y="183530"/>
                </a:lnTo>
                <a:close/>
              </a:path>
              <a:path w="2075815" h="811530">
                <a:moveTo>
                  <a:pt x="95547" y="269227"/>
                </a:moveTo>
                <a:lnTo>
                  <a:pt x="89652" y="258884"/>
                </a:lnTo>
                <a:lnTo>
                  <a:pt x="83849" y="248542"/>
                </a:lnTo>
                <a:lnTo>
                  <a:pt x="78232" y="238199"/>
                </a:lnTo>
                <a:lnTo>
                  <a:pt x="72891" y="227856"/>
                </a:lnTo>
                <a:lnTo>
                  <a:pt x="300748" y="0"/>
                </a:lnTo>
                <a:lnTo>
                  <a:pt x="364774" y="0"/>
                </a:lnTo>
                <a:lnTo>
                  <a:pt x="95547" y="269227"/>
                </a:lnTo>
                <a:close/>
              </a:path>
              <a:path w="2075815" h="811530">
                <a:moveTo>
                  <a:pt x="145783" y="347044"/>
                </a:moveTo>
                <a:lnTo>
                  <a:pt x="139149" y="337440"/>
                </a:lnTo>
                <a:lnTo>
                  <a:pt x="132608" y="327836"/>
                </a:lnTo>
                <a:lnTo>
                  <a:pt x="126252" y="318232"/>
                </a:lnTo>
                <a:lnTo>
                  <a:pt x="120172" y="308628"/>
                </a:lnTo>
                <a:lnTo>
                  <a:pt x="428800" y="0"/>
                </a:lnTo>
                <a:lnTo>
                  <a:pt x="492827" y="0"/>
                </a:lnTo>
                <a:lnTo>
                  <a:pt x="145783" y="347044"/>
                </a:lnTo>
                <a:close/>
              </a:path>
              <a:path w="2075815" h="811530">
                <a:moveTo>
                  <a:pt x="201929" y="419935"/>
                </a:moveTo>
                <a:lnTo>
                  <a:pt x="194557" y="411070"/>
                </a:lnTo>
                <a:lnTo>
                  <a:pt x="187277" y="402205"/>
                </a:lnTo>
                <a:lnTo>
                  <a:pt x="180181" y="393340"/>
                </a:lnTo>
                <a:lnTo>
                  <a:pt x="173363" y="384475"/>
                </a:lnTo>
                <a:lnTo>
                  <a:pt x="557838" y="0"/>
                </a:lnTo>
                <a:lnTo>
                  <a:pt x="621865" y="0"/>
                </a:lnTo>
                <a:lnTo>
                  <a:pt x="201929" y="419935"/>
                </a:lnTo>
                <a:close/>
              </a:path>
              <a:path w="2075815" h="811530">
                <a:moveTo>
                  <a:pt x="263000" y="485932"/>
                </a:moveTo>
                <a:lnTo>
                  <a:pt x="254889" y="477805"/>
                </a:lnTo>
                <a:lnTo>
                  <a:pt x="246871" y="469679"/>
                </a:lnTo>
                <a:lnTo>
                  <a:pt x="239037" y="461552"/>
                </a:lnTo>
                <a:lnTo>
                  <a:pt x="231480" y="453426"/>
                </a:lnTo>
                <a:lnTo>
                  <a:pt x="684906" y="0"/>
                </a:lnTo>
                <a:lnTo>
                  <a:pt x="748932" y="0"/>
                </a:lnTo>
                <a:lnTo>
                  <a:pt x="263000" y="485932"/>
                </a:lnTo>
                <a:close/>
              </a:path>
              <a:path w="2075815" h="811530">
                <a:moveTo>
                  <a:pt x="328012" y="548973"/>
                </a:moveTo>
                <a:lnTo>
                  <a:pt x="311266" y="534075"/>
                </a:lnTo>
                <a:lnTo>
                  <a:pt x="302801" y="526395"/>
                </a:lnTo>
                <a:lnTo>
                  <a:pt x="294521" y="518437"/>
                </a:lnTo>
                <a:lnTo>
                  <a:pt x="812959" y="0"/>
                </a:lnTo>
                <a:lnTo>
                  <a:pt x="876985" y="0"/>
                </a:lnTo>
                <a:lnTo>
                  <a:pt x="328012" y="548973"/>
                </a:lnTo>
                <a:close/>
              </a:path>
              <a:path w="2075815" h="811530">
                <a:moveTo>
                  <a:pt x="399918" y="605119"/>
                </a:moveTo>
                <a:lnTo>
                  <a:pt x="381695" y="591698"/>
                </a:lnTo>
                <a:lnTo>
                  <a:pt x="372492" y="584757"/>
                </a:lnTo>
                <a:lnTo>
                  <a:pt x="363472" y="577539"/>
                </a:lnTo>
                <a:lnTo>
                  <a:pt x="941386" y="0"/>
                </a:lnTo>
                <a:lnTo>
                  <a:pt x="1005433" y="0"/>
                </a:lnTo>
                <a:lnTo>
                  <a:pt x="399918" y="605119"/>
                </a:lnTo>
                <a:close/>
              </a:path>
              <a:path w="2075815" h="811530">
                <a:moveTo>
                  <a:pt x="476750" y="656340"/>
                </a:moveTo>
                <a:lnTo>
                  <a:pt x="466576" y="650415"/>
                </a:lnTo>
                <a:lnTo>
                  <a:pt x="456680" y="644397"/>
                </a:lnTo>
                <a:lnTo>
                  <a:pt x="446848" y="638114"/>
                </a:lnTo>
                <a:lnTo>
                  <a:pt x="437349" y="631715"/>
                </a:lnTo>
                <a:lnTo>
                  <a:pt x="1069064" y="0"/>
                </a:lnTo>
                <a:lnTo>
                  <a:pt x="1133091" y="0"/>
                </a:lnTo>
                <a:lnTo>
                  <a:pt x="476750" y="656340"/>
                </a:lnTo>
                <a:close/>
              </a:path>
              <a:path w="2075815" h="811530">
                <a:moveTo>
                  <a:pt x="560477" y="701651"/>
                </a:moveTo>
                <a:lnTo>
                  <a:pt x="549565" y="696465"/>
                </a:lnTo>
                <a:lnTo>
                  <a:pt x="538929" y="691186"/>
                </a:lnTo>
                <a:lnTo>
                  <a:pt x="528479" y="685722"/>
                </a:lnTo>
                <a:lnTo>
                  <a:pt x="518121" y="679981"/>
                </a:lnTo>
                <a:lnTo>
                  <a:pt x="1198102" y="0"/>
                </a:lnTo>
                <a:lnTo>
                  <a:pt x="1262129" y="0"/>
                </a:lnTo>
                <a:lnTo>
                  <a:pt x="560477" y="701651"/>
                </a:lnTo>
                <a:close/>
              </a:path>
              <a:path w="2075815" h="811530">
                <a:moveTo>
                  <a:pt x="649129" y="741052"/>
                </a:moveTo>
                <a:lnTo>
                  <a:pt x="626473" y="732064"/>
                </a:lnTo>
                <a:lnTo>
                  <a:pt x="615053" y="727339"/>
                </a:lnTo>
                <a:lnTo>
                  <a:pt x="603818" y="722337"/>
                </a:lnTo>
                <a:lnTo>
                  <a:pt x="1326155" y="0"/>
                </a:lnTo>
                <a:lnTo>
                  <a:pt x="1390181" y="0"/>
                </a:lnTo>
                <a:lnTo>
                  <a:pt x="649129" y="741052"/>
                </a:lnTo>
                <a:close/>
              </a:path>
              <a:path w="2075815" h="811530">
                <a:moveTo>
                  <a:pt x="746646" y="771588"/>
                </a:moveTo>
                <a:lnTo>
                  <a:pt x="697395" y="756813"/>
                </a:lnTo>
                <a:lnTo>
                  <a:pt x="1454208" y="0"/>
                </a:lnTo>
                <a:lnTo>
                  <a:pt x="1518234" y="0"/>
                </a:lnTo>
                <a:lnTo>
                  <a:pt x="746646" y="771588"/>
                </a:lnTo>
                <a:close/>
              </a:path>
              <a:path w="2075815" h="811530">
                <a:moveTo>
                  <a:pt x="850073" y="795228"/>
                </a:moveTo>
                <a:lnTo>
                  <a:pt x="836775" y="792843"/>
                </a:lnTo>
                <a:lnTo>
                  <a:pt x="823477" y="790180"/>
                </a:lnTo>
                <a:lnTo>
                  <a:pt x="796882" y="784393"/>
                </a:lnTo>
                <a:lnTo>
                  <a:pt x="1581874" y="0"/>
                </a:lnTo>
                <a:lnTo>
                  <a:pt x="1645929" y="0"/>
                </a:lnTo>
                <a:lnTo>
                  <a:pt x="850073" y="795228"/>
                </a:lnTo>
                <a:close/>
              </a:path>
              <a:path w="2075815" h="811530">
                <a:moveTo>
                  <a:pt x="966306" y="808034"/>
                </a:moveTo>
                <a:lnTo>
                  <a:pt x="951530" y="807126"/>
                </a:lnTo>
                <a:lnTo>
                  <a:pt x="936755" y="805940"/>
                </a:lnTo>
                <a:lnTo>
                  <a:pt x="907204" y="803109"/>
                </a:lnTo>
                <a:lnTo>
                  <a:pt x="1710973" y="0"/>
                </a:lnTo>
                <a:lnTo>
                  <a:pt x="1775035" y="0"/>
                </a:lnTo>
                <a:lnTo>
                  <a:pt x="966306" y="808034"/>
                </a:lnTo>
                <a:close/>
              </a:path>
              <a:path w="2075815" h="811530">
                <a:moveTo>
                  <a:pt x="1028362" y="810989"/>
                </a:moveTo>
                <a:lnTo>
                  <a:pt x="1839351" y="0"/>
                </a:lnTo>
                <a:lnTo>
                  <a:pt x="1903377" y="0"/>
                </a:lnTo>
                <a:lnTo>
                  <a:pt x="1094358" y="809019"/>
                </a:lnTo>
                <a:lnTo>
                  <a:pt x="1044769" y="810958"/>
                </a:lnTo>
                <a:lnTo>
                  <a:pt x="1028362" y="810989"/>
                </a:lnTo>
                <a:close/>
              </a:path>
              <a:path w="2075815" h="811530">
                <a:moveTo>
                  <a:pt x="1164295" y="803109"/>
                </a:moveTo>
                <a:lnTo>
                  <a:pt x="1967404" y="0"/>
                </a:lnTo>
                <a:lnTo>
                  <a:pt x="2031430" y="0"/>
                </a:lnTo>
                <a:lnTo>
                  <a:pt x="1240141" y="791288"/>
                </a:lnTo>
                <a:lnTo>
                  <a:pt x="1202588" y="797937"/>
                </a:lnTo>
                <a:lnTo>
                  <a:pt x="1164295" y="803109"/>
                </a:lnTo>
                <a:close/>
              </a:path>
              <a:path w="2075815" h="811530">
                <a:moveTo>
                  <a:pt x="1324853" y="771588"/>
                </a:moveTo>
                <a:lnTo>
                  <a:pt x="2075440" y="21002"/>
                </a:lnTo>
                <a:lnTo>
                  <a:pt x="2068437" y="45212"/>
                </a:lnTo>
                <a:lnTo>
                  <a:pt x="2060788" y="69145"/>
                </a:lnTo>
                <a:lnTo>
                  <a:pt x="2043919" y="116549"/>
                </a:lnTo>
                <a:lnTo>
                  <a:pt x="1420400" y="740067"/>
                </a:lnTo>
                <a:lnTo>
                  <a:pt x="1372996" y="756936"/>
                </a:lnTo>
                <a:lnTo>
                  <a:pt x="1324853" y="771588"/>
                </a:lnTo>
                <a:close/>
              </a:path>
              <a:path w="2075815" h="811530">
                <a:moveTo>
                  <a:pt x="1536633" y="686876"/>
                </a:moveTo>
                <a:lnTo>
                  <a:pt x="1990728" y="232781"/>
                </a:lnTo>
                <a:lnTo>
                  <a:pt x="1967316" y="274861"/>
                </a:lnTo>
                <a:lnTo>
                  <a:pt x="1941965" y="315996"/>
                </a:lnTo>
                <a:lnTo>
                  <a:pt x="1914629" y="356185"/>
                </a:lnTo>
                <a:lnTo>
                  <a:pt x="1885260" y="395428"/>
                </a:lnTo>
                <a:lnTo>
                  <a:pt x="1853810" y="433726"/>
                </a:lnTo>
                <a:lnTo>
                  <a:pt x="1737577" y="549958"/>
                </a:lnTo>
                <a:lnTo>
                  <a:pt x="1699280" y="581408"/>
                </a:lnTo>
                <a:lnTo>
                  <a:pt x="1660036" y="610777"/>
                </a:lnTo>
                <a:lnTo>
                  <a:pt x="1619847" y="638114"/>
                </a:lnTo>
                <a:lnTo>
                  <a:pt x="1578713" y="663464"/>
                </a:lnTo>
                <a:lnTo>
                  <a:pt x="1536633" y="686876"/>
                </a:lnTo>
                <a:close/>
              </a:path>
            </a:pathLst>
          </a:custGeom>
          <a:solidFill>
            <a:srgbClr val="B074FF"/>
          </a:solidFill>
        </p:spPr>
        <p:txBody>
          <a:bodyPr wrap="square" lIns="0" tIns="0" rIns="0" bIns="0" rtlCol="0"/>
          <a:lstStyle/>
          <a:p>
            <a:endParaRPr/>
          </a:p>
        </p:txBody>
      </p:sp>
      <p:sp>
        <p:nvSpPr>
          <p:cNvPr id="5" name="object 5"/>
          <p:cNvSpPr txBox="1">
            <a:spLocks noGrp="1"/>
          </p:cNvSpPr>
          <p:nvPr>
            <p:ph type="title"/>
          </p:nvPr>
        </p:nvSpPr>
        <p:spPr>
          <a:xfrm>
            <a:off x="9787548" y="686114"/>
            <a:ext cx="7484607" cy="3148939"/>
          </a:xfrm>
          <a:prstGeom prst="rect">
            <a:avLst/>
          </a:prstGeom>
        </p:spPr>
        <p:txBody>
          <a:bodyPr vert="horz" wrap="square" lIns="0" tIns="192405" rIns="0" bIns="0" rtlCol="0">
            <a:spAutoFit/>
          </a:bodyPr>
          <a:lstStyle/>
          <a:p>
            <a:pPr algn="ctr"/>
            <a:r>
              <a:rPr lang="uk-UA" sz="3200" i="1" dirty="0">
                <a:latin typeface="Century Schoolbook" panose="02040604050505020304" pitchFamily="18" charset="0"/>
              </a:rPr>
              <a:t>існує ймовірність отримання суб'єктом державного сектору майбутніх економічних вигід, пов'язаних з його використанням, або він має потенціал корисності для суспільства; </a:t>
            </a:r>
            <a:endParaRPr sz="2800" i="1" dirty="0">
              <a:latin typeface="Century Schoolbook" panose="02040604050505020304" pitchFamily="18" charset="0"/>
              <a:cs typeface="Calibri"/>
            </a:endParaRPr>
          </a:p>
        </p:txBody>
      </p:sp>
      <p:sp>
        <p:nvSpPr>
          <p:cNvPr id="9" name="object 9"/>
          <p:cNvSpPr/>
          <p:nvPr/>
        </p:nvSpPr>
        <p:spPr>
          <a:xfrm>
            <a:off x="-20782" y="9525079"/>
            <a:ext cx="8763000" cy="737676"/>
          </a:xfrm>
          <a:custGeom>
            <a:avLst/>
            <a:gdLst/>
            <a:ahLst/>
            <a:cxnLst/>
            <a:rect l="l" t="t" r="r" b="b"/>
            <a:pathLst>
              <a:path w="8590915" h="806450">
                <a:moveTo>
                  <a:pt x="1241666" y="806069"/>
                </a:moveTo>
                <a:lnTo>
                  <a:pt x="1150124" y="685901"/>
                </a:lnTo>
                <a:lnTo>
                  <a:pt x="1142936" y="676465"/>
                </a:lnTo>
                <a:lnTo>
                  <a:pt x="1135748" y="667029"/>
                </a:lnTo>
                <a:lnTo>
                  <a:pt x="924534" y="389750"/>
                </a:lnTo>
                <a:lnTo>
                  <a:pt x="730567" y="667029"/>
                </a:lnTo>
                <a:lnTo>
                  <a:pt x="524929" y="381050"/>
                </a:lnTo>
                <a:lnTo>
                  <a:pt x="349923" y="676465"/>
                </a:lnTo>
                <a:lnTo>
                  <a:pt x="110744" y="408622"/>
                </a:lnTo>
                <a:lnTo>
                  <a:pt x="0" y="590651"/>
                </a:lnTo>
                <a:lnTo>
                  <a:pt x="0" y="806069"/>
                </a:lnTo>
                <a:lnTo>
                  <a:pt x="73621" y="806069"/>
                </a:lnTo>
                <a:lnTo>
                  <a:pt x="137718" y="701141"/>
                </a:lnTo>
                <a:lnTo>
                  <a:pt x="231495" y="806069"/>
                </a:lnTo>
                <a:lnTo>
                  <a:pt x="476186" y="806069"/>
                </a:lnTo>
                <a:lnTo>
                  <a:pt x="538645" y="701141"/>
                </a:lnTo>
                <a:lnTo>
                  <a:pt x="539508" y="699681"/>
                </a:lnTo>
                <a:lnTo>
                  <a:pt x="615861" y="806069"/>
                </a:lnTo>
                <a:lnTo>
                  <a:pt x="846467" y="806069"/>
                </a:lnTo>
                <a:lnTo>
                  <a:pt x="920737" y="699681"/>
                </a:lnTo>
                <a:lnTo>
                  <a:pt x="930363" y="685901"/>
                </a:lnTo>
                <a:lnTo>
                  <a:pt x="1022057" y="806069"/>
                </a:lnTo>
                <a:lnTo>
                  <a:pt x="1241666" y="806069"/>
                </a:lnTo>
                <a:close/>
              </a:path>
              <a:path w="8590915" h="806450">
                <a:moveTo>
                  <a:pt x="7114997" y="90614"/>
                </a:moveTo>
                <a:lnTo>
                  <a:pt x="7046417" y="123863"/>
                </a:lnTo>
                <a:lnTo>
                  <a:pt x="7012914" y="142151"/>
                </a:lnTo>
                <a:lnTo>
                  <a:pt x="6980060" y="161544"/>
                </a:lnTo>
                <a:lnTo>
                  <a:pt x="6629387" y="512203"/>
                </a:lnTo>
                <a:lnTo>
                  <a:pt x="6609435" y="545071"/>
                </a:lnTo>
                <a:lnTo>
                  <a:pt x="6590970" y="578573"/>
                </a:lnTo>
                <a:lnTo>
                  <a:pt x="6558470" y="647153"/>
                </a:lnTo>
                <a:lnTo>
                  <a:pt x="7114997" y="90614"/>
                </a:lnTo>
                <a:close/>
              </a:path>
              <a:path w="8590915" h="806450">
                <a:moveTo>
                  <a:pt x="7306094" y="27584"/>
                </a:moveTo>
                <a:lnTo>
                  <a:pt x="7261771" y="38785"/>
                </a:lnTo>
                <a:lnTo>
                  <a:pt x="7217448" y="52209"/>
                </a:lnTo>
                <a:lnTo>
                  <a:pt x="6519062" y="749604"/>
                </a:lnTo>
                <a:lnTo>
                  <a:pt x="6506007" y="793559"/>
                </a:lnTo>
                <a:lnTo>
                  <a:pt x="6502578" y="806069"/>
                </a:lnTo>
                <a:lnTo>
                  <a:pt x="6526657" y="806069"/>
                </a:lnTo>
                <a:lnTo>
                  <a:pt x="7306094" y="27584"/>
                </a:lnTo>
                <a:close/>
              </a:path>
              <a:path w="8590915" h="806450">
                <a:moveTo>
                  <a:pt x="7457783" y="3937"/>
                </a:moveTo>
                <a:lnTo>
                  <a:pt x="7403211" y="10033"/>
                </a:lnTo>
                <a:lnTo>
                  <a:pt x="6591630" y="806069"/>
                </a:lnTo>
                <a:lnTo>
                  <a:pt x="6655651" y="806069"/>
                </a:lnTo>
                <a:lnTo>
                  <a:pt x="7457783" y="3937"/>
                </a:lnTo>
                <a:close/>
              </a:path>
              <a:path w="8590915" h="806450">
                <a:moveTo>
                  <a:pt x="7588796" y="977"/>
                </a:moveTo>
                <a:lnTo>
                  <a:pt x="7573124" y="419"/>
                </a:lnTo>
                <a:lnTo>
                  <a:pt x="7557275" y="127"/>
                </a:lnTo>
                <a:lnTo>
                  <a:pt x="7525753" y="0"/>
                </a:lnTo>
                <a:lnTo>
                  <a:pt x="6719684" y="806069"/>
                </a:lnTo>
                <a:lnTo>
                  <a:pt x="6784416" y="806069"/>
                </a:lnTo>
                <a:lnTo>
                  <a:pt x="7588796" y="977"/>
                </a:lnTo>
                <a:close/>
              </a:path>
              <a:path w="8590915" h="806450">
                <a:moveTo>
                  <a:pt x="7706995" y="11823"/>
                </a:moveTo>
                <a:lnTo>
                  <a:pt x="7692809" y="9766"/>
                </a:lnTo>
                <a:lnTo>
                  <a:pt x="7678433" y="8001"/>
                </a:lnTo>
                <a:lnTo>
                  <a:pt x="7649870" y="4927"/>
                </a:lnTo>
                <a:lnTo>
                  <a:pt x="6848716" y="806069"/>
                </a:lnTo>
                <a:lnTo>
                  <a:pt x="6912737" y="806069"/>
                </a:lnTo>
                <a:lnTo>
                  <a:pt x="7706995" y="11823"/>
                </a:lnTo>
                <a:close/>
              </a:path>
              <a:path w="8590915" h="806450">
                <a:moveTo>
                  <a:pt x="7813383" y="32499"/>
                </a:moveTo>
                <a:lnTo>
                  <a:pt x="7761173" y="20688"/>
                </a:lnTo>
                <a:lnTo>
                  <a:pt x="6975780" y="806069"/>
                </a:lnTo>
                <a:lnTo>
                  <a:pt x="7039813" y="806069"/>
                </a:lnTo>
                <a:lnTo>
                  <a:pt x="7813383" y="32499"/>
                </a:lnTo>
                <a:close/>
              </a:path>
              <a:path w="8590915" h="806450">
                <a:moveTo>
                  <a:pt x="7912875" y="62052"/>
                </a:moveTo>
                <a:lnTo>
                  <a:pt x="7900898" y="57797"/>
                </a:lnTo>
                <a:lnTo>
                  <a:pt x="7888732" y="53809"/>
                </a:lnTo>
                <a:lnTo>
                  <a:pt x="7864602" y="46291"/>
                </a:lnTo>
                <a:lnTo>
                  <a:pt x="7104824" y="806069"/>
                </a:lnTo>
                <a:lnTo>
                  <a:pt x="7168845" y="806069"/>
                </a:lnTo>
                <a:lnTo>
                  <a:pt x="7912875" y="62052"/>
                </a:lnTo>
                <a:close/>
              </a:path>
              <a:path w="8590915" h="806450">
                <a:moveTo>
                  <a:pt x="8003489" y="99491"/>
                </a:moveTo>
                <a:lnTo>
                  <a:pt x="7981328" y="89268"/>
                </a:lnTo>
                <a:lnTo>
                  <a:pt x="7970240" y="84391"/>
                </a:lnTo>
                <a:lnTo>
                  <a:pt x="7959166" y="79781"/>
                </a:lnTo>
                <a:lnTo>
                  <a:pt x="7232878" y="806069"/>
                </a:lnTo>
                <a:lnTo>
                  <a:pt x="7296899" y="806069"/>
                </a:lnTo>
                <a:lnTo>
                  <a:pt x="8003489" y="99491"/>
                </a:lnTo>
                <a:close/>
              </a:path>
              <a:path w="8590915" h="806450">
                <a:moveTo>
                  <a:pt x="8087220" y="143814"/>
                </a:moveTo>
                <a:lnTo>
                  <a:pt x="8066532" y="132118"/>
                </a:lnTo>
                <a:lnTo>
                  <a:pt x="8056194" y="126492"/>
                </a:lnTo>
                <a:lnTo>
                  <a:pt x="8045844" y="121158"/>
                </a:lnTo>
                <a:lnTo>
                  <a:pt x="7360933" y="806069"/>
                </a:lnTo>
                <a:lnTo>
                  <a:pt x="7424953" y="806069"/>
                </a:lnTo>
                <a:lnTo>
                  <a:pt x="8087220" y="143814"/>
                </a:lnTo>
                <a:close/>
              </a:path>
              <a:path w="8590915" h="806450">
                <a:moveTo>
                  <a:pt x="8166024" y="193065"/>
                </a:moveTo>
                <a:lnTo>
                  <a:pt x="8146809" y="179882"/>
                </a:lnTo>
                <a:lnTo>
                  <a:pt x="8137207" y="173532"/>
                </a:lnTo>
                <a:lnTo>
                  <a:pt x="8127606" y="167449"/>
                </a:lnTo>
                <a:lnTo>
                  <a:pt x="7488987" y="806069"/>
                </a:lnTo>
                <a:lnTo>
                  <a:pt x="7553007" y="806069"/>
                </a:lnTo>
                <a:lnTo>
                  <a:pt x="8166024" y="193065"/>
                </a:lnTo>
                <a:close/>
              </a:path>
              <a:path w="8590915" h="806450">
                <a:moveTo>
                  <a:pt x="8238909" y="249212"/>
                </a:moveTo>
                <a:lnTo>
                  <a:pt x="8230044" y="241833"/>
                </a:lnTo>
                <a:lnTo>
                  <a:pt x="8221180" y="234556"/>
                </a:lnTo>
                <a:lnTo>
                  <a:pt x="8212315" y="227457"/>
                </a:lnTo>
                <a:lnTo>
                  <a:pt x="8203451" y="220637"/>
                </a:lnTo>
                <a:lnTo>
                  <a:pt x="7618019" y="806069"/>
                </a:lnTo>
                <a:lnTo>
                  <a:pt x="7682039" y="806069"/>
                </a:lnTo>
                <a:lnTo>
                  <a:pt x="8238909" y="249212"/>
                </a:lnTo>
                <a:close/>
              </a:path>
              <a:path w="8590915" h="806450">
                <a:moveTo>
                  <a:pt x="8305889" y="309295"/>
                </a:moveTo>
                <a:lnTo>
                  <a:pt x="8297761" y="301320"/>
                </a:lnTo>
                <a:lnTo>
                  <a:pt x="8281517" y="285750"/>
                </a:lnTo>
                <a:lnTo>
                  <a:pt x="8273389" y="277774"/>
                </a:lnTo>
                <a:lnTo>
                  <a:pt x="7745082" y="806069"/>
                </a:lnTo>
                <a:lnTo>
                  <a:pt x="7809116" y="806069"/>
                </a:lnTo>
                <a:lnTo>
                  <a:pt x="8305889" y="309295"/>
                </a:lnTo>
                <a:close/>
              </a:path>
              <a:path w="8590915" h="806450">
                <a:moveTo>
                  <a:pt x="8367954" y="375297"/>
                </a:moveTo>
                <a:lnTo>
                  <a:pt x="8360550" y="366598"/>
                </a:lnTo>
                <a:lnTo>
                  <a:pt x="8353057" y="358178"/>
                </a:lnTo>
                <a:lnTo>
                  <a:pt x="8345373" y="349948"/>
                </a:lnTo>
                <a:lnTo>
                  <a:pt x="8337410" y="341795"/>
                </a:lnTo>
                <a:lnTo>
                  <a:pt x="7873136" y="806069"/>
                </a:lnTo>
                <a:lnTo>
                  <a:pt x="7937170" y="806069"/>
                </a:lnTo>
                <a:lnTo>
                  <a:pt x="8367954" y="375297"/>
                </a:lnTo>
                <a:close/>
              </a:path>
              <a:path w="8590915" h="806450">
                <a:moveTo>
                  <a:pt x="8425078" y="447192"/>
                </a:moveTo>
                <a:lnTo>
                  <a:pt x="8411654" y="428980"/>
                </a:lnTo>
                <a:lnTo>
                  <a:pt x="8404720" y="419773"/>
                </a:lnTo>
                <a:lnTo>
                  <a:pt x="8397494" y="410756"/>
                </a:lnTo>
                <a:lnTo>
                  <a:pt x="8001914" y="806069"/>
                </a:lnTo>
                <a:lnTo>
                  <a:pt x="8065973" y="806069"/>
                </a:lnTo>
                <a:lnTo>
                  <a:pt x="8425078" y="447192"/>
                </a:lnTo>
                <a:close/>
              </a:path>
              <a:path w="8590915" h="806450">
                <a:moveTo>
                  <a:pt x="8475320" y="524027"/>
                </a:moveTo>
                <a:lnTo>
                  <a:pt x="8463369" y="504329"/>
                </a:lnTo>
                <a:lnTo>
                  <a:pt x="8457171" y="494385"/>
                </a:lnTo>
                <a:lnTo>
                  <a:pt x="8450694" y="484632"/>
                </a:lnTo>
                <a:lnTo>
                  <a:pt x="8129244" y="806069"/>
                </a:lnTo>
                <a:lnTo>
                  <a:pt x="8193265" y="806069"/>
                </a:lnTo>
                <a:lnTo>
                  <a:pt x="8475320" y="524027"/>
                </a:lnTo>
                <a:close/>
              </a:path>
              <a:path w="8590915" h="806450">
                <a:moveTo>
                  <a:pt x="8520633" y="607758"/>
                </a:moveTo>
                <a:lnTo>
                  <a:pt x="8510156" y="586574"/>
                </a:lnTo>
                <a:lnTo>
                  <a:pt x="8504695" y="575894"/>
                </a:lnTo>
                <a:lnTo>
                  <a:pt x="8498954" y="565404"/>
                </a:lnTo>
                <a:lnTo>
                  <a:pt x="8258276" y="806069"/>
                </a:lnTo>
                <a:lnTo>
                  <a:pt x="8322310" y="806069"/>
                </a:lnTo>
                <a:lnTo>
                  <a:pt x="8520633" y="607758"/>
                </a:lnTo>
                <a:close/>
              </a:path>
              <a:path w="8590915" h="806450">
                <a:moveTo>
                  <a:pt x="8559038" y="697395"/>
                </a:moveTo>
                <a:lnTo>
                  <a:pt x="8554593" y="685736"/>
                </a:lnTo>
                <a:lnTo>
                  <a:pt x="8550059" y="674370"/>
                </a:lnTo>
                <a:lnTo>
                  <a:pt x="8545335" y="663181"/>
                </a:lnTo>
                <a:lnTo>
                  <a:pt x="8540331" y="652081"/>
                </a:lnTo>
                <a:lnTo>
                  <a:pt x="8386331" y="806069"/>
                </a:lnTo>
                <a:lnTo>
                  <a:pt x="8450364" y="806069"/>
                </a:lnTo>
                <a:lnTo>
                  <a:pt x="8559038" y="697395"/>
                </a:lnTo>
                <a:close/>
              </a:path>
              <a:path w="8590915" h="806450">
                <a:moveTo>
                  <a:pt x="8590559" y="793927"/>
                </a:moveTo>
                <a:lnTo>
                  <a:pt x="8586876" y="781519"/>
                </a:lnTo>
                <a:lnTo>
                  <a:pt x="8579485" y="757085"/>
                </a:lnTo>
                <a:lnTo>
                  <a:pt x="8575789" y="744677"/>
                </a:lnTo>
                <a:lnTo>
                  <a:pt x="8514385" y="806069"/>
                </a:lnTo>
                <a:lnTo>
                  <a:pt x="8578418" y="806069"/>
                </a:lnTo>
                <a:lnTo>
                  <a:pt x="8590559" y="793927"/>
                </a:lnTo>
                <a:close/>
              </a:path>
            </a:pathLst>
          </a:custGeom>
          <a:solidFill>
            <a:srgbClr val="B074FF"/>
          </a:solidFill>
        </p:spPr>
        <p:txBody>
          <a:bodyPr wrap="square" lIns="0" tIns="0" rIns="0" bIns="0" rtlCol="0"/>
          <a:lstStyle/>
          <a:p>
            <a:endParaRPr/>
          </a:p>
        </p:txBody>
      </p:sp>
      <p:sp>
        <p:nvSpPr>
          <p:cNvPr id="10" name="object 10"/>
          <p:cNvSpPr/>
          <p:nvPr/>
        </p:nvSpPr>
        <p:spPr>
          <a:xfrm>
            <a:off x="17027289" y="0"/>
            <a:ext cx="1261110" cy="422275"/>
          </a:xfrm>
          <a:custGeom>
            <a:avLst/>
            <a:gdLst/>
            <a:ahLst/>
            <a:cxnLst/>
            <a:rect l="l" t="t" r="r" b="b"/>
            <a:pathLst>
              <a:path w="1261109" h="422275">
                <a:moveTo>
                  <a:pt x="149487" y="422104"/>
                </a:moveTo>
                <a:lnTo>
                  <a:pt x="0" y="332100"/>
                </a:lnTo>
                <a:lnTo>
                  <a:pt x="202046" y="0"/>
                </a:lnTo>
                <a:lnTo>
                  <a:pt x="446653" y="0"/>
                </a:lnTo>
                <a:lnTo>
                  <a:pt x="540344" y="104914"/>
                </a:lnTo>
                <a:lnTo>
                  <a:pt x="1260709" y="104914"/>
                </a:lnTo>
                <a:lnTo>
                  <a:pt x="1260709" y="114350"/>
                </a:lnTo>
                <a:lnTo>
                  <a:pt x="1120795" y="114350"/>
                </a:lnTo>
                <a:lnTo>
                  <a:pt x="1111167" y="128141"/>
                </a:lnTo>
                <a:lnTo>
                  <a:pt x="729938" y="128141"/>
                </a:lnTo>
                <a:lnTo>
                  <a:pt x="729074" y="129592"/>
                </a:lnTo>
                <a:lnTo>
                  <a:pt x="328144" y="129592"/>
                </a:lnTo>
                <a:lnTo>
                  <a:pt x="149487" y="422104"/>
                </a:lnTo>
                <a:close/>
              </a:path>
              <a:path w="1261109" h="422275">
                <a:moveTo>
                  <a:pt x="1260709" y="104914"/>
                </a:moveTo>
                <a:lnTo>
                  <a:pt x="540344" y="104914"/>
                </a:lnTo>
                <a:lnTo>
                  <a:pt x="602498" y="0"/>
                </a:lnTo>
                <a:lnTo>
                  <a:pt x="852336" y="0"/>
                </a:lnTo>
                <a:lnTo>
                  <a:pt x="920991" y="95478"/>
                </a:lnTo>
                <a:lnTo>
                  <a:pt x="1260709" y="95478"/>
                </a:lnTo>
                <a:lnTo>
                  <a:pt x="1260709" y="104914"/>
                </a:lnTo>
                <a:close/>
              </a:path>
              <a:path w="1261109" h="422275">
                <a:moveTo>
                  <a:pt x="1260709" y="95478"/>
                </a:moveTo>
                <a:lnTo>
                  <a:pt x="920991" y="95478"/>
                </a:lnTo>
                <a:lnTo>
                  <a:pt x="987786" y="0"/>
                </a:lnTo>
                <a:lnTo>
                  <a:pt x="1253440" y="0"/>
                </a:lnTo>
                <a:lnTo>
                  <a:pt x="1260709" y="9543"/>
                </a:lnTo>
                <a:lnTo>
                  <a:pt x="1260709" y="95478"/>
                </a:lnTo>
                <a:close/>
              </a:path>
              <a:path w="1261109" h="422275">
                <a:moveTo>
                  <a:pt x="1260709" y="297736"/>
                </a:moveTo>
                <a:lnTo>
                  <a:pt x="1120795" y="114350"/>
                </a:lnTo>
                <a:lnTo>
                  <a:pt x="1260709" y="114350"/>
                </a:lnTo>
                <a:lnTo>
                  <a:pt x="1260709" y="297736"/>
                </a:lnTo>
                <a:close/>
              </a:path>
              <a:path w="1261109" h="422275">
                <a:moveTo>
                  <a:pt x="923179" y="397425"/>
                </a:moveTo>
                <a:lnTo>
                  <a:pt x="729938" y="128141"/>
                </a:lnTo>
                <a:lnTo>
                  <a:pt x="1111167" y="128141"/>
                </a:lnTo>
                <a:lnTo>
                  <a:pt x="923179" y="397425"/>
                </a:lnTo>
                <a:close/>
              </a:path>
              <a:path w="1261109" h="422275">
                <a:moveTo>
                  <a:pt x="568783" y="398877"/>
                </a:moveTo>
                <a:lnTo>
                  <a:pt x="328144" y="129592"/>
                </a:lnTo>
                <a:lnTo>
                  <a:pt x="729074" y="129592"/>
                </a:lnTo>
                <a:lnTo>
                  <a:pt x="568783" y="398877"/>
                </a:lnTo>
                <a:close/>
              </a:path>
            </a:pathLst>
          </a:custGeom>
          <a:solidFill>
            <a:srgbClr val="B074FF"/>
          </a:solidFill>
        </p:spPr>
        <p:txBody>
          <a:bodyPr wrap="square" lIns="0" tIns="0" rIns="0" bIns="0" rtlCol="0"/>
          <a:lstStyle/>
          <a:p>
            <a:endParaRPr/>
          </a:p>
        </p:txBody>
      </p:sp>
      <p:sp>
        <p:nvSpPr>
          <p:cNvPr id="12" name="TextBox 11">
            <a:extLst>
              <a:ext uri="{FF2B5EF4-FFF2-40B4-BE49-F238E27FC236}">
                <a16:creationId xmlns:a16="http://schemas.microsoft.com/office/drawing/2014/main" id="{713C7A5D-16C9-4904-8D82-5E52642805DD}"/>
              </a:ext>
            </a:extLst>
          </p:cNvPr>
          <p:cNvSpPr txBox="1"/>
          <p:nvPr/>
        </p:nvSpPr>
        <p:spPr>
          <a:xfrm>
            <a:off x="98107" y="606306"/>
            <a:ext cx="9143365" cy="1723549"/>
          </a:xfrm>
          <a:prstGeom prst="rect">
            <a:avLst/>
          </a:prstGeom>
          <a:noFill/>
        </p:spPr>
        <p:txBody>
          <a:bodyPr wrap="square" rtlCol="0">
            <a:spAutoFit/>
          </a:bodyPr>
          <a:lstStyle/>
          <a:p>
            <a:pPr algn="ctr"/>
            <a:r>
              <a:rPr lang="uk-UA" sz="4400" b="1" i="1" dirty="0">
                <a:solidFill>
                  <a:srgbClr val="B074FF"/>
                </a:solidFill>
                <a:latin typeface="Century Schoolbook" panose="02040604050505020304" pitchFamily="18" charset="0"/>
              </a:rPr>
              <a:t>2. Об'єкт основних засобів визнається активом, коли:</a:t>
            </a:r>
          </a:p>
          <a:p>
            <a:endParaRPr lang="uk-UA" dirty="0"/>
          </a:p>
        </p:txBody>
      </p:sp>
      <p:pic>
        <p:nvPicPr>
          <p:cNvPr id="13" name="Рисунок 12">
            <a:extLst>
              <a:ext uri="{FF2B5EF4-FFF2-40B4-BE49-F238E27FC236}">
                <a16:creationId xmlns:a16="http://schemas.microsoft.com/office/drawing/2014/main" id="{2A063C5A-2E49-450D-A09C-0BFE5C9C8F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136" y="2260583"/>
            <a:ext cx="7230396" cy="4915086"/>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59CAFEEC-0BFB-4C70-926A-B11B72099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618" y="4313116"/>
            <a:ext cx="7055537" cy="50950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67033" y="0"/>
            <a:ext cx="2421255" cy="2430145"/>
          </a:xfrm>
          <a:custGeom>
            <a:avLst/>
            <a:gdLst/>
            <a:ahLst/>
            <a:cxnLst/>
            <a:rect l="l" t="t" r="r" b="b"/>
            <a:pathLst>
              <a:path w="2421255" h="2430145">
                <a:moveTo>
                  <a:pt x="48656" y="7952"/>
                </a:moveTo>
                <a:lnTo>
                  <a:pt x="50596" y="0"/>
                </a:lnTo>
                <a:lnTo>
                  <a:pt x="56618" y="0"/>
                </a:lnTo>
                <a:lnTo>
                  <a:pt x="48656" y="7952"/>
                </a:lnTo>
                <a:close/>
              </a:path>
              <a:path w="2421255" h="2430145">
                <a:moveTo>
                  <a:pt x="7208" y="285473"/>
                </a:moveTo>
                <a:lnTo>
                  <a:pt x="13966" y="218796"/>
                </a:lnTo>
                <a:lnTo>
                  <a:pt x="23427" y="152118"/>
                </a:lnTo>
                <a:lnTo>
                  <a:pt x="175546" y="0"/>
                </a:lnTo>
                <a:lnTo>
                  <a:pt x="292681" y="0"/>
                </a:lnTo>
                <a:lnTo>
                  <a:pt x="7208" y="285473"/>
                </a:lnTo>
                <a:close/>
              </a:path>
              <a:path w="2421255" h="2430145">
                <a:moveTo>
                  <a:pt x="1802" y="526952"/>
                </a:moveTo>
                <a:lnTo>
                  <a:pt x="760" y="497499"/>
                </a:lnTo>
                <a:lnTo>
                  <a:pt x="225" y="468384"/>
                </a:lnTo>
                <a:lnTo>
                  <a:pt x="111" y="451541"/>
                </a:lnTo>
                <a:lnTo>
                  <a:pt x="0" y="409816"/>
                </a:lnTo>
                <a:lnTo>
                  <a:pt x="409816" y="0"/>
                </a:lnTo>
                <a:lnTo>
                  <a:pt x="528291" y="0"/>
                </a:lnTo>
                <a:lnTo>
                  <a:pt x="1802" y="526952"/>
                </a:lnTo>
                <a:close/>
              </a:path>
              <a:path w="2421255" h="2430145">
                <a:moveTo>
                  <a:pt x="21624" y="741400"/>
                </a:moveTo>
                <a:lnTo>
                  <a:pt x="17880" y="715438"/>
                </a:lnTo>
                <a:lnTo>
                  <a:pt x="14641" y="689139"/>
                </a:lnTo>
                <a:lnTo>
                  <a:pt x="11741" y="662840"/>
                </a:lnTo>
                <a:lnTo>
                  <a:pt x="9010" y="636879"/>
                </a:lnTo>
                <a:lnTo>
                  <a:pt x="645889" y="0"/>
                </a:lnTo>
                <a:lnTo>
                  <a:pt x="763025" y="0"/>
                </a:lnTo>
                <a:lnTo>
                  <a:pt x="21624" y="741400"/>
                </a:lnTo>
                <a:close/>
              </a:path>
              <a:path w="2421255" h="2430145">
                <a:moveTo>
                  <a:pt x="59468" y="936024"/>
                </a:moveTo>
                <a:lnTo>
                  <a:pt x="54062" y="911978"/>
                </a:lnTo>
                <a:lnTo>
                  <a:pt x="43249" y="864561"/>
                </a:lnTo>
                <a:lnTo>
                  <a:pt x="37843" y="840514"/>
                </a:lnTo>
                <a:lnTo>
                  <a:pt x="878358" y="0"/>
                </a:lnTo>
                <a:lnTo>
                  <a:pt x="995493" y="0"/>
                </a:lnTo>
                <a:lnTo>
                  <a:pt x="59468" y="936024"/>
                </a:lnTo>
                <a:close/>
              </a:path>
              <a:path w="2421255" h="2430145">
                <a:moveTo>
                  <a:pt x="115333" y="1116233"/>
                </a:moveTo>
                <a:lnTo>
                  <a:pt x="107533" y="1094326"/>
                </a:lnTo>
                <a:lnTo>
                  <a:pt x="100240" y="1072082"/>
                </a:lnTo>
                <a:lnTo>
                  <a:pt x="93285" y="1049837"/>
                </a:lnTo>
                <a:lnTo>
                  <a:pt x="86499" y="1027931"/>
                </a:lnTo>
                <a:lnTo>
                  <a:pt x="1114431" y="0"/>
                </a:lnTo>
                <a:lnTo>
                  <a:pt x="1231566" y="0"/>
                </a:lnTo>
                <a:lnTo>
                  <a:pt x="115333" y="1116233"/>
                </a:lnTo>
                <a:close/>
              </a:path>
              <a:path w="2421255" h="2430145">
                <a:moveTo>
                  <a:pt x="183812" y="1282024"/>
                </a:moveTo>
                <a:lnTo>
                  <a:pt x="174379" y="1261751"/>
                </a:lnTo>
                <a:lnTo>
                  <a:pt x="165115" y="1241477"/>
                </a:lnTo>
                <a:lnTo>
                  <a:pt x="156189" y="1221204"/>
                </a:lnTo>
                <a:lnTo>
                  <a:pt x="147770" y="1200931"/>
                </a:lnTo>
                <a:lnTo>
                  <a:pt x="1348701" y="0"/>
                </a:lnTo>
                <a:lnTo>
                  <a:pt x="1465837" y="0"/>
                </a:lnTo>
                <a:lnTo>
                  <a:pt x="183812" y="1282024"/>
                </a:lnTo>
                <a:close/>
              </a:path>
              <a:path w="2421255" h="2430145">
                <a:moveTo>
                  <a:pt x="261301" y="1438805"/>
                </a:moveTo>
                <a:lnTo>
                  <a:pt x="250517" y="1419884"/>
                </a:lnTo>
                <a:lnTo>
                  <a:pt x="239902" y="1400962"/>
                </a:lnTo>
                <a:lnTo>
                  <a:pt x="229624" y="1382040"/>
                </a:lnTo>
                <a:lnTo>
                  <a:pt x="219854" y="1363118"/>
                </a:lnTo>
                <a:lnTo>
                  <a:pt x="1582972" y="0"/>
                </a:lnTo>
                <a:lnTo>
                  <a:pt x="1700107" y="0"/>
                </a:lnTo>
                <a:lnTo>
                  <a:pt x="261301" y="1438805"/>
                </a:lnTo>
                <a:close/>
              </a:path>
              <a:path w="2421255" h="2430145">
                <a:moveTo>
                  <a:pt x="353208" y="1581170"/>
                </a:moveTo>
                <a:lnTo>
                  <a:pt x="341072" y="1563600"/>
                </a:lnTo>
                <a:lnTo>
                  <a:pt x="329105" y="1546029"/>
                </a:lnTo>
                <a:lnTo>
                  <a:pt x="317476" y="1528459"/>
                </a:lnTo>
                <a:lnTo>
                  <a:pt x="306354" y="1510889"/>
                </a:lnTo>
                <a:lnTo>
                  <a:pt x="1817243" y="0"/>
                </a:lnTo>
                <a:lnTo>
                  <a:pt x="1934378" y="0"/>
                </a:lnTo>
                <a:lnTo>
                  <a:pt x="353208" y="1581170"/>
                </a:lnTo>
                <a:close/>
              </a:path>
              <a:path w="2421255" h="2430145">
                <a:moveTo>
                  <a:pt x="455926" y="1714524"/>
                </a:moveTo>
                <a:lnTo>
                  <a:pt x="442439" y="1698305"/>
                </a:lnTo>
                <a:lnTo>
                  <a:pt x="429120" y="1682086"/>
                </a:lnTo>
                <a:lnTo>
                  <a:pt x="416140" y="1665868"/>
                </a:lnTo>
                <a:lnTo>
                  <a:pt x="403666" y="1649649"/>
                </a:lnTo>
                <a:lnTo>
                  <a:pt x="2053316" y="0"/>
                </a:lnTo>
                <a:lnTo>
                  <a:pt x="2170451" y="0"/>
                </a:lnTo>
                <a:lnTo>
                  <a:pt x="455926" y="1714524"/>
                </a:lnTo>
                <a:close/>
              </a:path>
              <a:path w="2421255" h="2430145">
                <a:moveTo>
                  <a:pt x="567656" y="1835264"/>
                </a:moveTo>
                <a:lnTo>
                  <a:pt x="552817" y="1820396"/>
                </a:lnTo>
                <a:lnTo>
                  <a:pt x="538146" y="1805529"/>
                </a:lnTo>
                <a:lnTo>
                  <a:pt x="523814" y="1790662"/>
                </a:lnTo>
                <a:lnTo>
                  <a:pt x="509989" y="1775795"/>
                </a:lnTo>
                <a:lnTo>
                  <a:pt x="2285784" y="0"/>
                </a:lnTo>
                <a:lnTo>
                  <a:pt x="2402920" y="0"/>
                </a:lnTo>
                <a:lnTo>
                  <a:pt x="567656" y="1835264"/>
                </a:lnTo>
                <a:close/>
              </a:path>
              <a:path w="2421255" h="2430145">
                <a:moveTo>
                  <a:pt x="686593" y="1950597"/>
                </a:moveTo>
                <a:lnTo>
                  <a:pt x="655958" y="1923341"/>
                </a:lnTo>
                <a:lnTo>
                  <a:pt x="640471" y="1909290"/>
                </a:lnTo>
                <a:lnTo>
                  <a:pt x="625322" y="1894732"/>
                </a:lnTo>
                <a:lnTo>
                  <a:pt x="2420965" y="99089"/>
                </a:lnTo>
                <a:lnTo>
                  <a:pt x="2420965" y="216224"/>
                </a:lnTo>
                <a:lnTo>
                  <a:pt x="686593" y="1950597"/>
                </a:lnTo>
                <a:close/>
              </a:path>
              <a:path w="2421255" h="2430145">
                <a:moveTo>
                  <a:pt x="818145" y="2053316"/>
                </a:moveTo>
                <a:lnTo>
                  <a:pt x="784806" y="2028762"/>
                </a:lnTo>
                <a:lnTo>
                  <a:pt x="767968" y="2016063"/>
                </a:lnTo>
                <a:lnTo>
                  <a:pt x="751468" y="2002857"/>
                </a:lnTo>
                <a:lnTo>
                  <a:pt x="2420965" y="334442"/>
                </a:lnTo>
                <a:lnTo>
                  <a:pt x="2420965" y="451541"/>
                </a:lnTo>
                <a:lnTo>
                  <a:pt x="818145" y="2053316"/>
                </a:lnTo>
                <a:close/>
              </a:path>
              <a:path w="2421255" h="2430145">
                <a:moveTo>
                  <a:pt x="958707" y="2147024"/>
                </a:moveTo>
                <a:lnTo>
                  <a:pt x="940095" y="2136183"/>
                </a:lnTo>
                <a:lnTo>
                  <a:pt x="921990" y="2125174"/>
                </a:lnTo>
                <a:lnTo>
                  <a:pt x="904223" y="2113826"/>
                </a:lnTo>
                <a:lnTo>
                  <a:pt x="886624" y="2101972"/>
                </a:lnTo>
                <a:lnTo>
                  <a:pt x="2420965" y="567631"/>
                </a:lnTo>
                <a:lnTo>
                  <a:pt x="2420965" y="684766"/>
                </a:lnTo>
                <a:lnTo>
                  <a:pt x="958707" y="2147024"/>
                </a:lnTo>
                <a:close/>
              </a:path>
              <a:path w="2421255" h="2430145">
                <a:moveTo>
                  <a:pt x="1111884" y="2229919"/>
                </a:moveTo>
                <a:lnTo>
                  <a:pt x="1091921" y="2220430"/>
                </a:lnTo>
                <a:lnTo>
                  <a:pt x="1072464" y="2210772"/>
                </a:lnTo>
                <a:lnTo>
                  <a:pt x="1053345" y="2200777"/>
                </a:lnTo>
                <a:lnTo>
                  <a:pt x="1034395" y="2190274"/>
                </a:lnTo>
                <a:lnTo>
                  <a:pt x="2420965" y="803703"/>
                </a:lnTo>
                <a:lnTo>
                  <a:pt x="2420965" y="920839"/>
                </a:lnTo>
                <a:lnTo>
                  <a:pt x="1111884" y="2229919"/>
                </a:lnTo>
                <a:close/>
              </a:path>
              <a:path w="2421255" h="2430145">
                <a:moveTo>
                  <a:pt x="1274072" y="2302003"/>
                </a:moveTo>
                <a:lnTo>
                  <a:pt x="1232624" y="2285559"/>
                </a:lnTo>
                <a:lnTo>
                  <a:pt x="1211731" y="2276915"/>
                </a:lnTo>
                <a:lnTo>
                  <a:pt x="1191176" y="2267763"/>
                </a:lnTo>
                <a:lnTo>
                  <a:pt x="2420965" y="1037974"/>
                </a:lnTo>
                <a:lnTo>
                  <a:pt x="2420965" y="1155109"/>
                </a:lnTo>
                <a:lnTo>
                  <a:pt x="1274072" y="2302003"/>
                </a:lnTo>
                <a:close/>
              </a:path>
              <a:path w="2421255" h="2430145">
                <a:moveTo>
                  <a:pt x="1452478" y="2357868"/>
                </a:moveTo>
                <a:lnTo>
                  <a:pt x="1362374" y="2330836"/>
                </a:lnTo>
                <a:lnTo>
                  <a:pt x="2420965" y="1272245"/>
                </a:lnTo>
                <a:lnTo>
                  <a:pt x="2420965" y="1389380"/>
                </a:lnTo>
                <a:lnTo>
                  <a:pt x="1452478" y="2357868"/>
                </a:lnTo>
                <a:close/>
              </a:path>
              <a:path w="2421255" h="2430145">
                <a:moveTo>
                  <a:pt x="1641697" y="2401117"/>
                </a:moveTo>
                <a:lnTo>
                  <a:pt x="1617369" y="2396753"/>
                </a:lnTo>
                <a:lnTo>
                  <a:pt x="1593040" y="2391882"/>
                </a:lnTo>
                <a:lnTo>
                  <a:pt x="1544384" y="2381294"/>
                </a:lnTo>
                <a:lnTo>
                  <a:pt x="2420965" y="1505382"/>
                </a:lnTo>
                <a:lnTo>
                  <a:pt x="2420965" y="1622463"/>
                </a:lnTo>
                <a:lnTo>
                  <a:pt x="1641697" y="2401117"/>
                </a:lnTo>
                <a:close/>
              </a:path>
              <a:path w="2421255" h="2430145">
                <a:moveTo>
                  <a:pt x="1854342" y="2424545"/>
                </a:moveTo>
                <a:lnTo>
                  <a:pt x="1827311" y="2422883"/>
                </a:lnTo>
                <a:lnTo>
                  <a:pt x="1800280" y="2420715"/>
                </a:lnTo>
                <a:lnTo>
                  <a:pt x="1746218" y="2415534"/>
                </a:lnTo>
                <a:lnTo>
                  <a:pt x="2420965" y="1741340"/>
                </a:lnTo>
                <a:lnTo>
                  <a:pt x="2420965" y="1858408"/>
                </a:lnTo>
                <a:lnTo>
                  <a:pt x="1854342" y="2424545"/>
                </a:lnTo>
                <a:close/>
              </a:path>
              <a:path w="2421255" h="2430145">
                <a:moveTo>
                  <a:pt x="1967874" y="2429951"/>
                </a:moveTo>
                <a:lnTo>
                  <a:pt x="2420965" y="1976859"/>
                </a:lnTo>
                <a:lnTo>
                  <a:pt x="2420965" y="2093994"/>
                </a:lnTo>
                <a:lnTo>
                  <a:pt x="2088613" y="2426347"/>
                </a:lnTo>
                <a:lnTo>
                  <a:pt x="2058597" y="2428430"/>
                </a:lnTo>
                <a:lnTo>
                  <a:pt x="2028243" y="2429500"/>
                </a:lnTo>
                <a:lnTo>
                  <a:pt x="1997889" y="2429894"/>
                </a:lnTo>
                <a:lnTo>
                  <a:pt x="1967874" y="2429951"/>
                </a:lnTo>
                <a:close/>
              </a:path>
              <a:path w="2421255" h="2430145">
                <a:moveTo>
                  <a:pt x="2216561" y="2415534"/>
                </a:moveTo>
                <a:lnTo>
                  <a:pt x="2420965" y="2211130"/>
                </a:lnTo>
                <a:lnTo>
                  <a:pt x="2420965" y="2328265"/>
                </a:lnTo>
                <a:lnTo>
                  <a:pt x="2355321" y="2393909"/>
                </a:lnTo>
                <a:lnTo>
                  <a:pt x="2286617" y="2406073"/>
                </a:lnTo>
                <a:lnTo>
                  <a:pt x="2216561" y="2415534"/>
                </a:lnTo>
                <a:close/>
              </a:path>
            </a:pathLst>
          </a:custGeom>
          <a:solidFill>
            <a:srgbClr val="B074FF"/>
          </a:solidFill>
        </p:spPr>
        <p:txBody>
          <a:bodyPr wrap="square" lIns="0" tIns="0" rIns="0" bIns="0" rtlCol="0"/>
          <a:lstStyle/>
          <a:p>
            <a:endParaRPr/>
          </a:p>
        </p:txBody>
      </p:sp>
      <p:sp>
        <p:nvSpPr>
          <p:cNvPr id="3" name="object 3"/>
          <p:cNvSpPr/>
          <p:nvPr/>
        </p:nvSpPr>
        <p:spPr>
          <a:xfrm>
            <a:off x="0" y="9446954"/>
            <a:ext cx="1028700" cy="589915"/>
          </a:xfrm>
          <a:custGeom>
            <a:avLst/>
            <a:gdLst/>
            <a:ahLst/>
            <a:cxnLst/>
            <a:rect l="l" t="t" r="r" b="b"/>
            <a:pathLst>
              <a:path w="1028700" h="589915">
                <a:moveTo>
                  <a:pt x="910850" y="295414"/>
                </a:moveTo>
                <a:lnTo>
                  <a:pt x="117836" y="295414"/>
                </a:lnTo>
                <a:lnTo>
                  <a:pt x="292846" y="0"/>
                </a:lnTo>
                <a:lnTo>
                  <a:pt x="498483" y="285978"/>
                </a:lnTo>
                <a:lnTo>
                  <a:pt x="903662" y="285978"/>
                </a:lnTo>
                <a:lnTo>
                  <a:pt x="910850" y="295414"/>
                </a:lnTo>
                <a:close/>
              </a:path>
              <a:path w="1028700" h="589915">
                <a:moveTo>
                  <a:pt x="903662" y="285978"/>
                </a:moveTo>
                <a:lnTo>
                  <a:pt x="498483" y="285978"/>
                </a:lnTo>
                <a:lnTo>
                  <a:pt x="692453" y="8710"/>
                </a:lnTo>
                <a:lnTo>
                  <a:pt x="903662" y="285978"/>
                </a:lnTo>
                <a:close/>
              </a:path>
              <a:path w="1028700" h="589915">
                <a:moveTo>
                  <a:pt x="146275" y="589377"/>
                </a:moveTo>
                <a:lnTo>
                  <a:pt x="0" y="425689"/>
                </a:lnTo>
                <a:lnTo>
                  <a:pt x="0" y="163462"/>
                </a:lnTo>
                <a:lnTo>
                  <a:pt x="117836" y="295414"/>
                </a:lnTo>
                <a:lnTo>
                  <a:pt x="910850" y="295414"/>
                </a:lnTo>
                <a:lnTo>
                  <a:pt x="918038" y="304850"/>
                </a:lnTo>
                <a:lnTo>
                  <a:pt x="698287" y="304850"/>
                </a:lnTo>
                <a:lnTo>
                  <a:pt x="688659" y="318641"/>
                </a:lnTo>
                <a:lnTo>
                  <a:pt x="307430" y="318641"/>
                </a:lnTo>
                <a:lnTo>
                  <a:pt x="146275" y="589377"/>
                </a:lnTo>
                <a:close/>
              </a:path>
              <a:path w="1028700" h="589915">
                <a:moveTo>
                  <a:pt x="889340" y="555263"/>
                </a:moveTo>
                <a:lnTo>
                  <a:pt x="698287" y="304850"/>
                </a:lnTo>
                <a:lnTo>
                  <a:pt x="918038" y="304850"/>
                </a:lnTo>
                <a:lnTo>
                  <a:pt x="1028619" y="450017"/>
                </a:lnTo>
                <a:lnTo>
                  <a:pt x="889340" y="555263"/>
                </a:lnTo>
                <a:close/>
              </a:path>
              <a:path w="1028700" h="589915">
                <a:moveTo>
                  <a:pt x="500671" y="587925"/>
                </a:moveTo>
                <a:lnTo>
                  <a:pt x="307430" y="318641"/>
                </a:lnTo>
                <a:lnTo>
                  <a:pt x="688659" y="318641"/>
                </a:lnTo>
                <a:lnTo>
                  <a:pt x="500671" y="587925"/>
                </a:lnTo>
                <a:close/>
              </a:path>
            </a:pathLst>
          </a:custGeom>
          <a:solidFill>
            <a:srgbClr val="FAF1EF"/>
          </a:solidFill>
        </p:spPr>
        <p:txBody>
          <a:bodyPr wrap="square" lIns="0" tIns="0" rIns="0" bIns="0" rtlCol="0"/>
          <a:lstStyle/>
          <a:p>
            <a:endParaRPr/>
          </a:p>
        </p:txBody>
      </p:sp>
      <p:pic>
        <p:nvPicPr>
          <p:cNvPr id="4" name="object 4"/>
          <p:cNvPicPr/>
          <p:nvPr/>
        </p:nvPicPr>
        <p:blipFill>
          <a:blip r:embed="rId2" cstate="print"/>
          <a:stretch>
            <a:fillRect/>
          </a:stretch>
        </p:blipFill>
        <p:spPr>
          <a:xfrm>
            <a:off x="12414847" y="3992594"/>
            <a:ext cx="4848224" cy="5267324"/>
          </a:xfrm>
          <a:prstGeom prst="rect">
            <a:avLst/>
          </a:prstGeom>
        </p:spPr>
      </p:pic>
      <p:sp>
        <p:nvSpPr>
          <p:cNvPr id="5" name="Прямоугольник 4">
            <a:extLst>
              <a:ext uri="{FF2B5EF4-FFF2-40B4-BE49-F238E27FC236}">
                <a16:creationId xmlns:a16="http://schemas.microsoft.com/office/drawing/2014/main" id="{B0546748-7617-4FA3-BA83-56A4B4943F12}"/>
              </a:ext>
            </a:extLst>
          </p:cNvPr>
          <p:cNvSpPr/>
          <p:nvPr/>
        </p:nvSpPr>
        <p:spPr>
          <a:xfrm>
            <a:off x="1052638" y="2088210"/>
            <a:ext cx="12268200" cy="7362208"/>
          </a:xfrm>
          <a:prstGeom prst="rect">
            <a:avLst/>
          </a:prstGeom>
        </p:spPr>
        <p:txBody>
          <a:bodyPr wrap="square">
            <a:spAutoFit/>
          </a:bodyPr>
          <a:lstStyle/>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Основні засоби:</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3.1.1.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Земельні ділянки.</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3.1.2.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Капітальні витрати на поліпшення земель.</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3.1.3.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Будинки, споруди та передавальні пристрої.</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3.1.4.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Машини та обладнання.</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3.1.5.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Транспортні засоби.</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3.1.6.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Інструменти, прилади, інвентар.</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3.1.7.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Тварини, багаторічні насадження та плодоносні рослини.</a:t>
            </a:r>
            <a:endParaRPr lang="uk-UA" sz="36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73FD60-7E0F-4B7D-9C2D-C846E0FFD9B6}"/>
              </a:ext>
            </a:extLst>
          </p:cNvPr>
          <p:cNvSpPr txBox="1"/>
          <p:nvPr/>
        </p:nvSpPr>
        <p:spPr>
          <a:xfrm>
            <a:off x="1828800" y="628126"/>
            <a:ext cx="13563600" cy="1723549"/>
          </a:xfrm>
          <a:prstGeom prst="rect">
            <a:avLst/>
          </a:prstGeom>
          <a:noFill/>
        </p:spPr>
        <p:txBody>
          <a:bodyPr wrap="square" rtlCol="0">
            <a:spAutoFit/>
          </a:bodyPr>
          <a:lstStyle/>
          <a:p>
            <a:pPr algn="ctr"/>
            <a:r>
              <a:rPr lang="uk-UA" sz="4400" b="1"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3. Основні засоби класифікуються за такими групами:</a:t>
            </a:r>
            <a:endParaRPr lang="uk-UA" sz="4400" b="1"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a:p>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7259379" y="515421"/>
            <a:ext cx="1028700" cy="612775"/>
          </a:xfrm>
          <a:custGeom>
            <a:avLst/>
            <a:gdLst/>
            <a:ahLst/>
            <a:cxnLst/>
            <a:rect l="l" t="t" r="r" b="b"/>
            <a:pathLst>
              <a:path w="1028700" h="612775">
                <a:moveTo>
                  <a:pt x="1028620" y="295414"/>
                </a:moveTo>
                <a:lnTo>
                  <a:pt x="540344" y="295414"/>
                </a:lnTo>
                <a:lnTo>
                  <a:pt x="715354" y="0"/>
                </a:lnTo>
                <a:lnTo>
                  <a:pt x="920991" y="285978"/>
                </a:lnTo>
                <a:lnTo>
                  <a:pt x="1028620" y="285978"/>
                </a:lnTo>
                <a:lnTo>
                  <a:pt x="1028620" y="295414"/>
                </a:lnTo>
                <a:close/>
              </a:path>
              <a:path w="1028700" h="612775">
                <a:moveTo>
                  <a:pt x="149487" y="612604"/>
                </a:moveTo>
                <a:lnTo>
                  <a:pt x="0" y="522600"/>
                </a:lnTo>
                <a:lnTo>
                  <a:pt x="301163" y="27581"/>
                </a:lnTo>
                <a:lnTo>
                  <a:pt x="540344" y="295414"/>
                </a:lnTo>
                <a:lnTo>
                  <a:pt x="1028620" y="295414"/>
                </a:lnTo>
                <a:lnTo>
                  <a:pt x="1028620" y="318641"/>
                </a:lnTo>
                <a:lnTo>
                  <a:pt x="729938" y="318641"/>
                </a:lnTo>
                <a:lnTo>
                  <a:pt x="729074" y="320092"/>
                </a:lnTo>
                <a:lnTo>
                  <a:pt x="328144" y="320092"/>
                </a:lnTo>
                <a:lnTo>
                  <a:pt x="149487" y="612604"/>
                </a:lnTo>
                <a:close/>
              </a:path>
              <a:path w="1028700" h="612775">
                <a:moveTo>
                  <a:pt x="1028620" y="285978"/>
                </a:moveTo>
                <a:lnTo>
                  <a:pt x="920991" y="285978"/>
                </a:lnTo>
                <a:lnTo>
                  <a:pt x="1028620" y="132130"/>
                </a:lnTo>
                <a:lnTo>
                  <a:pt x="1028620" y="285978"/>
                </a:lnTo>
                <a:close/>
              </a:path>
              <a:path w="1028700" h="612775">
                <a:moveTo>
                  <a:pt x="923179" y="587925"/>
                </a:moveTo>
                <a:lnTo>
                  <a:pt x="729938" y="318641"/>
                </a:lnTo>
                <a:lnTo>
                  <a:pt x="1028620" y="318641"/>
                </a:lnTo>
                <a:lnTo>
                  <a:pt x="1028620" y="436887"/>
                </a:lnTo>
                <a:lnTo>
                  <a:pt x="923179" y="587925"/>
                </a:lnTo>
                <a:close/>
              </a:path>
              <a:path w="1028700" h="612775">
                <a:moveTo>
                  <a:pt x="568783" y="589377"/>
                </a:moveTo>
                <a:lnTo>
                  <a:pt x="328144" y="320092"/>
                </a:lnTo>
                <a:lnTo>
                  <a:pt x="729074" y="320092"/>
                </a:lnTo>
                <a:lnTo>
                  <a:pt x="568783" y="589377"/>
                </a:lnTo>
                <a:close/>
              </a:path>
            </a:pathLst>
          </a:custGeom>
          <a:solidFill>
            <a:srgbClr val="B074FF"/>
          </a:solidFill>
        </p:spPr>
        <p:txBody>
          <a:bodyPr wrap="square" lIns="0" tIns="0" rIns="0" bIns="0" rtlCol="0"/>
          <a:lstStyle/>
          <a:p>
            <a:endParaRPr/>
          </a:p>
        </p:txBody>
      </p:sp>
      <p:grpSp>
        <p:nvGrpSpPr>
          <p:cNvPr id="5" name="object 5"/>
          <p:cNvGrpSpPr/>
          <p:nvPr/>
        </p:nvGrpSpPr>
        <p:grpSpPr>
          <a:xfrm>
            <a:off x="0" y="0"/>
            <a:ext cx="9825355" cy="8891270"/>
            <a:chOff x="0" y="0"/>
            <a:chExt cx="9825355" cy="8891270"/>
          </a:xfrm>
        </p:grpSpPr>
        <p:sp>
          <p:nvSpPr>
            <p:cNvPr id="6" name="object 6"/>
            <p:cNvSpPr/>
            <p:nvPr/>
          </p:nvSpPr>
          <p:spPr>
            <a:xfrm>
              <a:off x="0" y="11"/>
              <a:ext cx="9476105" cy="2663825"/>
            </a:xfrm>
            <a:custGeom>
              <a:avLst/>
              <a:gdLst/>
              <a:ahLst/>
              <a:cxnLst/>
              <a:rect l="l" t="t" r="r" b="b"/>
              <a:pathLst>
                <a:path w="9476105" h="2663825">
                  <a:moveTo>
                    <a:pt x="217716" y="0"/>
                  </a:moveTo>
                  <a:lnTo>
                    <a:pt x="101714" y="0"/>
                  </a:lnTo>
                  <a:lnTo>
                    <a:pt x="0" y="101714"/>
                  </a:lnTo>
                  <a:lnTo>
                    <a:pt x="0" y="217716"/>
                  </a:lnTo>
                  <a:lnTo>
                    <a:pt x="217716" y="0"/>
                  </a:lnTo>
                  <a:close/>
                </a:path>
                <a:path w="9476105" h="2663825">
                  <a:moveTo>
                    <a:pt x="449719" y="0"/>
                  </a:moveTo>
                  <a:lnTo>
                    <a:pt x="333717" y="0"/>
                  </a:lnTo>
                  <a:lnTo>
                    <a:pt x="0" y="333717"/>
                  </a:lnTo>
                  <a:lnTo>
                    <a:pt x="0" y="449719"/>
                  </a:lnTo>
                  <a:lnTo>
                    <a:pt x="449719" y="0"/>
                  </a:lnTo>
                  <a:close/>
                </a:path>
                <a:path w="9476105" h="2663825">
                  <a:moveTo>
                    <a:pt x="681736" y="0"/>
                  </a:moveTo>
                  <a:lnTo>
                    <a:pt x="565734" y="0"/>
                  </a:lnTo>
                  <a:lnTo>
                    <a:pt x="0" y="565734"/>
                  </a:lnTo>
                  <a:lnTo>
                    <a:pt x="0" y="681736"/>
                  </a:lnTo>
                  <a:lnTo>
                    <a:pt x="681736" y="0"/>
                  </a:lnTo>
                  <a:close/>
                </a:path>
                <a:path w="9476105" h="2663825">
                  <a:moveTo>
                    <a:pt x="913739" y="0"/>
                  </a:moveTo>
                  <a:lnTo>
                    <a:pt x="797737" y="0"/>
                  </a:lnTo>
                  <a:lnTo>
                    <a:pt x="0" y="797737"/>
                  </a:lnTo>
                  <a:lnTo>
                    <a:pt x="0" y="913739"/>
                  </a:lnTo>
                  <a:lnTo>
                    <a:pt x="913739" y="0"/>
                  </a:lnTo>
                  <a:close/>
                </a:path>
                <a:path w="9476105" h="2663825">
                  <a:moveTo>
                    <a:pt x="1147533" y="0"/>
                  </a:moveTo>
                  <a:lnTo>
                    <a:pt x="1031532" y="0"/>
                  </a:lnTo>
                  <a:lnTo>
                    <a:pt x="0" y="1031532"/>
                  </a:lnTo>
                  <a:lnTo>
                    <a:pt x="0" y="1147533"/>
                  </a:lnTo>
                  <a:lnTo>
                    <a:pt x="1147533" y="0"/>
                  </a:lnTo>
                  <a:close/>
                </a:path>
                <a:path w="9476105" h="2663825">
                  <a:moveTo>
                    <a:pt x="1377759" y="0"/>
                  </a:moveTo>
                  <a:lnTo>
                    <a:pt x="1261757" y="0"/>
                  </a:lnTo>
                  <a:lnTo>
                    <a:pt x="0" y="1261757"/>
                  </a:lnTo>
                  <a:lnTo>
                    <a:pt x="0" y="1377759"/>
                  </a:lnTo>
                  <a:lnTo>
                    <a:pt x="1377759" y="0"/>
                  </a:lnTo>
                  <a:close/>
                </a:path>
                <a:path w="9476105" h="2663825">
                  <a:moveTo>
                    <a:pt x="1609775" y="0"/>
                  </a:moveTo>
                  <a:lnTo>
                    <a:pt x="1493761" y="0"/>
                  </a:lnTo>
                  <a:lnTo>
                    <a:pt x="0" y="1493761"/>
                  </a:lnTo>
                  <a:lnTo>
                    <a:pt x="0" y="1609775"/>
                  </a:lnTo>
                  <a:lnTo>
                    <a:pt x="1609775" y="0"/>
                  </a:lnTo>
                  <a:close/>
                </a:path>
                <a:path w="9476105" h="2663825">
                  <a:moveTo>
                    <a:pt x="1843151" y="0"/>
                  </a:moveTo>
                  <a:lnTo>
                    <a:pt x="1727111" y="0"/>
                  </a:lnTo>
                  <a:lnTo>
                    <a:pt x="0" y="1725993"/>
                  </a:lnTo>
                  <a:lnTo>
                    <a:pt x="0" y="1841957"/>
                  </a:lnTo>
                  <a:lnTo>
                    <a:pt x="1843151" y="0"/>
                  </a:lnTo>
                  <a:close/>
                </a:path>
                <a:path w="9476105" h="2663825">
                  <a:moveTo>
                    <a:pt x="2073783" y="0"/>
                  </a:moveTo>
                  <a:lnTo>
                    <a:pt x="1957781" y="0"/>
                  </a:lnTo>
                  <a:lnTo>
                    <a:pt x="0" y="1957781"/>
                  </a:lnTo>
                  <a:lnTo>
                    <a:pt x="0" y="2073783"/>
                  </a:lnTo>
                  <a:lnTo>
                    <a:pt x="2073783" y="0"/>
                  </a:lnTo>
                  <a:close/>
                </a:path>
                <a:path w="9476105" h="2663825">
                  <a:moveTo>
                    <a:pt x="2307577" y="0"/>
                  </a:moveTo>
                  <a:lnTo>
                    <a:pt x="2191575" y="0"/>
                  </a:lnTo>
                  <a:lnTo>
                    <a:pt x="0" y="2191575"/>
                  </a:lnTo>
                  <a:lnTo>
                    <a:pt x="0" y="2267407"/>
                  </a:lnTo>
                  <a:lnTo>
                    <a:pt x="7353" y="2271052"/>
                  </a:lnTo>
                  <a:lnTo>
                    <a:pt x="27114" y="2280450"/>
                  </a:lnTo>
                  <a:lnTo>
                    <a:pt x="2307577" y="0"/>
                  </a:lnTo>
                  <a:close/>
                </a:path>
                <a:path w="9476105" h="2663825">
                  <a:moveTo>
                    <a:pt x="2539593" y="0"/>
                  </a:moveTo>
                  <a:lnTo>
                    <a:pt x="2423591" y="0"/>
                  </a:lnTo>
                  <a:lnTo>
                    <a:pt x="105651" y="2317927"/>
                  </a:lnTo>
                  <a:lnTo>
                    <a:pt x="125996" y="2326995"/>
                  </a:lnTo>
                  <a:lnTo>
                    <a:pt x="146697" y="2335555"/>
                  </a:lnTo>
                  <a:lnTo>
                    <a:pt x="187744" y="2351836"/>
                  </a:lnTo>
                  <a:lnTo>
                    <a:pt x="2539593" y="0"/>
                  </a:lnTo>
                  <a:close/>
                </a:path>
                <a:path w="9476105" h="2663825">
                  <a:moveTo>
                    <a:pt x="2618486" y="1430947"/>
                  </a:moveTo>
                  <a:lnTo>
                    <a:pt x="1795741" y="2253691"/>
                  </a:lnTo>
                  <a:lnTo>
                    <a:pt x="1838312" y="2230551"/>
                  </a:lnTo>
                  <a:lnTo>
                    <a:pt x="1880349" y="2206333"/>
                  </a:lnTo>
                  <a:lnTo>
                    <a:pt x="1921865" y="2181047"/>
                  </a:lnTo>
                  <a:lnTo>
                    <a:pt x="1962848" y="2154644"/>
                  </a:lnTo>
                  <a:lnTo>
                    <a:pt x="2003298" y="2127123"/>
                  </a:lnTo>
                  <a:lnTo>
                    <a:pt x="2043214" y="2098484"/>
                  </a:lnTo>
                  <a:lnTo>
                    <a:pt x="2082609" y="2068690"/>
                  </a:lnTo>
                  <a:lnTo>
                    <a:pt x="2121484" y="2037740"/>
                  </a:lnTo>
                  <a:lnTo>
                    <a:pt x="2159812" y="2005609"/>
                  </a:lnTo>
                  <a:lnTo>
                    <a:pt x="2370417" y="1795018"/>
                  </a:lnTo>
                  <a:lnTo>
                    <a:pt x="2402535" y="1756689"/>
                  </a:lnTo>
                  <a:lnTo>
                    <a:pt x="2433485" y="1717814"/>
                  </a:lnTo>
                  <a:lnTo>
                    <a:pt x="2463279" y="1678419"/>
                  </a:lnTo>
                  <a:lnTo>
                    <a:pt x="2491930" y="1638503"/>
                  </a:lnTo>
                  <a:lnTo>
                    <a:pt x="2519438" y="1598041"/>
                  </a:lnTo>
                  <a:lnTo>
                    <a:pt x="2545842" y="1557058"/>
                  </a:lnTo>
                  <a:lnTo>
                    <a:pt x="2571140" y="1515554"/>
                  </a:lnTo>
                  <a:lnTo>
                    <a:pt x="2595346" y="1473517"/>
                  </a:lnTo>
                  <a:lnTo>
                    <a:pt x="2618486" y="1430947"/>
                  </a:lnTo>
                  <a:close/>
                </a:path>
                <a:path w="9476105" h="2663825">
                  <a:moveTo>
                    <a:pt x="2771597" y="0"/>
                  </a:moveTo>
                  <a:lnTo>
                    <a:pt x="2655595" y="0"/>
                  </a:lnTo>
                  <a:lnTo>
                    <a:pt x="275196" y="2380399"/>
                  </a:lnTo>
                  <a:lnTo>
                    <a:pt x="364426" y="2407170"/>
                  </a:lnTo>
                  <a:lnTo>
                    <a:pt x="2771597" y="0"/>
                  </a:lnTo>
                  <a:close/>
                </a:path>
                <a:path w="9476105" h="2663825">
                  <a:moveTo>
                    <a:pt x="2771965" y="1047242"/>
                  </a:moveTo>
                  <a:lnTo>
                    <a:pt x="1412036" y="2407170"/>
                  </a:lnTo>
                  <a:lnTo>
                    <a:pt x="1455902" y="2394483"/>
                  </a:lnTo>
                  <a:lnTo>
                    <a:pt x="1499260" y="2380615"/>
                  </a:lnTo>
                  <a:lnTo>
                    <a:pt x="1542288" y="2365756"/>
                  </a:lnTo>
                  <a:lnTo>
                    <a:pt x="1585150" y="2350058"/>
                  </a:lnTo>
                  <a:lnTo>
                    <a:pt x="2714853" y="1220355"/>
                  </a:lnTo>
                  <a:lnTo>
                    <a:pt x="2730550" y="1177493"/>
                  </a:lnTo>
                  <a:lnTo>
                    <a:pt x="2745422" y="1134465"/>
                  </a:lnTo>
                  <a:lnTo>
                    <a:pt x="2759278" y="1091107"/>
                  </a:lnTo>
                  <a:lnTo>
                    <a:pt x="2771965" y="1047242"/>
                  </a:lnTo>
                  <a:close/>
                </a:path>
                <a:path w="9476105" h="2663825">
                  <a:moveTo>
                    <a:pt x="2814802" y="188798"/>
                  </a:moveTo>
                  <a:lnTo>
                    <a:pt x="2810472" y="164706"/>
                  </a:lnTo>
                  <a:lnTo>
                    <a:pt x="2805658" y="140614"/>
                  </a:lnTo>
                  <a:lnTo>
                    <a:pt x="2800489" y="116522"/>
                  </a:lnTo>
                  <a:lnTo>
                    <a:pt x="2795168" y="92430"/>
                  </a:lnTo>
                  <a:lnTo>
                    <a:pt x="455447" y="2430373"/>
                  </a:lnTo>
                  <a:lnTo>
                    <a:pt x="503631" y="2440851"/>
                  </a:lnTo>
                  <a:lnTo>
                    <a:pt x="527723" y="2445677"/>
                  </a:lnTo>
                  <a:lnTo>
                    <a:pt x="551815" y="2449995"/>
                  </a:lnTo>
                  <a:lnTo>
                    <a:pt x="2814802" y="188798"/>
                  </a:lnTo>
                  <a:close/>
                </a:path>
                <a:path w="9476105" h="2663825">
                  <a:moveTo>
                    <a:pt x="2829077" y="756335"/>
                  </a:moveTo>
                  <a:lnTo>
                    <a:pt x="1121130" y="2464282"/>
                  </a:lnTo>
                  <a:lnTo>
                    <a:pt x="1155903" y="2459926"/>
                  </a:lnTo>
                  <a:lnTo>
                    <a:pt x="1190510" y="2454910"/>
                  </a:lnTo>
                  <a:lnTo>
                    <a:pt x="1258557" y="2442857"/>
                  </a:lnTo>
                  <a:lnTo>
                    <a:pt x="2807665" y="893749"/>
                  </a:lnTo>
                  <a:lnTo>
                    <a:pt x="2819704" y="825042"/>
                  </a:lnTo>
                  <a:lnTo>
                    <a:pt x="2829077" y="756335"/>
                  </a:lnTo>
                  <a:close/>
                </a:path>
                <a:path w="9476105" h="2663825">
                  <a:moveTo>
                    <a:pt x="2839783" y="397611"/>
                  </a:moveTo>
                  <a:lnTo>
                    <a:pt x="2838145" y="370840"/>
                  </a:lnTo>
                  <a:lnTo>
                    <a:pt x="2835986" y="344068"/>
                  </a:lnTo>
                  <a:lnTo>
                    <a:pt x="2833509" y="317296"/>
                  </a:lnTo>
                  <a:lnTo>
                    <a:pt x="2830855" y="290525"/>
                  </a:lnTo>
                  <a:lnTo>
                    <a:pt x="655332" y="2464282"/>
                  </a:lnTo>
                  <a:lnTo>
                    <a:pt x="708875" y="2469413"/>
                  </a:lnTo>
                  <a:lnTo>
                    <a:pt x="735634" y="2471559"/>
                  </a:lnTo>
                  <a:lnTo>
                    <a:pt x="762406" y="2473198"/>
                  </a:lnTo>
                  <a:lnTo>
                    <a:pt x="2839783" y="397611"/>
                  </a:lnTo>
                  <a:close/>
                </a:path>
                <a:path w="9476105" h="2663825">
                  <a:moveTo>
                    <a:pt x="2843352" y="510044"/>
                  </a:moveTo>
                  <a:lnTo>
                    <a:pt x="874839" y="2478557"/>
                  </a:lnTo>
                  <a:lnTo>
                    <a:pt x="904570" y="2478494"/>
                  </a:lnTo>
                  <a:lnTo>
                    <a:pt x="934631" y="2478113"/>
                  </a:lnTo>
                  <a:lnTo>
                    <a:pt x="994422" y="2474988"/>
                  </a:lnTo>
                  <a:lnTo>
                    <a:pt x="2839783" y="629627"/>
                  </a:lnTo>
                  <a:lnTo>
                    <a:pt x="2842234" y="569836"/>
                  </a:lnTo>
                  <a:lnTo>
                    <a:pt x="2843352" y="510044"/>
                  </a:lnTo>
                  <a:close/>
                </a:path>
                <a:path w="9476105" h="2663825">
                  <a:moveTo>
                    <a:pt x="9475864" y="2068626"/>
                  </a:moveTo>
                  <a:lnTo>
                    <a:pt x="9471901" y="2019744"/>
                  </a:lnTo>
                  <a:lnTo>
                    <a:pt x="9461614" y="1972970"/>
                  </a:lnTo>
                  <a:lnTo>
                    <a:pt x="9445434" y="1928736"/>
                  </a:lnTo>
                  <a:lnTo>
                    <a:pt x="9423819" y="1887461"/>
                  </a:lnTo>
                  <a:lnTo>
                    <a:pt x="9397200" y="1849589"/>
                  </a:lnTo>
                  <a:lnTo>
                    <a:pt x="9366034" y="1815566"/>
                  </a:lnTo>
                  <a:lnTo>
                    <a:pt x="9330753" y="1785797"/>
                  </a:lnTo>
                  <a:lnTo>
                    <a:pt x="9291803" y="1760715"/>
                  </a:lnTo>
                  <a:lnTo>
                    <a:pt x="9249639" y="1740776"/>
                  </a:lnTo>
                  <a:lnTo>
                    <a:pt x="9204693" y="1726387"/>
                  </a:lnTo>
                  <a:lnTo>
                    <a:pt x="9157411" y="1717992"/>
                  </a:lnTo>
                  <a:lnTo>
                    <a:pt x="9108249" y="1716024"/>
                  </a:lnTo>
                  <a:lnTo>
                    <a:pt x="9060637" y="1720583"/>
                  </a:lnTo>
                  <a:lnTo>
                    <a:pt x="9015031" y="1731213"/>
                  </a:lnTo>
                  <a:lnTo>
                    <a:pt x="8971839" y="1747494"/>
                  </a:lnTo>
                  <a:lnTo>
                    <a:pt x="8931504" y="1768983"/>
                  </a:lnTo>
                  <a:lnTo>
                    <a:pt x="8894407" y="1795259"/>
                  </a:lnTo>
                  <a:lnTo>
                    <a:pt x="8860980" y="1825891"/>
                  </a:lnTo>
                  <a:lnTo>
                    <a:pt x="8831631" y="1860448"/>
                  </a:lnTo>
                  <a:lnTo>
                    <a:pt x="8806777" y="1898497"/>
                  </a:lnTo>
                  <a:lnTo>
                    <a:pt x="8786825" y="1939620"/>
                  </a:lnTo>
                  <a:lnTo>
                    <a:pt x="8772195" y="1983384"/>
                  </a:lnTo>
                  <a:lnTo>
                    <a:pt x="8763305" y="2029358"/>
                  </a:lnTo>
                  <a:lnTo>
                    <a:pt x="8760549" y="2077110"/>
                  </a:lnTo>
                  <a:lnTo>
                    <a:pt x="8764918" y="2129713"/>
                  </a:lnTo>
                  <a:lnTo>
                    <a:pt x="8776551" y="2179815"/>
                  </a:lnTo>
                  <a:lnTo>
                    <a:pt x="8794928" y="2226907"/>
                  </a:lnTo>
                  <a:lnTo>
                    <a:pt x="8819515" y="2270468"/>
                  </a:lnTo>
                  <a:lnTo>
                    <a:pt x="8849779" y="2309965"/>
                  </a:lnTo>
                  <a:lnTo>
                    <a:pt x="8885174" y="2344890"/>
                  </a:lnTo>
                  <a:lnTo>
                    <a:pt x="8905291" y="2365743"/>
                  </a:lnTo>
                  <a:lnTo>
                    <a:pt x="8921128" y="2389695"/>
                  </a:lnTo>
                  <a:lnTo>
                    <a:pt x="8932253" y="2416149"/>
                  </a:lnTo>
                  <a:lnTo>
                    <a:pt x="8938273" y="2444470"/>
                  </a:lnTo>
                  <a:lnTo>
                    <a:pt x="8939009" y="2453690"/>
                  </a:lnTo>
                  <a:lnTo>
                    <a:pt x="8939009" y="2458491"/>
                  </a:lnTo>
                  <a:lnTo>
                    <a:pt x="8939378" y="2481732"/>
                  </a:lnTo>
                  <a:lnTo>
                    <a:pt x="8946667" y="2530640"/>
                  </a:lnTo>
                  <a:lnTo>
                    <a:pt x="8965882" y="2574442"/>
                  </a:lnTo>
                  <a:lnTo>
                    <a:pt x="8995245" y="2611374"/>
                  </a:lnTo>
                  <a:lnTo>
                    <a:pt x="9032951" y="2639695"/>
                  </a:lnTo>
                  <a:lnTo>
                    <a:pt x="9077236" y="2657678"/>
                  </a:lnTo>
                  <a:lnTo>
                    <a:pt x="9126322" y="2663558"/>
                  </a:lnTo>
                  <a:lnTo>
                    <a:pt x="9175217" y="2656268"/>
                  </a:lnTo>
                  <a:lnTo>
                    <a:pt x="9219006" y="2637053"/>
                  </a:lnTo>
                  <a:lnTo>
                    <a:pt x="9255925" y="2607678"/>
                  </a:lnTo>
                  <a:lnTo>
                    <a:pt x="9284246" y="2569959"/>
                  </a:lnTo>
                  <a:lnTo>
                    <a:pt x="9302217" y="2525661"/>
                  </a:lnTo>
                  <a:lnTo>
                    <a:pt x="9308097" y="2476563"/>
                  </a:lnTo>
                  <a:lnTo>
                    <a:pt x="9307728" y="2455164"/>
                  </a:lnTo>
                  <a:lnTo>
                    <a:pt x="9307728" y="2444470"/>
                  </a:lnTo>
                  <a:lnTo>
                    <a:pt x="9308414" y="2439327"/>
                  </a:lnTo>
                  <a:lnTo>
                    <a:pt x="9313532" y="2411145"/>
                  </a:lnTo>
                  <a:lnTo>
                    <a:pt x="9323578" y="2384628"/>
                  </a:lnTo>
                  <a:lnTo>
                    <a:pt x="9338335" y="2360472"/>
                  </a:lnTo>
                  <a:lnTo>
                    <a:pt x="9357500" y="2339352"/>
                  </a:lnTo>
                  <a:lnTo>
                    <a:pt x="9391980" y="2303576"/>
                  </a:lnTo>
                  <a:lnTo>
                    <a:pt x="9421292" y="2263343"/>
                  </a:lnTo>
                  <a:lnTo>
                    <a:pt x="9444888" y="2219210"/>
                  </a:lnTo>
                  <a:lnTo>
                    <a:pt x="9462224" y="2171687"/>
                  </a:lnTo>
                  <a:lnTo>
                    <a:pt x="9472727" y="2121319"/>
                  </a:lnTo>
                  <a:lnTo>
                    <a:pt x="9475864" y="2068626"/>
                  </a:lnTo>
                  <a:close/>
                </a:path>
              </a:pathLst>
            </a:custGeom>
            <a:solidFill>
              <a:srgbClr val="B074FF"/>
            </a:solidFill>
          </p:spPr>
          <p:txBody>
            <a:bodyPr wrap="square" lIns="0" tIns="0" rIns="0" bIns="0" rtlCol="0"/>
            <a:lstStyle/>
            <a:p>
              <a:endParaRPr/>
            </a:p>
          </p:txBody>
        </p:sp>
        <p:sp>
          <p:nvSpPr>
            <p:cNvPr id="7" name="object 7"/>
            <p:cNvSpPr/>
            <p:nvPr/>
          </p:nvSpPr>
          <p:spPr>
            <a:xfrm>
              <a:off x="8476640" y="1430552"/>
              <a:ext cx="1283335" cy="1247775"/>
            </a:xfrm>
            <a:custGeom>
              <a:avLst/>
              <a:gdLst/>
              <a:ahLst/>
              <a:cxnLst/>
              <a:rect l="l" t="t" r="r" b="b"/>
              <a:pathLst>
                <a:path w="1283334" h="1247775">
                  <a:moveTo>
                    <a:pt x="140106" y="642518"/>
                  </a:moveTo>
                  <a:lnTo>
                    <a:pt x="135318" y="637717"/>
                  </a:lnTo>
                  <a:lnTo>
                    <a:pt x="129044" y="637717"/>
                  </a:lnTo>
                  <a:lnTo>
                    <a:pt x="11061" y="639191"/>
                  </a:lnTo>
                  <a:lnTo>
                    <a:pt x="4787" y="639191"/>
                  </a:lnTo>
                  <a:lnTo>
                    <a:pt x="0" y="643991"/>
                  </a:lnTo>
                  <a:lnTo>
                    <a:pt x="0" y="656526"/>
                  </a:lnTo>
                  <a:lnTo>
                    <a:pt x="4787" y="661327"/>
                  </a:lnTo>
                  <a:lnTo>
                    <a:pt x="11061" y="661327"/>
                  </a:lnTo>
                  <a:lnTo>
                    <a:pt x="129044" y="659853"/>
                  </a:lnTo>
                  <a:lnTo>
                    <a:pt x="135318" y="659853"/>
                  </a:lnTo>
                  <a:lnTo>
                    <a:pt x="140106" y="654685"/>
                  </a:lnTo>
                  <a:lnTo>
                    <a:pt x="140106" y="642518"/>
                  </a:lnTo>
                  <a:close/>
                </a:path>
                <a:path w="1283334" h="1247775">
                  <a:moveTo>
                    <a:pt x="645617" y="129095"/>
                  </a:moveTo>
                  <a:lnTo>
                    <a:pt x="644144" y="11061"/>
                  </a:lnTo>
                  <a:lnTo>
                    <a:pt x="644144" y="4800"/>
                  </a:lnTo>
                  <a:lnTo>
                    <a:pt x="639356" y="0"/>
                  </a:lnTo>
                  <a:lnTo>
                    <a:pt x="626821" y="0"/>
                  </a:lnTo>
                  <a:lnTo>
                    <a:pt x="622020" y="4800"/>
                  </a:lnTo>
                  <a:lnTo>
                    <a:pt x="622020" y="11061"/>
                  </a:lnTo>
                  <a:lnTo>
                    <a:pt x="623493" y="129095"/>
                  </a:lnTo>
                  <a:lnTo>
                    <a:pt x="623493" y="135369"/>
                  </a:lnTo>
                  <a:lnTo>
                    <a:pt x="628294" y="140157"/>
                  </a:lnTo>
                  <a:lnTo>
                    <a:pt x="634555" y="140157"/>
                  </a:lnTo>
                  <a:lnTo>
                    <a:pt x="640829" y="140157"/>
                  </a:lnTo>
                  <a:lnTo>
                    <a:pt x="645617" y="135001"/>
                  </a:lnTo>
                  <a:lnTo>
                    <a:pt x="645617" y="129095"/>
                  </a:lnTo>
                  <a:close/>
                </a:path>
                <a:path w="1283334" h="1247775">
                  <a:moveTo>
                    <a:pt x="1013599" y="637349"/>
                  </a:moveTo>
                  <a:lnTo>
                    <a:pt x="1009637" y="587819"/>
                  </a:lnTo>
                  <a:lnTo>
                    <a:pt x="999363" y="539877"/>
                  </a:lnTo>
                  <a:lnTo>
                    <a:pt x="984110" y="497255"/>
                  </a:lnTo>
                  <a:lnTo>
                    <a:pt x="984110" y="638454"/>
                  </a:lnTo>
                  <a:lnTo>
                    <a:pt x="981329" y="687425"/>
                  </a:lnTo>
                  <a:lnTo>
                    <a:pt x="971715" y="735037"/>
                  </a:lnTo>
                  <a:lnTo>
                    <a:pt x="955573" y="780592"/>
                  </a:lnTo>
                  <a:lnTo>
                    <a:pt x="933196" y="823417"/>
                  </a:lnTo>
                  <a:lnTo>
                    <a:pt x="904875" y="862825"/>
                  </a:lnTo>
                  <a:lnTo>
                    <a:pt x="870915" y="898118"/>
                  </a:lnTo>
                  <a:lnTo>
                    <a:pt x="847344" y="924687"/>
                  </a:lnTo>
                  <a:lnTo>
                    <a:pt x="830072" y="955522"/>
                  </a:lnTo>
                  <a:lnTo>
                    <a:pt x="819581" y="989457"/>
                  </a:lnTo>
                  <a:lnTo>
                    <a:pt x="819162" y="994067"/>
                  </a:lnTo>
                  <a:lnTo>
                    <a:pt x="816711" y="994105"/>
                  </a:lnTo>
                  <a:lnTo>
                    <a:pt x="816711" y="1046759"/>
                  </a:lnTo>
                  <a:lnTo>
                    <a:pt x="813473" y="1073111"/>
                  </a:lnTo>
                  <a:lnTo>
                    <a:pt x="809752" y="1073175"/>
                  </a:lnTo>
                  <a:lnTo>
                    <a:pt x="809752" y="1095298"/>
                  </a:lnTo>
                  <a:lnTo>
                    <a:pt x="794524" y="1132547"/>
                  </a:lnTo>
                  <a:lnTo>
                    <a:pt x="782040" y="1149134"/>
                  </a:lnTo>
                  <a:lnTo>
                    <a:pt x="763066" y="1149400"/>
                  </a:lnTo>
                  <a:lnTo>
                    <a:pt x="763066" y="1171524"/>
                  </a:lnTo>
                  <a:lnTo>
                    <a:pt x="734415" y="1194320"/>
                  </a:lnTo>
                  <a:lnTo>
                    <a:pt x="694182" y="1211999"/>
                  </a:lnTo>
                  <a:lnTo>
                    <a:pt x="649312" y="1218641"/>
                  </a:lnTo>
                  <a:lnTo>
                    <a:pt x="604266" y="1213129"/>
                  </a:lnTo>
                  <a:lnTo>
                    <a:pt x="563549" y="1196530"/>
                  </a:lnTo>
                  <a:lnTo>
                    <a:pt x="534479" y="1174711"/>
                  </a:lnTo>
                  <a:lnTo>
                    <a:pt x="763066" y="1171524"/>
                  </a:lnTo>
                  <a:lnTo>
                    <a:pt x="763066" y="1149400"/>
                  </a:lnTo>
                  <a:lnTo>
                    <a:pt x="514807" y="1152855"/>
                  </a:lnTo>
                  <a:lnTo>
                    <a:pt x="501789" y="1136484"/>
                  </a:lnTo>
                  <a:lnTo>
                    <a:pt x="485660" y="1099731"/>
                  </a:lnTo>
                  <a:lnTo>
                    <a:pt x="809752" y="1095298"/>
                  </a:lnTo>
                  <a:lnTo>
                    <a:pt x="809752" y="1073175"/>
                  </a:lnTo>
                  <a:lnTo>
                    <a:pt x="481380" y="1077658"/>
                  </a:lnTo>
                  <a:lnTo>
                    <a:pt x="477481" y="1051191"/>
                  </a:lnTo>
                  <a:lnTo>
                    <a:pt x="477113" y="1028230"/>
                  </a:lnTo>
                  <a:lnTo>
                    <a:pt x="560324" y="1027099"/>
                  </a:lnTo>
                  <a:lnTo>
                    <a:pt x="560451" y="1027214"/>
                  </a:lnTo>
                  <a:lnTo>
                    <a:pt x="568566" y="1027214"/>
                  </a:lnTo>
                  <a:lnTo>
                    <a:pt x="575665" y="1026896"/>
                  </a:lnTo>
                  <a:lnTo>
                    <a:pt x="687679" y="1025372"/>
                  </a:lnTo>
                  <a:lnTo>
                    <a:pt x="692823" y="1025372"/>
                  </a:lnTo>
                  <a:lnTo>
                    <a:pt x="700925" y="1025372"/>
                  </a:lnTo>
                  <a:lnTo>
                    <a:pt x="701090" y="1025194"/>
                  </a:lnTo>
                  <a:lnTo>
                    <a:pt x="816495" y="1023620"/>
                  </a:lnTo>
                  <a:lnTo>
                    <a:pt x="816343" y="1025372"/>
                  </a:lnTo>
                  <a:lnTo>
                    <a:pt x="816711" y="1046759"/>
                  </a:lnTo>
                  <a:lnTo>
                    <a:pt x="816711" y="994105"/>
                  </a:lnTo>
                  <a:lnTo>
                    <a:pt x="706983" y="995603"/>
                  </a:lnTo>
                  <a:lnTo>
                    <a:pt x="704621" y="832091"/>
                  </a:lnTo>
                  <a:lnTo>
                    <a:pt x="704253" y="823988"/>
                  </a:lnTo>
                  <a:lnTo>
                    <a:pt x="697611" y="817714"/>
                  </a:lnTo>
                  <a:lnTo>
                    <a:pt x="689495" y="817714"/>
                  </a:lnTo>
                  <a:lnTo>
                    <a:pt x="681393" y="818083"/>
                  </a:lnTo>
                  <a:lnTo>
                    <a:pt x="675119" y="824725"/>
                  </a:lnTo>
                  <a:lnTo>
                    <a:pt x="675119" y="832840"/>
                  </a:lnTo>
                  <a:lnTo>
                    <a:pt x="677468" y="996010"/>
                  </a:lnTo>
                  <a:lnTo>
                    <a:pt x="582739" y="997292"/>
                  </a:lnTo>
                  <a:lnTo>
                    <a:pt x="580732" y="844270"/>
                  </a:lnTo>
                  <a:lnTo>
                    <a:pt x="734110" y="686777"/>
                  </a:lnTo>
                  <a:lnTo>
                    <a:pt x="738174" y="682345"/>
                  </a:lnTo>
                  <a:lnTo>
                    <a:pt x="739279" y="676084"/>
                  </a:lnTo>
                  <a:lnTo>
                    <a:pt x="734847" y="665010"/>
                  </a:lnTo>
                  <a:lnTo>
                    <a:pt x="729322" y="661695"/>
                  </a:lnTo>
                  <a:lnTo>
                    <a:pt x="723417" y="661695"/>
                  </a:lnTo>
                  <a:lnTo>
                    <a:pt x="599160" y="663536"/>
                  </a:lnTo>
                  <a:lnTo>
                    <a:pt x="733374" y="525589"/>
                  </a:lnTo>
                  <a:lnTo>
                    <a:pt x="738911" y="519696"/>
                  </a:lnTo>
                  <a:lnTo>
                    <a:pt x="738911" y="510108"/>
                  </a:lnTo>
                  <a:lnTo>
                    <a:pt x="727113" y="499033"/>
                  </a:lnTo>
                  <a:lnTo>
                    <a:pt x="717524" y="499033"/>
                  </a:lnTo>
                  <a:lnTo>
                    <a:pt x="711987" y="504939"/>
                  </a:lnTo>
                  <a:lnTo>
                    <a:pt x="553072" y="668337"/>
                  </a:lnTo>
                  <a:lnTo>
                    <a:pt x="549021" y="672757"/>
                  </a:lnTo>
                  <a:lnTo>
                    <a:pt x="547916" y="679030"/>
                  </a:lnTo>
                  <a:lnTo>
                    <a:pt x="552335" y="690092"/>
                  </a:lnTo>
                  <a:lnTo>
                    <a:pt x="557872" y="693420"/>
                  </a:lnTo>
                  <a:lnTo>
                    <a:pt x="563765" y="693420"/>
                  </a:lnTo>
                  <a:lnTo>
                    <a:pt x="688022" y="691565"/>
                  </a:lnTo>
                  <a:lnTo>
                    <a:pt x="555282" y="828040"/>
                  </a:lnTo>
                  <a:lnTo>
                    <a:pt x="552704" y="830618"/>
                  </a:lnTo>
                  <a:lnTo>
                    <a:pt x="551230" y="834313"/>
                  </a:lnTo>
                  <a:lnTo>
                    <a:pt x="551230" y="838365"/>
                  </a:lnTo>
                  <a:lnTo>
                    <a:pt x="553237" y="997686"/>
                  </a:lnTo>
                  <a:lnTo>
                    <a:pt x="473633" y="998766"/>
                  </a:lnTo>
                  <a:lnTo>
                    <a:pt x="461314" y="959662"/>
                  </a:lnTo>
                  <a:lnTo>
                    <a:pt x="418122" y="903287"/>
                  </a:lnTo>
                  <a:lnTo>
                    <a:pt x="383362" y="868718"/>
                  </a:lnTo>
                  <a:lnTo>
                    <a:pt x="354126" y="830008"/>
                  </a:lnTo>
                  <a:lnTo>
                    <a:pt x="330733" y="787793"/>
                  </a:lnTo>
                  <a:lnTo>
                    <a:pt x="313486" y="742721"/>
                  </a:lnTo>
                  <a:lnTo>
                    <a:pt x="302691" y="695426"/>
                  </a:lnTo>
                  <a:lnTo>
                    <a:pt x="298653" y="646569"/>
                  </a:lnTo>
                  <a:lnTo>
                    <a:pt x="301282" y="600811"/>
                  </a:lnTo>
                  <a:lnTo>
                    <a:pt x="309803" y="556729"/>
                  </a:lnTo>
                  <a:lnTo>
                    <a:pt x="323824" y="514756"/>
                  </a:lnTo>
                  <a:lnTo>
                    <a:pt x="342963" y="475310"/>
                  </a:lnTo>
                  <a:lnTo>
                    <a:pt x="366788" y="438797"/>
                  </a:lnTo>
                  <a:lnTo>
                    <a:pt x="394944" y="405625"/>
                  </a:lnTo>
                  <a:lnTo>
                    <a:pt x="426999" y="376224"/>
                  </a:lnTo>
                  <a:lnTo>
                    <a:pt x="462559" y="351015"/>
                  </a:lnTo>
                  <a:lnTo>
                    <a:pt x="501243" y="330390"/>
                  </a:lnTo>
                  <a:lnTo>
                    <a:pt x="542632" y="314769"/>
                  </a:lnTo>
                  <a:lnTo>
                    <a:pt x="586346" y="304584"/>
                  </a:lnTo>
                  <a:lnTo>
                    <a:pt x="631977" y="300228"/>
                  </a:lnTo>
                  <a:lnTo>
                    <a:pt x="636778" y="300228"/>
                  </a:lnTo>
                  <a:lnTo>
                    <a:pt x="690499" y="303542"/>
                  </a:lnTo>
                  <a:lnTo>
                    <a:pt x="742302" y="315061"/>
                  </a:lnTo>
                  <a:lnTo>
                    <a:pt x="791438" y="334467"/>
                  </a:lnTo>
                  <a:lnTo>
                    <a:pt x="837145" y="361467"/>
                  </a:lnTo>
                  <a:lnTo>
                    <a:pt x="878649" y="395757"/>
                  </a:lnTo>
                  <a:lnTo>
                    <a:pt x="915136" y="436613"/>
                  </a:lnTo>
                  <a:lnTo>
                    <a:pt x="944283" y="482092"/>
                  </a:lnTo>
                  <a:lnTo>
                    <a:pt x="965733" y="531406"/>
                  </a:lnTo>
                  <a:lnTo>
                    <a:pt x="979119" y="583793"/>
                  </a:lnTo>
                  <a:lnTo>
                    <a:pt x="984110" y="638454"/>
                  </a:lnTo>
                  <a:lnTo>
                    <a:pt x="984110" y="497255"/>
                  </a:lnTo>
                  <a:lnTo>
                    <a:pt x="960615" y="450697"/>
                  </a:lnTo>
                  <a:lnTo>
                    <a:pt x="932548" y="410400"/>
                  </a:lnTo>
                  <a:lnTo>
                    <a:pt x="898931" y="373634"/>
                  </a:lnTo>
                  <a:lnTo>
                    <a:pt x="860945" y="341566"/>
                  </a:lnTo>
                  <a:lnTo>
                    <a:pt x="819607" y="315201"/>
                  </a:lnTo>
                  <a:lnTo>
                    <a:pt x="775411" y="294703"/>
                  </a:lnTo>
                  <a:lnTo>
                    <a:pt x="728878" y="280225"/>
                  </a:lnTo>
                  <a:lnTo>
                    <a:pt x="680529" y="271932"/>
                  </a:lnTo>
                  <a:lnTo>
                    <a:pt x="630872" y="269989"/>
                  </a:lnTo>
                  <a:lnTo>
                    <a:pt x="585076" y="274104"/>
                  </a:lnTo>
                  <a:lnTo>
                    <a:pt x="541020" y="283667"/>
                  </a:lnTo>
                  <a:lnTo>
                    <a:pt x="499033" y="298323"/>
                  </a:lnTo>
                  <a:lnTo>
                    <a:pt x="459460" y="317703"/>
                  </a:lnTo>
                  <a:lnTo>
                    <a:pt x="422656" y="341452"/>
                  </a:lnTo>
                  <a:lnTo>
                    <a:pt x="388950" y="369227"/>
                  </a:lnTo>
                  <a:lnTo>
                    <a:pt x="358698" y="400672"/>
                  </a:lnTo>
                  <a:lnTo>
                    <a:pt x="332232" y="435406"/>
                  </a:lnTo>
                  <a:lnTo>
                    <a:pt x="309892" y="473100"/>
                  </a:lnTo>
                  <a:lnTo>
                    <a:pt x="292049" y="513372"/>
                  </a:lnTo>
                  <a:lnTo>
                    <a:pt x="279019" y="555891"/>
                  </a:lnTo>
                  <a:lnTo>
                    <a:pt x="271145" y="600290"/>
                  </a:lnTo>
                  <a:lnTo>
                    <a:pt x="268795" y="646201"/>
                  </a:lnTo>
                  <a:lnTo>
                    <a:pt x="273126" y="699262"/>
                  </a:lnTo>
                  <a:lnTo>
                    <a:pt x="284822" y="750620"/>
                  </a:lnTo>
                  <a:lnTo>
                    <a:pt x="303542" y="799592"/>
                  </a:lnTo>
                  <a:lnTo>
                    <a:pt x="328955" y="845451"/>
                  </a:lnTo>
                  <a:lnTo>
                    <a:pt x="360743" y="887514"/>
                  </a:lnTo>
                  <a:lnTo>
                    <a:pt x="398576" y="925042"/>
                  </a:lnTo>
                  <a:lnTo>
                    <a:pt x="419100" y="946823"/>
                  </a:lnTo>
                  <a:lnTo>
                    <a:pt x="434441" y="971791"/>
                  </a:lnTo>
                  <a:lnTo>
                    <a:pt x="444106" y="999109"/>
                  </a:lnTo>
                  <a:lnTo>
                    <a:pt x="387883" y="999921"/>
                  </a:lnTo>
                  <a:lnTo>
                    <a:pt x="379780" y="1000290"/>
                  </a:lnTo>
                  <a:lnTo>
                    <a:pt x="373507" y="1006919"/>
                  </a:lnTo>
                  <a:lnTo>
                    <a:pt x="373507" y="1015034"/>
                  </a:lnTo>
                  <a:lnTo>
                    <a:pt x="373875" y="1023150"/>
                  </a:lnTo>
                  <a:lnTo>
                    <a:pt x="380517" y="1029423"/>
                  </a:lnTo>
                  <a:lnTo>
                    <a:pt x="388620" y="1029423"/>
                  </a:lnTo>
                  <a:lnTo>
                    <a:pt x="447624" y="1028623"/>
                  </a:lnTo>
                  <a:lnTo>
                    <a:pt x="447992" y="1051191"/>
                  </a:lnTo>
                  <a:lnTo>
                    <a:pt x="453859" y="1096759"/>
                  </a:lnTo>
                  <a:lnTo>
                    <a:pt x="469392" y="1138491"/>
                  </a:lnTo>
                  <a:lnTo>
                    <a:pt x="493395" y="1175169"/>
                  </a:lnTo>
                  <a:lnTo>
                    <a:pt x="524637" y="1205623"/>
                  </a:lnTo>
                  <a:lnTo>
                    <a:pt x="561898" y="1228674"/>
                  </a:lnTo>
                  <a:lnTo>
                    <a:pt x="603986" y="1243114"/>
                  </a:lnTo>
                  <a:lnTo>
                    <a:pt x="649681" y="1247775"/>
                  </a:lnTo>
                  <a:lnTo>
                    <a:pt x="695236" y="1241907"/>
                  </a:lnTo>
                  <a:lnTo>
                    <a:pt x="736942" y="1226337"/>
                  </a:lnTo>
                  <a:lnTo>
                    <a:pt x="773595" y="1202296"/>
                  </a:lnTo>
                  <a:lnTo>
                    <a:pt x="803998" y="1170978"/>
                  </a:lnTo>
                  <a:lnTo>
                    <a:pt x="807097" y="1165923"/>
                  </a:lnTo>
                  <a:lnTo>
                    <a:pt x="826973" y="1133563"/>
                  </a:lnTo>
                  <a:lnTo>
                    <a:pt x="841311" y="1091260"/>
                  </a:lnTo>
                  <a:lnTo>
                    <a:pt x="845832" y="1045286"/>
                  </a:lnTo>
                  <a:lnTo>
                    <a:pt x="845464" y="1023886"/>
                  </a:lnTo>
                  <a:lnTo>
                    <a:pt x="845515" y="1023226"/>
                  </a:lnTo>
                  <a:lnTo>
                    <a:pt x="904836" y="1022413"/>
                  </a:lnTo>
                  <a:lnTo>
                    <a:pt x="912939" y="1022413"/>
                  </a:lnTo>
                  <a:lnTo>
                    <a:pt x="919581" y="1015403"/>
                  </a:lnTo>
                  <a:lnTo>
                    <a:pt x="918845" y="999185"/>
                  </a:lnTo>
                  <a:lnTo>
                    <a:pt x="912202" y="992911"/>
                  </a:lnTo>
                  <a:lnTo>
                    <a:pt x="904100" y="992911"/>
                  </a:lnTo>
                  <a:lnTo>
                    <a:pt x="848423" y="993673"/>
                  </a:lnTo>
                  <a:lnTo>
                    <a:pt x="856894" y="966266"/>
                  </a:lnTo>
                  <a:lnTo>
                    <a:pt x="871080" y="940904"/>
                  </a:lnTo>
                  <a:lnTo>
                    <a:pt x="890447" y="919137"/>
                  </a:lnTo>
                  <a:lnTo>
                    <a:pt x="927328" y="880745"/>
                  </a:lnTo>
                  <a:lnTo>
                    <a:pt x="958100" y="837971"/>
                  </a:lnTo>
                  <a:lnTo>
                    <a:pt x="982446" y="791527"/>
                  </a:lnTo>
                  <a:lnTo>
                    <a:pt x="1000036" y="742124"/>
                  </a:lnTo>
                  <a:lnTo>
                    <a:pt x="1010526" y="690499"/>
                  </a:lnTo>
                  <a:lnTo>
                    <a:pt x="1013599" y="637349"/>
                  </a:lnTo>
                  <a:close/>
                </a:path>
                <a:path w="1283334" h="1247775">
                  <a:moveTo>
                    <a:pt x="1283144" y="626656"/>
                  </a:moveTo>
                  <a:lnTo>
                    <a:pt x="1278343" y="621855"/>
                  </a:lnTo>
                  <a:lnTo>
                    <a:pt x="1272082" y="621855"/>
                  </a:lnTo>
                  <a:lnTo>
                    <a:pt x="1154087" y="623341"/>
                  </a:lnTo>
                  <a:lnTo>
                    <a:pt x="1147813" y="623341"/>
                  </a:lnTo>
                  <a:lnTo>
                    <a:pt x="1143025" y="628129"/>
                  </a:lnTo>
                  <a:lnTo>
                    <a:pt x="1143025" y="640664"/>
                  </a:lnTo>
                  <a:lnTo>
                    <a:pt x="1147813" y="645464"/>
                  </a:lnTo>
                  <a:lnTo>
                    <a:pt x="1154087" y="645464"/>
                  </a:lnTo>
                  <a:lnTo>
                    <a:pt x="1272082" y="643991"/>
                  </a:lnTo>
                  <a:lnTo>
                    <a:pt x="1278343" y="643991"/>
                  </a:lnTo>
                  <a:lnTo>
                    <a:pt x="1283144" y="639191"/>
                  </a:lnTo>
                  <a:lnTo>
                    <a:pt x="1283144" y="626656"/>
                  </a:lnTo>
                  <a:close/>
                </a:path>
              </a:pathLst>
            </a:custGeom>
            <a:solidFill>
              <a:srgbClr val="FAF1EF"/>
            </a:solidFill>
          </p:spPr>
          <p:txBody>
            <a:bodyPr wrap="square" lIns="0" tIns="0" rIns="0" bIns="0" rtlCol="0"/>
            <a:lstStyle/>
            <a:p>
              <a:endParaRPr/>
            </a:p>
          </p:txBody>
        </p:sp>
        <p:pic>
          <p:nvPicPr>
            <p:cNvPr id="8" name="object 8"/>
            <p:cNvPicPr/>
            <p:nvPr/>
          </p:nvPicPr>
          <p:blipFill>
            <a:blip r:embed="rId2" cstate="print"/>
            <a:stretch>
              <a:fillRect/>
            </a:stretch>
          </p:blipFill>
          <p:spPr>
            <a:xfrm>
              <a:off x="8666532" y="2427882"/>
              <a:ext cx="106191" cy="107331"/>
            </a:xfrm>
            <a:prstGeom prst="rect">
              <a:avLst/>
            </a:prstGeom>
          </p:spPr>
        </p:pic>
        <p:pic>
          <p:nvPicPr>
            <p:cNvPr id="9" name="object 9"/>
            <p:cNvPicPr/>
            <p:nvPr/>
          </p:nvPicPr>
          <p:blipFill>
            <a:blip r:embed="rId3" cstate="print"/>
            <a:stretch>
              <a:fillRect/>
            </a:stretch>
          </p:blipFill>
          <p:spPr>
            <a:xfrm>
              <a:off x="9463703" y="1608696"/>
              <a:ext cx="106191" cy="107331"/>
            </a:xfrm>
            <a:prstGeom prst="rect">
              <a:avLst/>
            </a:prstGeom>
          </p:spPr>
        </p:pic>
        <p:pic>
          <p:nvPicPr>
            <p:cNvPr id="10" name="object 10"/>
            <p:cNvPicPr/>
            <p:nvPr/>
          </p:nvPicPr>
          <p:blipFill>
            <a:blip r:embed="rId4" cstate="print"/>
            <a:stretch>
              <a:fillRect/>
            </a:stretch>
          </p:blipFill>
          <p:spPr>
            <a:xfrm>
              <a:off x="8653995" y="1620498"/>
              <a:ext cx="108403" cy="105487"/>
            </a:xfrm>
            <a:prstGeom prst="rect">
              <a:avLst/>
            </a:prstGeom>
          </p:spPr>
        </p:pic>
        <p:pic>
          <p:nvPicPr>
            <p:cNvPr id="11" name="object 11"/>
            <p:cNvPicPr/>
            <p:nvPr/>
          </p:nvPicPr>
          <p:blipFill>
            <a:blip r:embed="rId5" cstate="print"/>
            <a:stretch>
              <a:fillRect/>
            </a:stretch>
          </p:blipFill>
          <p:spPr>
            <a:xfrm>
              <a:off x="9473659" y="2417924"/>
              <a:ext cx="108403" cy="105118"/>
            </a:xfrm>
            <a:prstGeom prst="rect">
              <a:avLst/>
            </a:prstGeom>
          </p:spPr>
        </p:pic>
        <p:pic>
          <p:nvPicPr>
            <p:cNvPr id="12" name="object 12"/>
            <p:cNvPicPr/>
            <p:nvPr/>
          </p:nvPicPr>
          <p:blipFill>
            <a:blip r:embed="rId6" cstate="print"/>
            <a:stretch>
              <a:fillRect/>
            </a:stretch>
          </p:blipFill>
          <p:spPr>
            <a:xfrm>
              <a:off x="8490180" y="4514599"/>
              <a:ext cx="1257299" cy="1257299"/>
            </a:xfrm>
            <a:prstGeom prst="rect">
              <a:avLst/>
            </a:prstGeom>
          </p:spPr>
        </p:pic>
        <p:pic>
          <p:nvPicPr>
            <p:cNvPr id="13" name="object 13"/>
            <p:cNvPicPr/>
            <p:nvPr/>
          </p:nvPicPr>
          <p:blipFill>
            <a:blip r:embed="rId7" cstate="print"/>
            <a:stretch>
              <a:fillRect/>
            </a:stretch>
          </p:blipFill>
          <p:spPr>
            <a:xfrm>
              <a:off x="8234628" y="7300340"/>
              <a:ext cx="1590674" cy="1590674"/>
            </a:xfrm>
            <a:prstGeom prst="rect">
              <a:avLst/>
            </a:prstGeom>
          </p:spPr>
        </p:pic>
      </p:grpSp>
      <p:sp>
        <p:nvSpPr>
          <p:cNvPr id="14" name="TextBox 13">
            <a:extLst>
              <a:ext uri="{FF2B5EF4-FFF2-40B4-BE49-F238E27FC236}">
                <a16:creationId xmlns:a16="http://schemas.microsoft.com/office/drawing/2014/main" id="{42E197DE-BEBC-4C3F-B04E-2B7C43A3D768}"/>
              </a:ext>
            </a:extLst>
          </p:cNvPr>
          <p:cNvSpPr txBox="1"/>
          <p:nvPr/>
        </p:nvSpPr>
        <p:spPr>
          <a:xfrm>
            <a:off x="634280" y="2678327"/>
            <a:ext cx="7743621" cy="5802229"/>
          </a:xfrm>
          <a:prstGeom prst="rect">
            <a:avLst/>
          </a:prstGeom>
          <a:noFill/>
        </p:spPr>
        <p:txBody>
          <a:bodyPr wrap="square" rtlCol="0">
            <a:spAutoFit/>
          </a:bodyPr>
          <a:lstStyle/>
          <a:p>
            <a:pPr>
              <a:lnSpc>
                <a:spcPct val="150000"/>
              </a:lnSpc>
            </a:pPr>
            <a:r>
              <a:rPr lang="uk-UA" sz="3600" i="1" dirty="0">
                <a:solidFill>
                  <a:srgbClr val="B074FF"/>
                </a:solidFill>
                <a:latin typeface="Century Schoolbook" panose="02040604050505020304" pitchFamily="18" charset="0"/>
              </a:rPr>
              <a:t>3.1.8. </a:t>
            </a:r>
            <a:r>
              <a:rPr lang="uk-UA" sz="3600" i="1" dirty="0">
                <a:solidFill>
                  <a:schemeClr val="bg1"/>
                </a:solidFill>
                <a:latin typeface="Century Schoolbook" panose="02040604050505020304" pitchFamily="18" charset="0"/>
              </a:rPr>
              <a:t>Інші основні засоби.</a:t>
            </a:r>
          </a:p>
          <a:p>
            <a:pPr>
              <a:lnSpc>
                <a:spcPct val="150000"/>
              </a:lnSpc>
            </a:pPr>
            <a:r>
              <a:rPr lang="uk-UA" sz="3600" i="1" dirty="0">
                <a:solidFill>
                  <a:srgbClr val="B074FF"/>
                </a:solidFill>
                <a:latin typeface="Century Schoolbook" panose="02040604050505020304" pitchFamily="18" charset="0"/>
              </a:rPr>
              <a:t>3.2. </a:t>
            </a:r>
            <a:r>
              <a:rPr lang="uk-UA" sz="3600" i="1" dirty="0">
                <a:solidFill>
                  <a:schemeClr val="bg1"/>
                </a:solidFill>
                <a:latin typeface="Century Schoolbook" panose="02040604050505020304" pitchFamily="18" charset="0"/>
              </a:rPr>
              <a:t>Інші необоротні матеріальні активи включають:</a:t>
            </a:r>
          </a:p>
          <a:p>
            <a:pPr>
              <a:lnSpc>
                <a:spcPct val="150000"/>
              </a:lnSpc>
            </a:pPr>
            <a:r>
              <a:rPr lang="uk-UA" sz="3600" i="1" dirty="0">
                <a:solidFill>
                  <a:srgbClr val="B074FF"/>
                </a:solidFill>
                <a:latin typeface="Century Schoolbook" panose="02040604050505020304" pitchFamily="18" charset="0"/>
              </a:rPr>
              <a:t>3.2.1. </a:t>
            </a:r>
            <a:r>
              <a:rPr lang="uk-UA" sz="3600" i="1" dirty="0">
                <a:solidFill>
                  <a:schemeClr val="bg1"/>
                </a:solidFill>
                <a:latin typeface="Century Schoolbook" panose="02040604050505020304" pitchFamily="18" charset="0"/>
              </a:rPr>
              <a:t>Музейні фонди.</a:t>
            </a:r>
          </a:p>
          <a:p>
            <a:pPr>
              <a:lnSpc>
                <a:spcPct val="150000"/>
              </a:lnSpc>
            </a:pPr>
            <a:r>
              <a:rPr lang="uk-UA" sz="3600" i="1" dirty="0">
                <a:solidFill>
                  <a:srgbClr val="B074FF"/>
                </a:solidFill>
                <a:latin typeface="Century Schoolbook" panose="02040604050505020304" pitchFamily="18" charset="0"/>
              </a:rPr>
              <a:t>3.2.2. </a:t>
            </a:r>
            <a:r>
              <a:rPr lang="uk-UA" sz="3600" i="1" dirty="0">
                <a:solidFill>
                  <a:schemeClr val="bg1"/>
                </a:solidFill>
                <a:latin typeface="Century Schoolbook" panose="02040604050505020304" pitchFamily="18" charset="0"/>
              </a:rPr>
              <a:t>Бібліотечні фонди.</a:t>
            </a:r>
          </a:p>
          <a:p>
            <a:pPr>
              <a:lnSpc>
                <a:spcPct val="150000"/>
              </a:lnSpc>
            </a:pPr>
            <a:r>
              <a:rPr lang="uk-UA" sz="3600" i="1" dirty="0">
                <a:solidFill>
                  <a:srgbClr val="B074FF"/>
                </a:solidFill>
                <a:latin typeface="Century Schoolbook" panose="02040604050505020304" pitchFamily="18" charset="0"/>
              </a:rPr>
              <a:t>3.2.3. </a:t>
            </a:r>
            <a:r>
              <a:rPr lang="uk-UA" sz="3600" i="1" dirty="0">
                <a:solidFill>
                  <a:schemeClr val="bg1"/>
                </a:solidFill>
                <a:latin typeface="Century Schoolbook" panose="02040604050505020304" pitchFamily="18" charset="0"/>
              </a:rPr>
              <a:t>Малоцінні необоротні матеріальні активи.</a:t>
            </a:r>
          </a:p>
        </p:txBody>
      </p:sp>
      <p:sp>
        <p:nvSpPr>
          <p:cNvPr id="17" name="TextBox 16">
            <a:extLst>
              <a:ext uri="{FF2B5EF4-FFF2-40B4-BE49-F238E27FC236}">
                <a16:creationId xmlns:a16="http://schemas.microsoft.com/office/drawing/2014/main" id="{DD975608-A080-4B8B-BD93-F9AD8FC944C0}"/>
              </a:ext>
            </a:extLst>
          </p:cNvPr>
          <p:cNvSpPr txBox="1"/>
          <p:nvPr/>
        </p:nvSpPr>
        <p:spPr>
          <a:xfrm>
            <a:off x="2812366" y="491717"/>
            <a:ext cx="5565535" cy="2031325"/>
          </a:xfrm>
          <a:prstGeom prst="rect">
            <a:avLst/>
          </a:prstGeom>
          <a:noFill/>
        </p:spPr>
        <p:txBody>
          <a:bodyPr wrap="square" rtlCol="0">
            <a:spAutoFit/>
          </a:bodyPr>
          <a:lstStyle/>
          <a:p>
            <a:pPr algn="ctr"/>
            <a:r>
              <a:rPr lang="uk-UA" sz="3600" b="1" i="1" dirty="0">
                <a:solidFill>
                  <a:srgbClr val="B074FF"/>
                </a:solidFill>
                <a:latin typeface="Century Schoolbook" panose="02040604050505020304" pitchFamily="18" charset="0"/>
              </a:rPr>
              <a:t>3.1.8. Підпункт 3.1.8 пункту 3 розділу ІІ виключено</a:t>
            </a:r>
          </a:p>
          <a:p>
            <a:endParaRPr lang="uk-UA" dirty="0"/>
          </a:p>
        </p:txBody>
      </p:sp>
      <p:sp>
        <p:nvSpPr>
          <p:cNvPr id="18" name="Прямоугольник 17">
            <a:extLst>
              <a:ext uri="{FF2B5EF4-FFF2-40B4-BE49-F238E27FC236}">
                <a16:creationId xmlns:a16="http://schemas.microsoft.com/office/drawing/2014/main" id="{02D61071-FE26-461B-848F-1DA97B105D7B}"/>
              </a:ext>
            </a:extLst>
          </p:cNvPr>
          <p:cNvSpPr/>
          <p:nvPr/>
        </p:nvSpPr>
        <p:spPr>
          <a:xfrm>
            <a:off x="10891887" y="500617"/>
            <a:ext cx="6367492" cy="1823191"/>
          </a:xfrm>
          <a:prstGeom prst="rect">
            <a:avLst/>
          </a:prstGeom>
        </p:spPr>
        <p:txBody>
          <a:bodyPr wrap="square">
            <a:spAutoFit/>
          </a:bodyPr>
          <a:lstStyle/>
          <a:p>
            <a:pPr algn="ctr">
              <a:lnSpc>
                <a:spcPct val="107000"/>
              </a:lnSpc>
              <a:spcAft>
                <a:spcPts val="800"/>
              </a:spcAft>
            </a:pPr>
            <a:r>
              <a:rPr lang="uk-UA" sz="36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Абзац другий підпункту 3.2.3 пункту 3 розділу ІІ виключено</a:t>
            </a:r>
            <a:endParaRPr lang="uk-UA" sz="36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977CFA7-FD3F-4A9D-A3C4-B8FD72108995}"/>
              </a:ext>
            </a:extLst>
          </p:cNvPr>
          <p:cNvSpPr txBox="1"/>
          <p:nvPr/>
        </p:nvSpPr>
        <p:spPr>
          <a:xfrm>
            <a:off x="10380706" y="2535213"/>
            <a:ext cx="7921236" cy="6451574"/>
          </a:xfrm>
          <a:prstGeom prst="rect">
            <a:avLst/>
          </a:prstGeom>
          <a:noFill/>
        </p:spPr>
        <p:txBody>
          <a:bodyPr wrap="square" rtlCol="0">
            <a:spAutoFit/>
          </a:bodyPr>
          <a:lstStyle/>
          <a:p>
            <a:pPr>
              <a:lnSpc>
                <a:spcPct val="150000"/>
              </a:lnSpc>
            </a:pPr>
            <a:r>
              <a:rPr lang="uk-UA" sz="3500" i="1" dirty="0">
                <a:solidFill>
                  <a:srgbClr val="5D17EB"/>
                </a:solidFill>
                <a:latin typeface="Century Schoolbook" panose="02040604050505020304" pitchFamily="18" charset="0"/>
              </a:rPr>
              <a:t>3.2.4. </a:t>
            </a:r>
            <a:r>
              <a:rPr lang="uk-UA" sz="3500" i="1" dirty="0">
                <a:solidFill>
                  <a:srgbClr val="B074FF"/>
                </a:solidFill>
                <a:latin typeface="Century Schoolbook" panose="02040604050505020304" pitchFamily="18" charset="0"/>
              </a:rPr>
              <a:t>Білизну, постільні речі, одяг та взуття.</a:t>
            </a:r>
          </a:p>
          <a:p>
            <a:pPr>
              <a:lnSpc>
                <a:spcPct val="150000"/>
              </a:lnSpc>
            </a:pPr>
            <a:r>
              <a:rPr lang="uk-UA" sz="3500" i="1" dirty="0">
                <a:solidFill>
                  <a:srgbClr val="5D17EB"/>
                </a:solidFill>
                <a:latin typeface="Century Schoolbook" panose="02040604050505020304" pitchFamily="18" charset="0"/>
              </a:rPr>
              <a:t>3.2.5. </a:t>
            </a:r>
            <a:r>
              <a:rPr lang="uk-UA" sz="3500" i="1" dirty="0">
                <a:solidFill>
                  <a:srgbClr val="B074FF"/>
                </a:solidFill>
                <a:latin typeface="Century Schoolbook" panose="02040604050505020304" pitchFamily="18" charset="0"/>
              </a:rPr>
              <a:t>Природні ресурси.</a:t>
            </a:r>
          </a:p>
          <a:p>
            <a:pPr>
              <a:lnSpc>
                <a:spcPct val="150000"/>
              </a:lnSpc>
            </a:pPr>
            <a:r>
              <a:rPr lang="uk-UA" sz="3500" i="1" dirty="0">
                <a:solidFill>
                  <a:srgbClr val="5D17EB"/>
                </a:solidFill>
                <a:latin typeface="Century Schoolbook" panose="02040604050505020304" pitchFamily="18" charset="0"/>
              </a:rPr>
              <a:t>3.2.6. </a:t>
            </a:r>
            <a:r>
              <a:rPr lang="uk-UA" sz="3500" i="1" dirty="0">
                <a:solidFill>
                  <a:srgbClr val="B074FF"/>
                </a:solidFill>
                <a:latin typeface="Century Schoolbook" panose="02040604050505020304" pitchFamily="18" charset="0"/>
              </a:rPr>
              <a:t>Інвентарну тару.</a:t>
            </a:r>
          </a:p>
          <a:p>
            <a:pPr>
              <a:lnSpc>
                <a:spcPct val="150000"/>
              </a:lnSpc>
            </a:pPr>
            <a:r>
              <a:rPr lang="uk-UA" sz="3500" i="1" dirty="0">
                <a:solidFill>
                  <a:srgbClr val="5D17EB"/>
                </a:solidFill>
                <a:latin typeface="Century Schoolbook" panose="02040604050505020304" pitchFamily="18" charset="0"/>
              </a:rPr>
              <a:t>3.2.7. </a:t>
            </a:r>
            <a:r>
              <a:rPr lang="uk-UA" sz="3500" i="1" dirty="0">
                <a:solidFill>
                  <a:srgbClr val="B074FF"/>
                </a:solidFill>
                <a:latin typeface="Century Schoolbook" panose="02040604050505020304" pitchFamily="18" charset="0"/>
              </a:rPr>
              <a:t>Необоротні матеріальні активи спеціального призначення.</a:t>
            </a:r>
          </a:p>
          <a:p>
            <a:pPr>
              <a:lnSpc>
                <a:spcPct val="150000"/>
              </a:lnSpc>
            </a:pPr>
            <a:r>
              <a:rPr lang="uk-UA" sz="3500" i="1" dirty="0">
                <a:solidFill>
                  <a:srgbClr val="5D17EB"/>
                </a:solidFill>
                <a:latin typeface="Century Schoolbook" panose="02040604050505020304" pitchFamily="18" charset="0"/>
              </a:rPr>
              <a:t>3.2.8. </a:t>
            </a:r>
            <a:r>
              <a:rPr lang="uk-UA" sz="3500" i="1" dirty="0">
                <a:solidFill>
                  <a:srgbClr val="B074FF"/>
                </a:solidFill>
                <a:latin typeface="Century Schoolbook" panose="02040604050505020304" pitchFamily="18" charset="0"/>
              </a:rPr>
              <a:t>Інші необоротні матеріальні активи.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rot="5400000">
            <a:off x="-24411" y="7708149"/>
            <a:ext cx="2554605" cy="2554605"/>
          </a:xfrm>
          <a:custGeom>
            <a:avLst/>
            <a:gdLst/>
            <a:ahLst/>
            <a:cxnLst/>
            <a:rect l="l" t="t" r="r" b="b"/>
            <a:pathLst>
              <a:path w="2554605" h="2554604">
                <a:moveTo>
                  <a:pt x="1393" y="1586910"/>
                </a:moveTo>
                <a:lnTo>
                  <a:pt x="587" y="1564139"/>
                </a:lnTo>
                <a:lnTo>
                  <a:pt x="174" y="1541630"/>
                </a:lnTo>
                <a:lnTo>
                  <a:pt x="21" y="1519120"/>
                </a:lnTo>
                <a:lnTo>
                  <a:pt x="0" y="1496349"/>
                </a:lnTo>
                <a:lnTo>
                  <a:pt x="1496349" y="0"/>
                </a:lnTo>
                <a:lnTo>
                  <a:pt x="1540933" y="174"/>
                </a:lnTo>
                <a:lnTo>
                  <a:pt x="1563356" y="587"/>
                </a:lnTo>
                <a:lnTo>
                  <a:pt x="1585517" y="1393"/>
                </a:lnTo>
                <a:lnTo>
                  <a:pt x="1393" y="1586910"/>
                </a:lnTo>
                <a:close/>
              </a:path>
              <a:path w="2554605" h="2554604">
                <a:moveTo>
                  <a:pt x="5572" y="1400215"/>
                </a:moveTo>
                <a:lnTo>
                  <a:pt x="10797" y="1348665"/>
                </a:lnTo>
                <a:lnTo>
                  <a:pt x="18112" y="1297114"/>
                </a:lnTo>
                <a:lnTo>
                  <a:pt x="1297114" y="18112"/>
                </a:lnTo>
                <a:lnTo>
                  <a:pt x="1348665" y="10797"/>
                </a:lnTo>
                <a:lnTo>
                  <a:pt x="1400215" y="5572"/>
                </a:lnTo>
                <a:lnTo>
                  <a:pt x="5572" y="1400215"/>
                </a:lnTo>
                <a:close/>
              </a:path>
              <a:path w="2554605" h="2554604">
                <a:moveTo>
                  <a:pt x="16718" y="1752707"/>
                </a:moveTo>
                <a:lnTo>
                  <a:pt x="13823" y="1732635"/>
                </a:lnTo>
                <a:lnTo>
                  <a:pt x="11320" y="1712303"/>
                </a:lnTo>
                <a:lnTo>
                  <a:pt x="9077" y="1691970"/>
                </a:lnTo>
                <a:lnTo>
                  <a:pt x="6966" y="1671898"/>
                </a:lnTo>
                <a:lnTo>
                  <a:pt x="1671898" y="6966"/>
                </a:lnTo>
                <a:lnTo>
                  <a:pt x="1712303" y="11320"/>
                </a:lnTo>
                <a:lnTo>
                  <a:pt x="1732635" y="13823"/>
                </a:lnTo>
                <a:lnTo>
                  <a:pt x="1752707" y="16718"/>
                </a:lnTo>
                <a:lnTo>
                  <a:pt x="16718" y="1752707"/>
                </a:lnTo>
                <a:close/>
              </a:path>
              <a:path w="2554605" h="2554604">
                <a:moveTo>
                  <a:pt x="45977" y="1903178"/>
                </a:moveTo>
                <a:lnTo>
                  <a:pt x="41797" y="1884587"/>
                </a:lnTo>
                <a:lnTo>
                  <a:pt x="33437" y="1847927"/>
                </a:lnTo>
                <a:lnTo>
                  <a:pt x="29258" y="1829336"/>
                </a:lnTo>
                <a:lnTo>
                  <a:pt x="1829336" y="29258"/>
                </a:lnTo>
                <a:lnTo>
                  <a:pt x="1903178" y="45977"/>
                </a:lnTo>
                <a:lnTo>
                  <a:pt x="45977" y="1903178"/>
                </a:lnTo>
                <a:close/>
              </a:path>
              <a:path w="2554605" h="2554604">
                <a:moveTo>
                  <a:pt x="37617" y="1185654"/>
                </a:moveTo>
                <a:lnTo>
                  <a:pt x="53988" y="1122436"/>
                </a:lnTo>
                <a:lnTo>
                  <a:pt x="72448" y="1060262"/>
                </a:lnTo>
                <a:lnTo>
                  <a:pt x="1060262" y="73842"/>
                </a:lnTo>
                <a:lnTo>
                  <a:pt x="1122958" y="54859"/>
                </a:lnTo>
                <a:lnTo>
                  <a:pt x="1185654" y="39010"/>
                </a:lnTo>
                <a:lnTo>
                  <a:pt x="37617" y="1185654"/>
                </a:lnTo>
                <a:close/>
              </a:path>
              <a:path w="2554605" h="2554604">
                <a:moveTo>
                  <a:pt x="89167" y="2042503"/>
                </a:moveTo>
                <a:lnTo>
                  <a:pt x="83048" y="2025292"/>
                </a:lnTo>
                <a:lnTo>
                  <a:pt x="77499" y="2008368"/>
                </a:lnTo>
                <a:lnTo>
                  <a:pt x="72122" y="1991170"/>
                </a:lnTo>
                <a:lnTo>
                  <a:pt x="66875" y="1974234"/>
                </a:lnTo>
                <a:lnTo>
                  <a:pt x="1975627" y="65482"/>
                </a:lnTo>
                <a:lnTo>
                  <a:pt x="2009761" y="76106"/>
                </a:lnTo>
                <a:lnTo>
                  <a:pt x="2026959" y="81744"/>
                </a:lnTo>
                <a:lnTo>
                  <a:pt x="2043896" y="87774"/>
                </a:lnTo>
                <a:lnTo>
                  <a:pt x="89167" y="2042503"/>
                </a:lnTo>
                <a:close/>
              </a:path>
              <a:path w="2554605" h="2554604">
                <a:moveTo>
                  <a:pt x="142111" y="2170682"/>
                </a:moveTo>
                <a:lnTo>
                  <a:pt x="134818" y="2155008"/>
                </a:lnTo>
                <a:lnTo>
                  <a:pt x="127656" y="2139334"/>
                </a:lnTo>
                <a:lnTo>
                  <a:pt x="120755" y="2123659"/>
                </a:lnTo>
                <a:lnTo>
                  <a:pt x="114246" y="2107985"/>
                </a:lnTo>
                <a:lnTo>
                  <a:pt x="2109379" y="112853"/>
                </a:lnTo>
                <a:lnTo>
                  <a:pt x="2125053" y="119362"/>
                </a:lnTo>
                <a:lnTo>
                  <a:pt x="2140727" y="126263"/>
                </a:lnTo>
                <a:lnTo>
                  <a:pt x="2172075" y="140718"/>
                </a:lnTo>
                <a:lnTo>
                  <a:pt x="142111" y="2170682"/>
                </a:lnTo>
                <a:close/>
              </a:path>
              <a:path w="2554605" h="2554604">
                <a:moveTo>
                  <a:pt x="128178" y="915364"/>
                </a:moveTo>
                <a:lnTo>
                  <a:pt x="150122" y="866535"/>
                </a:lnTo>
                <a:lnTo>
                  <a:pt x="174156" y="818359"/>
                </a:lnTo>
                <a:lnTo>
                  <a:pt x="200279" y="770967"/>
                </a:lnTo>
                <a:lnTo>
                  <a:pt x="228492" y="724489"/>
                </a:lnTo>
                <a:lnTo>
                  <a:pt x="724489" y="228492"/>
                </a:lnTo>
                <a:lnTo>
                  <a:pt x="770967" y="201063"/>
                </a:lnTo>
                <a:lnTo>
                  <a:pt x="818359" y="175201"/>
                </a:lnTo>
                <a:lnTo>
                  <a:pt x="866535" y="150906"/>
                </a:lnTo>
                <a:lnTo>
                  <a:pt x="915364" y="128178"/>
                </a:lnTo>
                <a:lnTo>
                  <a:pt x="128178" y="915364"/>
                </a:lnTo>
                <a:close/>
              </a:path>
              <a:path w="2554605" h="2554604">
                <a:moveTo>
                  <a:pt x="202021" y="2291894"/>
                </a:moveTo>
                <a:lnTo>
                  <a:pt x="193683" y="2277265"/>
                </a:lnTo>
                <a:lnTo>
                  <a:pt x="185476" y="2262636"/>
                </a:lnTo>
                <a:lnTo>
                  <a:pt x="177530" y="2248007"/>
                </a:lnTo>
                <a:lnTo>
                  <a:pt x="169976" y="2233378"/>
                </a:lnTo>
                <a:lnTo>
                  <a:pt x="2231985" y="171369"/>
                </a:lnTo>
                <a:lnTo>
                  <a:pt x="2246614" y="178923"/>
                </a:lnTo>
                <a:lnTo>
                  <a:pt x="2261243" y="186869"/>
                </a:lnTo>
                <a:lnTo>
                  <a:pt x="2290501" y="203414"/>
                </a:lnTo>
                <a:lnTo>
                  <a:pt x="202021" y="2291894"/>
                </a:lnTo>
                <a:close/>
              </a:path>
              <a:path w="2554605" h="2554604">
                <a:moveTo>
                  <a:pt x="273076" y="2401961"/>
                </a:moveTo>
                <a:lnTo>
                  <a:pt x="263694" y="2388377"/>
                </a:lnTo>
                <a:lnTo>
                  <a:pt x="254442" y="2374793"/>
                </a:lnTo>
                <a:lnTo>
                  <a:pt x="245451" y="2361208"/>
                </a:lnTo>
                <a:lnTo>
                  <a:pt x="236852" y="2347624"/>
                </a:lnTo>
                <a:lnTo>
                  <a:pt x="2347624" y="236852"/>
                </a:lnTo>
                <a:lnTo>
                  <a:pt x="2361208" y="245451"/>
                </a:lnTo>
                <a:lnTo>
                  <a:pt x="2374792" y="254442"/>
                </a:lnTo>
                <a:lnTo>
                  <a:pt x="2401961" y="273076"/>
                </a:lnTo>
                <a:lnTo>
                  <a:pt x="273076" y="2401961"/>
                </a:lnTo>
                <a:close/>
              </a:path>
              <a:path w="2554605" h="2554604">
                <a:moveTo>
                  <a:pt x="352492" y="2505061"/>
                </a:moveTo>
                <a:lnTo>
                  <a:pt x="342064" y="2492522"/>
                </a:lnTo>
                <a:lnTo>
                  <a:pt x="331767" y="2479983"/>
                </a:lnTo>
                <a:lnTo>
                  <a:pt x="321731" y="2467444"/>
                </a:lnTo>
                <a:lnTo>
                  <a:pt x="312087" y="2454904"/>
                </a:lnTo>
                <a:lnTo>
                  <a:pt x="2454904" y="312087"/>
                </a:lnTo>
                <a:lnTo>
                  <a:pt x="2467444" y="321731"/>
                </a:lnTo>
                <a:lnTo>
                  <a:pt x="2479983" y="331767"/>
                </a:lnTo>
                <a:lnTo>
                  <a:pt x="2492522" y="342064"/>
                </a:lnTo>
                <a:lnTo>
                  <a:pt x="2505061" y="352491"/>
                </a:lnTo>
                <a:lnTo>
                  <a:pt x="352492" y="2505061"/>
                </a:lnTo>
                <a:close/>
              </a:path>
              <a:path w="2554605" h="2554604">
                <a:moveTo>
                  <a:pt x="482963" y="2554319"/>
                </a:moveTo>
                <a:lnTo>
                  <a:pt x="396044" y="2554319"/>
                </a:lnTo>
                <a:lnTo>
                  <a:pt x="394289" y="2552432"/>
                </a:lnTo>
                <a:lnTo>
                  <a:pt x="2553825" y="392896"/>
                </a:lnTo>
                <a:lnTo>
                  <a:pt x="2554316" y="393378"/>
                </a:lnTo>
                <a:lnTo>
                  <a:pt x="2554316" y="482966"/>
                </a:lnTo>
                <a:lnTo>
                  <a:pt x="482963" y="2554319"/>
                </a:lnTo>
                <a:close/>
              </a:path>
              <a:path w="2554605" h="2554604">
                <a:moveTo>
                  <a:pt x="664086" y="2554319"/>
                </a:moveTo>
                <a:lnTo>
                  <a:pt x="573525" y="2554319"/>
                </a:lnTo>
                <a:lnTo>
                  <a:pt x="2554316" y="573527"/>
                </a:lnTo>
                <a:lnTo>
                  <a:pt x="2554316" y="664088"/>
                </a:lnTo>
                <a:lnTo>
                  <a:pt x="664086" y="2554319"/>
                </a:lnTo>
                <a:close/>
              </a:path>
              <a:path w="2554605" h="2554604">
                <a:moveTo>
                  <a:pt x="845347" y="2554319"/>
                </a:moveTo>
                <a:lnTo>
                  <a:pt x="754760" y="2554319"/>
                </a:lnTo>
                <a:lnTo>
                  <a:pt x="2554316" y="755929"/>
                </a:lnTo>
                <a:lnTo>
                  <a:pt x="2554316" y="846464"/>
                </a:lnTo>
                <a:lnTo>
                  <a:pt x="845347" y="2554319"/>
                </a:lnTo>
                <a:close/>
              </a:path>
              <a:path w="2554605" h="2554604">
                <a:moveTo>
                  <a:pt x="1026330" y="2554319"/>
                </a:moveTo>
                <a:lnTo>
                  <a:pt x="935769" y="2554319"/>
                </a:lnTo>
                <a:lnTo>
                  <a:pt x="2554316" y="935772"/>
                </a:lnTo>
                <a:lnTo>
                  <a:pt x="2554316" y="1026333"/>
                </a:lnTo>
                <a:lnTo>
                  <a:pt x="1026330" y="2554319"/>
                </a:lnTo>
                <a:close/>
              </a:path>
              <a:path w="2554605" h="2554604">
                <a:moveTo>
                  <a:pt x="1208846" y="2554319"/>
                </a:moveTo>
                <a:lnTo>
                  <a:pt x="1118285" y="2554319"/>
                </a:lnTo>
                <a:lnTo>
                  <a:pt x="2554316" y="1118287"/>
                </a:lnTo>
                <a:lnTo>
                  <a:pt x="2554316" y="1208848"/>
                </a:lnTo>
                <a:lnTo>
                  <a:pt x="1208846" y="2554319"/>
                </a:lnTo>
                <a:close/>
              </a:path>
              <a:path w="2554605" h="2554604">
                <a:moveTo>
                  <a:pt x="1389968" y="2554319"/>
                </a:moveTo>
                <a:lnTo>
                  <a:pt x="1299407" y="2554319"/>
                </a:lnTo>
                <a:lnTo>
                  <a:pt x="2554316" y="1299410"/>
                </a:lnTo>
                <a:lnTo>
                  <a:pt x="2554316" y="1389971"/>
                </a:lnTo>
                <a:lnTo>
                  <a:pt x="1389968" y="2554319"/>
                </a:lnTo>
                <a:close/>
              </a:path>
              <a:path w="2554605" h="2554604">
                <a:moveTo>
                  <a:pt x="1571091" y="2554319"/>
                </a:moveTo>
                <a:lnTo>
                  <a:pt x="1480530" y="2554319"/>
                </a:lnTo>
                <a:lnTo>
                  <a:pt x="2554316" y="1480532"/>
                </a:lnTo>
                <a:lnTo>
                  <a:pt x="2554316" y="1571093"/>
                </a:lnTo>
                <a:lnTo>
                  <a:pt x="1571091" y="2554319"/>
                </a:lnTo>
                <a:close/>
              </a:path>
              <a:path w="2554605" h="2554604">
                <a:moveTo>
                  <a:pt x="1751200" y="2554319"/>
                </a:moveTo>
                <a:lnTo>
                  <a:pt x="1660615" y="2554319"/>
                </a:lnTo>
                <a:lnTo>
                  <a:pt x="2554316" y="1661299"/>
                </a:lnTo>
                <a:lnTo>
                  <a:pt x="2554316" y="1751836"/>
                </a:lnTo>
                <a:lnTo>
                  <a:pt x="1751200" y="2554319"/>
                </a:lnTo>
                <a:close/>
              </a:path>
              <a:path w="2554605" h="2554604">
                <a:moveTo>
                  <a:pt x="1933765" y="2554319"/>
                </a:moveTo>
                <a:lnTo>
                  <a:pt x="1843179" y="2554319"/>
                </a:lnTo>
                <a:lnTo>
                  <a:pt x="2554316" y="1843765"/>
                </a:lnTo>
                <a:lnTo>
                  <a:pt x="2554316" y="1934301"/>
                </a:lnTo>
                <a:lnTo>
                  <a:pt x="1933765" y="2554319"/>
                </a:lnTo>
                <a:close/>
              </a:path>
              <a:path w="2554605" h="2554604">
                <a:moveTo>
                  <a:pt x="2115851" y="2554319"/>
                </a:moveTo>
                <a:lnTo>
                  <a:pt x="2025290" y="2554319"/>
                </a:lnTo>
                <a:lnTo>
                  <a:pt x="2554316" y="2025292"/>
                </a:lnTo>
                <a:lnTo>
                  <a:pt x="2554316" y="2115854"/>
                </a:lnTo>
                <a:lnTo>
                  <a:pt x="2115851" y="2554319"/>
                </a:lnTo>
                <a:close/>
              </a:path>
              <a:path w="2554605" h="2554604">
                <a:moveTo>
                  <a:pt x="2296974" y="2554319"/>
                </a:moveTo>
                <a:lnTo>
                  <a:pt x="2206412" y="2554319"/>
                </a:lnTo>
                <a:lnTo>
                  <a:pt x="2554316" y="2206415"/>
                </a:lnTo>
                <a:lnTo>
                  <a:pt x="2554316" y="2296976"/>
                </a:lnTo>
                <a:lnTo>
                  <a:pt x="2296974" y="2554319"/>
                </a:lnTo>
                <a:close/>
              </a:path>
              <a:path w="2554605" h="2554604">
                <a:moveTo>
                  <a:pt x="2479489" y="2554319"/>
                </a:moveTo>
                <a:lnTo>
                  <a:pt x="2388928" y="2554319"/>
                </a:lnTo>
                <a:lnTo>
                  <a:pt x="2554316" y="2388931"/>
                </a:lnTo>
                <a:lnTo>
                  <a:pt x="2554316" y="2479492"/>
                </a:lnTo>
                <a:lnTo>
                  <a:pt x="2479489" y="2554319"/>
                </a:lnTo>
                <a:close/>
              </a:path>
            </a:pathLst>
          </a:custGeom>
          <a:solidFill>
            <a:srgbClr val="B074FF"/>
          </a:solidFill>
        </p:spPr>
        <p:txBody>
          <a:bodyPr wrap="square" lIns="0" tIns="0" rIns="0" bIns="0" rtlCol="0"/>
          <a:lstStyle/>
          <a:p>
            <a:endParaRPr/>
          </a:p>
        </p:txBody>
      </p:sp>
      <p:sp>
        <p:nvSpPr>
          <p:cNvPr id="4" name="object 4"/>
          <p:cNvSpPr/>
          <p:nvPr/>
        </p:nvSpPr>
        <p:spPr>
          <a:xfrm>
            <a:off x="0" y="0"/>
            <a:ext cx="2568575" cy="2552065"/>
          </a:xfrm>
          <a:custGeom>
            <a:avLst/>
            <a:gdLst/>
            <a:ahLst/>
            <a:cxnLst/>
            <a:rect l="l" t="t" r="r" b="b"/>
            <a:pathLst>
              <a:path w="2568575" h="2552065">
                <a:moveTo>
                  <a:pt x="0" y="47447"/>
                </a:moveTo>
                <a:lnTo>
                  <a:pt x="0" y="0"/>
                </a:lnTo>
                <a:lnTo>
                  <a:pt x="47447" y="0"/>
                </a:lnTo>
                <a:lnTo>
                  <a:pt x="0" y="47447"/>
                </a:lnTo>
                <a:close/>
              </a:path>
              <a:path w="2568575" h="2552065">
                <a:moveTo>
                  <a:pt x="0" y="227725"/>
                </a:moveTo>
                <a:lnTo>
                  <a:pt x="0" y="137204"/>
                </a:lnTo>
                <a:lnTo>
                  <a:pt x="137397" y="0"/>
                </a:lnTo>
                <a:lnTo>
                  <a:pt x="228002" y="0"/>
                </a:lnTo>
                <a:lnTo>
                  <a:pt x="0" y="227725"/>
                </a:lnTo>
                <a:close/>
              </a:path>
              <a:path w="2568575" h="2552065">
                <a:moveTo>
                  <a:pt x="0" y="409692"/>
                </a:moveTo>
                <a:lnTo>
                  <a:pt x="0" y="319131"/>
                </a:lnTo>
                <a:lnTo>
                  <a:pt x="319131" y="0"/>
                </a:lnTo>
                <a:lnTo>
                  <a:pt x="409692" y="0"/>
                </a:lnTo>
                <a:lnTo>
                  <a:pt x="0" y="409692"/>
                </a:lnTo>
                <a:close/>
              </a:path>
              <a:path w="2568575" h="2552065">
                <a:moveTo>
                  <a:pt x="0" y="591778"/>
                </a:moveTo>
                <a:lnTo>
                  <a:pt x="0" y="500253"/>
                </a:lnTo>
                <a:lnTo>
                  <a:pt x="500253" y="0"/>
                </a:lnTo>
                <a:lnTo>
                  <a:pt x="591258" y="0"/>
                </a:lnTo>
                <a:lnTo>
                  <a:pt x="0" y="591778"/>
                </a:lnTo>
                <a:close/>
              </a:path>
              <a:path w="2568575" h="2552065">
                <a:moveTo>
                  <a:pt x="0" y="773330"/>
                </a:moveTo>
                <a:lnTo>
                  <a:pt x="0" y="682769"/>
                </a:lnTo>
                <a:lnTo>
                  <a:pt x="682769" y="0"/>
                </a:lnTo>
                <a:lnTo>
                  <a:pt x="773330" y="0"/>
                </a:lnTo>
                <a:lnTo>
                  <a:pt x="0" y="773330"/>
                </a:lnTo>
                <a:close/>
              </a:path>
              <a:path w="2568575" h="2552065">
                <a:moveTo>
                  <a:pt x="0" y="953059"/>
                </a:moveTo>
                <a:lnTo>
                  <a:pt x="0" y="862498"/>
                </a:lnTo>
                <a:lnTo>
                  <a:pt x="862498" y="0"/>
                </a:lnTo>
                <a:lnTo>
                  <a:pt x="953059" y="0"/>
                </a:lnTo>
                <a:lnTo>
                  <a:pt x="0" y="953059"/>
                </a:lnTo>
                <a:close/>
              </a:path>
              <a:path w="2568575" h="2552065">
                <a:moveTo>
                  <a:pt x="0" y="1135575"/>
                </a:moveTo>
                <a:lnTo>
                  <a:pt x="0" y="1045014"/>
                </a:lnTo>
                <a:lnTo>
                  <a:pt x="1045014" y="0"/>
                </a:lnTo>
                <a:lnTo>
                  <a:pt x="1135575" y="0"/>
                </a:lnTo>
                <a:lnTo>
                  <a:pt x="0" y="1135575"/>
                </a:lnTo>
                <a:close/>
              </a:path>
              <a:path w="2568575" h="2552065">
                <a:moveTo>
                  <a:pt x="0" y="1316697"/>
                </a:moveTo>
                <a:lnTo>
                  <a:pt x="0" y="1226136"/>
                </a:lnTo>
                <a:lnTo>
                  <a:pt x="1226136" y="0"/>
                </a:lnTo>
                <a:lnTo>
                  <a:pt x="1316697" y="0"/>
                </a:lnTo>
                <a:lnTo>
                  <a:pt x="0" y="1316697"/>
                </a:lnTo>
                <a:close/>
              </a:path>
              <a:path w="2568575" h="2552065">
                <a:moveTo>
                  <a:pt x="0" y="1497819"/>
                </a:moveTo>
                <a:lnTo>
                  <a:pt x="0" y="1407258"/>
                </a:lnTo>
                <a:lnTo>
                  <a:pt x="1407258" y="0"/>
                </a:lnTo>
                <a:lnTo>
                  <a:pt x="1497819" y="0"/>
                </a:lnTo>
                <a:lnTo>
                  <a:pt x="0" y="1497819"/>
                </a:lnTo>
                <a:close/>
              </a:path>
              <a:path w="2568575" h="2552065">
                <a:moveTo>
                  <a:pt x="0" y="1678942"/>
                </a:moveTo>
                <a:lnTo>
                  <a:pt x="0" y="1588381"/>
                </a:lnTo>
                <a:lnTo>
                  <a:pt x="1588381" y="0"/>
                </a:lnTo>
                <a:lnTo>
                  <a:pt x="1678942" y="0"/>
                </a:lnTo>
                <a:lnTo>
                  <a:pt x="0" y="1678942"/>
                </a:lnTo>
                <a:close/>
              </a:path>
              <a:path w="2568575" h="2552065">
                <a:moveTo>
                  <a:pt x="0" y="1861457"/>
                </a:moveTo>
                <a:lnTo>
                  <a:pt x="0" y="1770896"/>
                </a:lnTo>
                <a:lnTo>
                  <a:pt x="1770896" y="0"/>
                </a:lnTo>
                <a:lnTo>
                  <a:pt x="1861457" y="0"/>
                </a:lnTo>
                <a:lnTo>
                  <a:pt x="0" y="1861457"/>
                </a:lnTo>
                <a:close/>
              </a:path>
              <a:path w="2568575" h="2552065">
                <a:moveTo>
                  <a:pt x="0" y="2041187"/>
                </a:moveTo>
                <a:lnTo>
                  <a:pt x="0" y="1950625"/>
                </a:lnTo>
                <a:lnTo>
                  <a:pt x="1950625" y="0"/>
                </a:lnTo>
                <a:lnTo>
                  <a:pt x="2041187" y="0"/>
                </a:lnTo>
                <a:lnTo>
                  <a:pt x="0" y="2041187"/>
                </a:lnTo>
                <a:close/>
              </a:path>
              <a:path w="2568575" h="2552065">
                <a:moveTo>
                  <a:pt x="41116" y="2181193"/>
                </a:moveTo>
                <a:lnTo>
                  <a:pt x="17431" y="2160120"/>
                </a:lnTo>
                <a:lnTo>
                  <a:pt x="5458" y="2149257"/>
                </a:lnTo>
                <a:lnTo>
                  <a:pt x="0" y="2144012"/>
                </a:lnTo>
                <a:lnTo>
                  <a:pt x="0" y="2131748"/>
                </a:lnTo>
                <a:lnTo>
                  <a:pt x="2131748" y="0"/>
                </a:lnTo>
                <a:lnTo>
                  <a:pt x="2176573" y="0"/>
                </a:lnTo>
                <a:lnTo>
                  <a:pt x="2187395" y="12143"/>
                </a:lnTo>
                <a:lnTo>
                  <a:pt x="2197866" y="24443"/>
                </a:lnTo>
                <a:lnTo>
                  <a:pt x="41116" y="2181193"/>
                </a:lnTo>
                <a:close/>
              </a:path>
              <a:path w="2568575" h="2552065">
                <a:moveTo>
                  <a:pt x="142823" y="2260608"/>
                </a:moveTo>
                <a:lnTo>
                  <a:pt x="117048" y="2241625"/>
                </a:lnTo>
                <a:lnTo>
                  <a:pt x="104030" y="2231807"/>
                </a:lnTo>
                <a:lnTo>
                  <a:pt x="91273" y="2221597"/>
                </a:lnTo>
                <a:lnTo>
                  <a:pt x="2239663" y="74600"/>
                </a:lnTo>
                <a:lnTo>
                  <a:pt x="2249873" y="87357"/>
                </a:lnTo>
                <a:lnTo>
                  <a:pt x="2259691" y="100375"/>
                </a:lnTo>
                <a:lnTo>
                  <a:pt x="2278674" y="126150"/>
                </a:lnTo>
                <a:lnTo>
                  <a:pt x="142823" y="2260608"/>
                </a:lnTo>
                <a:close/>
              </a:path>
              <a:path w="2568575" h="2552065">
                <a:moveTo>
                  <a:pt x="251497" y="2333057"/>
                </a:moveTo>
                <a:lnTo>
                  <a:pt x="237107" y="2324675"/>
                </a:lnTo>
                <a:lnTo>
                  <a:pt x="223109" y="2316164"/>
                </a:lnTo>
                <a:lnTo>
                  <a:pt x="209373" y="2307390"/>
                </a:lnTo>
                <a:lnTo>
                  <a:pt x="195767" y="2298225"/>
                </a:lnTo>
                <a:lnTo>
                  <a:pt x="2314899" y="179094"/>
                </a:lnTo>
                <a:lnTo>
                  <a:pt x="2324063" y="192895"/>
                </a:lnTo>
                <a:lnTo>
                  <a:pt x="2332837" y="206959"/>
                </a:lnTo>
                <a:lnTo>
                  <a:pt x="2349730" y="234824"/>
                </a:lnTo>
                <a:lnTo>
                  <a:pt x="251497" y="2333057"/>
                </a:lnTo>
                <a:close/>
              </a:path>
              <a:path w="2568575" h="2552065">
                <a:moveTo>
                  <a:pt x="369923" y="2397146"/>
                </a:moveTo>
                <a:lnTo>
                  <a:pt x="354488" y="2389810"/>
                </a:lnTo>
                <a:lnTo>
                  <a:pt x="339445" y="2382343"/>
                </a:lnTo>
                <a:lnTo>
                  <a:pt x="324664" y="2374615"/>
                </a:lnTo>
                <a:lnTo>
                  <a:pt x="310013" y="2366495"/>
                </a:lnTo>
                <a:lnTo>
                  <a:pt x="2383168" y="293340"/>
                </a:lnTo>
                <a:lnTo>
                  <a:pt x="2391288" y="308187"/>
                </a:lnTo>
                <a:lnTo>
                  <a:pt x="2399016" y="323295"/>
                </a:lnTo>
                <a:lnTo>
                  <a:pt x="2413819" y="353250"/>
                </a:lnTo>
                <a:lnTo>
                  <a:pt x="369923" y="2397146"/>
                </a:lnTo>
                <a:close/>
              </a:path>
              <a:path w="2568575" h="2552065">
                <a:moveTo>
                  <a:pt x="495315" y="2452876"/>
                </a:moveTo>
                <a:lnTo>
                  <a:pt x="463270" y="2440163"/>
                </a:lnTo>
                <a:lnTo>
                  <a:pt x="447117" y="2433479"/>
                </a:lnTo>
                <a:lnTo>
                  <a:pt x="431226" y="2426404"/>
                </a:lnTo>
                <a:lnTo>
                  <a:pt x="2441684" y="415946"/>
                </a:lnTo>
                <a:lnTo>
                  <a:pt x="2448759" y="431642"/>
                </a:lnTo>
                <a:lnTo>
                  <a:pt x="2455443" y="447468"/>
                </a:lnTo>
                <a:lnTo>
                  <a:pt x="2461865" y="463556"/>
                </a:lnTo>
                <a:lnTo>
                  <a:pt x="2468156" y="480035"/>
                </a:lnTo>
                <a:lnTo>
                  <a:pt x="495315" y="2452876"/>
                </a:lnTo>
                <a:close/>
              </a:path>
              <a:path w="2568575" h="2552065">
                <a:moveTo>
                  <a:pt x="633247" y="2496067"/>
                </a:moveTo>
                <a:lnTo>
                  <a:pt x="563584" y="2475168"/>
                </a:lnTo>
                <a:lnTo>
                  <a:pt x="2491841" y="546911"/>
                </a:lnTo>
                <a:lnTo>
                  <a:pt x="2497066" y="564458"/>
                </a:lnTo>
                <a:lnTo>
                  <a:pt x="2507515" y="599028"/>
                </a:lnTo>
                <a:lnTo>
                  <a:pt x="2512740" y="616574"/>
                </a:lnTo>
                <a:lnTo>
                  <a:pt x="633247" y="2496067"/>
                </a:lnTo>
                <a:close/>
              </a:path>
              <a:path w="2568575" h="2552065">
                <a:moveTo>
                  <a:pt x="779538" y="2529505"/>
                </a:moveTo>
                <a:lnTo>
                  <a:pt x="760729" y="2526130"/>
                </a:lnTo>
                <a:lnTo>
                  <a:pt x="741920" y="2522364"/>
                </a:lnTo>
                <a:lnTo>
                  <a:pt x="704303" y="2514179"/>
                </a:lnTo>
                <a:lnTo>
                  <a:pt x="2530852" y="689023"/>
                </a:lnTo>
                <a:lnTo>
                  <a:pt x="2535010" y="707832"/>
                </a:lnTo>
                <a:lnTo>
                  <a:pt x="2539038" y="726640"/>
                </a:lnTo>
                <a:lnTo>
                  <a:pt x="2542804" y="745449"/>
                </a:lnTo>
                <a:lnTo>
                  <a:pt x="2546178" y="764258"/>
                </a:lnTo>
                <a:lnTo>
                  <a:pt x="779538" y="2529505"/>
                </a:lnTo>
                <a:close/>
              </a:path>
              <a:path w="2568575" h="2552065">
                <a:moveTo>
                  <a:pt x="943941" y="2547617"/>
                </a:moveTo>
                <a:lnTo>
                  <a:pt x="923043" y="2546333"/>
                </a:lnTo>
                <a:lnTo>
                  <a:pt x="902144" y="2544656"/>
                </a:lnTo>
                <a:lnTo>
                  <a:pt x="860346" y="2540651"/>
                </a:lnTo>
                <a:lnTo>
                  <a:pt x="2558717" y="843673"/>
                </a:lnTo>
                <a:lnTo>
                  <a:pt x="2560785" y="864572"/>
                </a:lnTo>
                <a:lnTo>
                  <a:pt x="2562723" y="885471"/>
                </a:lnTo>
                <a:lnTo>
                  <a:pt x="2564399" y="906369"/>
                </a:lnTo>
                <a:lnTo>
                  <a:pt x="2565683" y="927268"/>
                </a:lnTo>
                <a:lnTo>
                  <a:pt x="943941" y="2547617"/>
                </a:lnTo>
                <a:close/>
              </a:path>
              <a:path w="2568575" h="2552065">
                <a:moveTo>
                  <a:pt x="1031716" y="2551797"/>
                </a:moveTo>
                <a:lnTo>
                  <a:pt x="2568470" y="1015043"/>
                </a:lnTo>
                <a:lnTo>
                  <a:pt x="2568230" y="1038249"/>
                </a:lnTo>
                <a:lnTo>
                  <a:pt x="2567599" y="1061717"/>
                </a:lnTo>
                <a:lnTo>
                  <a:pt x="2565683" y="1108391"/>
                </a:lnTo>
                <a:lnTo>
                  <a:pt x="1125064" y="2549010"/>
                </a:lnTo>
                <a:lnTo>
                  <a:pt x="1078390" y="2551448"/>
                </a:lnTo>
                <a:lnTo>
                  <a:pt x="1031716" y="2551797"/>
                </a:lnTo>
                <a:close/>
              </a:path>
              <a:path w="2568575" h="2552065">
                <a:moveTo>
                  <a:pt x="1223984" y="2540651"/>
                </a:moveTo>
                <a:lnTo>
                  <a:pt x="2557324" y="1207311"/>
                </a:lnTo>
                <a:lnTo>
                  <a:pt x="2553928" y="1234262"/>
                </a:lnTo>
                <a:lnTo>
                  <a:pt x="2550009" y="1260951"/>
                </a:lnTo>
                <a:lnTo>
                  <a:pt x="2540605" y="1314592"/>
                </a:lnTo>
                <a:lnTo>
                  <a:pt x="1331265" y="2523932"/>
                </a:lnTo>
                <a:lnTo>
                  <a:pt x="1278147" y="2533336"/>
                </a:lnTo>
                <a:lnTo>
                  <a:pt x="1223984" y="2540651"/>
                </a:lnTo>
                <a:close/>
              </a:path>
              <a:path w="2568575" h="2552065">
                <a:moveTo>
                  <a:pt x="1451084" y="2496067"/>
                </a:moveTo>
                <a:lnTo>
                  <a:pt x="2512740" y="1434411"/>
                </a:lnTo>
                <a:lnTo>
                  <a:pt x="2502835" y="1468654"/>
                </a:lnTo>
                <a:lnTo>
                  <a:pt x="2492015" y="1502506"/>
                </a:lnTo>
                <a:lnTo>
                  <a:pt x="2468156" y="1569556"/>
                </a:lnTo>
                <a:lnTo>
                  <a:pt x="1586229" y="2451483"/>
                </a:lnTo>
                <a:lnTo>
                  <a:pt x="1519179" y="2475342"/>
                </a:lnTo>
                <a:lnTo>
                  <a:pt x="1451084" y="2496067"/>
                </a:lnTo>
                <a:close/>
              </a:path>
              <a:path w="2568575" h="2552065">
                <a:moveTo>
                  <a:pt x="1750632" y="2376247"/>
                </a:moveTo>
                <a:lnTo>
                  <a:pt x="2392920" y="1733960"/>
                </a:lnTo>
                <a:lnTo>
                  <a:pt x="2369544" y="1776610"/>
                </a:lnTo>
                <a:lnTo>
                  <a:pt x="2344778" y="1818578"/>
                </a:lnTo>
                <a:lnTo>
                  <a:pt x="2318599" y="1859864"/>
                </a:lnTo>
                <a:lnTo>
                  <a:pt x="2290982" y="1900467"/>
                </a:lnTo>
                <a:lnTo>
                  <a:pt x="2261902" y="1940388"/>
                </a:lnTo>
                <a:lnTo>
                  <a:pt x="2231336" y="1979626"/>
                </a:lnTo>
                <a:lnTo>
                  <a:pt x="2199259" y="2018182"/>
                </a:lnTo>
                <a:lnTo>
                  <a:pt x="2034855" y="2182586"/>
                </a:lnTo>
                <a:lnTo>
                  <a:pt x="1996299" y="2214663"/>
                </a:lnTo>
                <a:lnTo>
                  <a:pt x="1957061" y="2245229"/>
                </a:lnTo>
                <a:lnTo>
                  <a:pt x="1917140" y="2274309"/>
                </a:lnTo>
                <a:lnTo>
                  <a:pt x="1876537" y="2301926"/>
                </a:lnTo>
                <a:lnTo>
                  <a:pt x="1835251" y="2328105"/>
                </a:lnTo>
                <a:lnTo>
                  <a:pt x="1793283" y="2352871"/>
                </a:lnTo>
                <a:lnTo>
                  <a:pt x="1750632" y="2376247"/>
                </a:lnTo>
                <a:close/>
              </a:path>
            </a:pathLst>
          </a:custGeom>
          <a:solidFill>
            <a:srgbClr val="B074FF"/>
          </a:solidFill>
        </p:spPr>
        <p:txBody>
          <a:bodyPr wrap="square" lIns="0" tIns="0" rIns="0" bIns="0" rtlCol="0"/>
          <a:lstStyle/>
          <a:p>
            <a:endParaRPr/>
          </a:p>
        </p:txBody>
      </p:sp>
      <p:sp>
        <p:nvSpPr>
          <p:cNvPr id="9" name="TextBox 8">
            <a:extLst>
              <a:ext uri="{FF2B5EF4-FFF2-40B4-BE49-F238E27FC236}">
                <a16:creationId xmlns:a16="http://schemas.microsoft.com/office/drawing/2014/main" id="{80B2DC94-D2E4-477C-8B33-CD68208B0308}"/>
              </a:ext>
            </a:extLst>
          </p:cNvPr>
          <p:cNvSpPr txBox="1"/>
          <p:nvPr/>
        </p:nvSpPr>
        <p:spPr>
          <a:xfrm>
            <a:off x="8767199" y="552757"/>
            <a:ext cx="8243786" cy="1446550"/>
          </a:xfrm>
          <a:prstGeom prst="rect">
            <a:avLst/>
          </a:prstGeom>
          <a:noFill/>
        </p:spPr>
        <p:txBody>
          <a:bodyPr wrap="square" rtlCol="0">
            <a:spAutoFit/>
          </a:bodyPr>
          <a:lstStyle/>
          <a:p>
            <a:pPr algn="ctr"/>
            <a:r>
              <a:rPr lang="uk-UA" sz="4400" b="1" i="1" dirty="0">
                <a:solidFill>
                  <a:srgbClr val="B074FF"/>
                </a:solidFill>
                <a:latin typeface="Century Schoolbook" panose="02040604050505020304" pitchFamily="18" charset="0"/>
              </a:rPr>
              <a:t>3.3. Підпункт 3.3 пункту 3 розділу ІІ виключено</a:t>
            </a:r>
          </a:p>
        </p:txBody>
      </p:sp>
      <p:sp>
        <p:nvSpPr>
          <p:cNvPr id="10" name="TextBox 9">
            <a:extLst>
              <a:ext uri="{FF2B5EF4-FFF2-40B4-BE49-F238E27FC236}">
                <a16:creationId xmlns:a16="http://schemas.microsoft.com/office/drawing/2014/main" id="{65565EA3-55D9-4A1B-8485-C75EA71FF354}"/>
              </a:ext>
            </a:extLst>
          </p:cNvPr>
          <p:cNvSpPr txBox="1"/>
          <p:nvPr/>
        </p:nvSpPr>
        <p:spPr>
          <a:xfrm>
            <a:off x="7832017" y="1999307"/>
            <a:ext cx="10435201" cy="2123658"/>
          </a:xfrm>
          <a:prstGeom prst="rect">
            <a:avLst/>
          </a:prstGeom>
          <a:noFill/>
        </p:spPr>
        <p:txBody>
          <a:bodyPr wrap="square" rtlCol="0">
            <a:spAutoFit/>
          </a:bodyPr>
          <a:lstStyle/>
          <a:p>
            <a:pPr algn="ctr"/>
            <a:r>
              <a:rPr lang="uk-UA" sz="4400" b="1" i="1" dirty="0">
                <a:solidFill>
                  <a:srgbClr val="B074FF"/>
                </a:solidFill>
                <a:latin typeface="Century Schoolbook" panose="02040604050505020304" pitchFamily="18" charset="0"/>
              </a:rPr>
              <a:t>4. Об'єкт основних засобів оцінюється за первісною вартістю, якою є:</a:t>
            </a:r>
          </a:p>
        </p:txBody>
      </p:sp>
      <p:sp>
        <p:nvSpPr>
          <p:cNvPr id="11" name="TextBox 10">
            <a:extLst>
              <a:ext uri="{FF2B5EF4-FFF2-40B4-BE49-F238E27FC236}">
                <a16:creationId xmlns:a16="http://schemas.microsoft.com/office/drawing/2014/main" id="{89AB4F49-B122-4F41-B2FF-7CE91C587D6D}"/>
              </a:ext>
            </a:extLst>
          </p:cNvPr>
          <p:cNvSpPr txBox="1"/>
          <p:nvPr/>
        </p:nvSpPr>
        <p:spPr>
          <a:xfrm>
            <a:off x="8278992" y="4189955"/>
            <a:ext cx="9220200" cy="6124754"/>
          </a:xfrm>
          <a:prstGeom prst="rect">
            <a:avLst/>
          </a:prstGeom>
          <a:noFill/>
        </p:spPr>
        <p:txBody>
          <a:bodyPr wrap="square" rtlCol="0">
            <a:spAutoFit/>
          </a:bodyPr>
          <a:lstStyle/>
          <a:p>
            <a:pPr marL="285750" indent="-285750">
              <a:buClr>
                <a:schemeClr val="tx1"/>
              </a:buClr>
              <a:buFont typeface="Courier New" panose="02070309020205020404" pitchFamily="49" charset="0"/>
              <a:buChar char="o"/>
            </a:pPr>
            <a:r>
              <a:rPr lang="uk-UA" sz="2800" i="1" dirty="0">
                <a:solidFill>
                  <a:srgbClr val="B074FF"/>
                </a:solidFill>
                <a:latin typeface="Century Schoolbook" panose="02040604050505020304" pitchFamily="18" charset="0"/>
              </a:rPr>
              <a:t>вартість придбання у разі придбання за плату;</a:t>
            </a:r>
          </a:p>
          <a:p>
            <a:pPr marL="285750" indent="-285750">
              <a:buClr>
                <a:schemeClr val="tx1"/>
              </a:buClr>
              <a:buFont typeface="Courier New" panose="02070309020205020404" pitchFamily="49" charset="0"/>
              <a:buChar char="o"/>
            </a:pPr>
            <a:r>
              <a:rPr lang="uk-UA" sz="2800" i="1" dirty="0">
                <a:solidFill>
                  <a:srgbClr val="B074FF"/>
                </a:solidFill>
                <a:latin typeface="Century Schoolbook" panose="02040604050505020304" pitchFamily="18" charset="0"/>
              </a:rPr>
              <a:t>собівартість виробництва у разі самостійного виготовлення (створення);</a:t>
            </a:r>
          </a:p>
          <a:p>
            <a:pPr marL="285750" indent="-285750">
              <a:buClr>
                <a:schemeClr val="tx1"/>
              </a:buClr>
              <a:buFont typeface="Courier New" panose="02070309020205020404" pitchFamily="49" charset="0"/>
              <a:buChar char="o"/>
            </a:pPr>
            <a:r>
              <a:rPr lang="uk-UA" sz="2800" i="1" dirty="0">
                <a:solidFill>
                  <a:srgbClr val="B074FF"/>
                </a:solidFill>
                <a:latin typeface="Century Schoolbook" panose="02040604050505020304" pitchFamily="18" charset="0"/>
              </a:rPr>
              <a:t>справедлива вартість у разі отримання без оплати від фізичних та юридичних осіб (крім суб'єктів державного сектору);</a:t>
            </a:r>
          </a:p>
          <a:p>
            <a:pPr marL="285750" indent="-285750">
              <a:buClr>
                <a:schemeClr val="tx1"/>
              </a:buClr>
              <a:buFont typeface="Courier New" panose="02070309020205020404" pitchFamily="49" charset="0"/>
              <a:buChar char="o"/>
            </a:pPr>
            <a:r>
              <a:rPr lang="uk-UA" sz="2800" i="1" dirty="0">
                <a:solidFill>
                  <a:srgbClr val="B074FF"/>
                </a:solidFill>
                <a:latin typeface="Century Schoolbook" panose="02040604050505020304" pitchFamily="18" charset="0"/>
              </a:rPr>
              <a:t>первісна (переоцінена) вартість основних засобів у разі отримання без оплати від суб'єктів державного сектору;</a:t>
            </a:r>
          </a:p>
          <a:p>
            <a:pPr marL="285750" indent="-285750">
              <a:buClr>
                <a:schemeClr val="tx1"/>
              </a:buClr>
              <a:buFont typeface="Courier New" panose="02070309020205020404" pitchFamily="49" charset="0"/>
              <a:buChar char="o"/>
            </a:pPr>
            <a:r>
              <a:rPr lang="uk-UA" sz="2800" i="1" dirty="0">
                <a:solidFill>
                  <a:srgbClr val="B074FF"/>
                </a:solidFill>
                <a:latin typeface="Century Schoolbook" panose="02040604050505020304" pitchFamily="18" charset="0"/>
              </a:rPr>
              <a:t>залишкова вартість переданого об'єкта основних засобів у разі отримання у результаті обміну на інший актив;</a:t>
            </a:r>
          </a:p>
          <a:p>
            <a:pPr marL="285750" indent="-285750">
              <a:buClr>
                <a:schemeClr val="tx1"/>
              </a:buClr>
              <a:buFont typeface="Courier New" panose="02070309020205020404" pitchFamily="49" charset="0"/>
              <a:buChar char="o"/>
            </a:pPr>
            <a:r>
              <a:rPr lang="uk-UA" sz="2800" i="1" dirty="0">
                <a:solidFill>
                  <a:srgbClr val="B074FF"/>
                </a:solidFill>
                <a:latin typeface="Century Schoolbook" panose="02040604050505020304" pitchFamily="18" charset="0"/>
              </a:rPr>
              <a:t>умовна вартість у разі відсутності активного ринку.</a:t>
            </a:r>
          </a:p>
        </p:txBody>
      </p:sp>
      <p:pic>
        <p:nvPicPr>
          <p:cNvPr id="8" name="Рисунок 7">
            <a:extLst>
              <a:ext uri="{FF2B5EF4-FFF2-40B4-BE49-F238E27FC236}">
                <a16:creationId xmlns:a16="http://schemas.microsoft.com/office/drawing/2014/main" id="{BD46B058-0C8F-4F38-B84F-A6C87860EDFF}"/>
              </a:ext>
            </a:extLst>
          </p:cNvPr>
          <p:cNvPicPr>
            <a:picLocks noChangeAspect="1"/>
          </p:cNvPicPr>
          <p:nvPr/>
        </p:nvPicPr>
        <p:blipFill rotWithShape="1">
          <a:blip r:embed="rId2">
            <a:extLst>
              <a:ext uri="{28A0092B-C50C-407E-A947-70E740481C1C}">
                <a14:useLocalDpi xmlns:a14="http://schemas.microsoft.com/office/drawing/2010/main" val="0"/>
              </a:ext>
            </a:extLst>
          </a:blip>
          <a:srcRect r="57210"/>
          <a:stretch/>
        </p:blipFill>
        <p:spPr>
          <a:xfrm>
            <a:off x="0" y="-13855"/>
            <a:ext cx="8087756" cy="1031470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F1EF"/>
          </a:solidFill>
        </p:spPr>
        <p:txBody>
          <a:bodyPr wrap="square" lIns="0" tIns="0" rIns="0" bIns="0" rtlCol="0"/>
          <a:lstStyle/>
          <a:p>
            <a:endParaRPr dirty="0"/>
          </a:p>
        </p:txBody>
      </p:sp>
      <p:sp>
        <p:nvSpPr>
          <p:cNvPr id="4" name="object 4"/>
          <p:cNvSpPr/>
          <p:nvPr/>
        </p:nvSpPr>
        <p:spPr>
          <a:xfrm>
            <a:off x="0" y="0"/>
            <a:ext cx="18288000" cy="5565775"/>
          </a:xfrm>
          <a:custGeom>
            <a:avLst/>
            <a:gdLst/>
            <a:ahLst/>
            <a:cxnLst/>
            <a:rect l="l" t="t" r="r" b="b"/>
            <a:pathLst>
              <a:path w="18288000" h="5565775">
                <a:moveTo>
                  <a:pt x="18287998" y="5565611"/>
                </a:moveTo>
                <a:lnTo>
                  <a:pt x="0" y="5565611"/>
                </a:lnTo>
                <a:lnTo>
                  <a:pt x="0" y="0"/>
                </a:lnTo>
                <a:lnTo>
                  <a:pt x="18287998" y="0"/>
                </a:lnTo>
                <a:lnTo>
                  <a:pt x="18287998" y="5565611"/>
                </a:lnTo>
                <a:close/>
              </a:path>
            </a:pathLst>
          </a:custGeom>
          <a:solidFill>
            <a:srgbClr val="004AAC"/>
          </a:solidFill>
        </p:spPr>
        <p:txBody>
          <a:bodyPr wrap="square" lIns="0" tIns="0" rIns="0" bIns="0" rtlCol="0"/>
          <a:lstStyle/>
          <a:p>
            <a:endParaRPr/>
          </a:p>
        </p:txBody>
      </p:sp>
      <p:sp>
        <p:nvSpPr>
          <p:cNvPr id="7" name="object 7"/>
          <p:cNvSpPr txBox="1">
            <a:spLocks noGrp="1"/>
          </p:cNvSpPr>
          <p:nvPr>
            <p:ph type="title"/>
          </p:nvPr>
        </p:nvSpPr>
        <p:spPr>
          <a:xfrm>
            <a:off x="3662277" y="372824"/>
            <a:ext cx="11644045" cy="2044149"/>
          </a:xfrm>
          <a:prstGeom prst="rect">
            <a:avLst/>
          </a:prstGeom>
        </p:spPr>
        <p:txBody>
          <a:bodyPr vert="horz" wrap="square" lIns="0" tIns="12700" rIns="0" bIns="0" rtlCol="0">
            <a:spAutoFit/>
          </a:bodyPr>
          <a:lstStyle/>
          <a:p>
            <a:pPr marL="12700" algn="ctr">
              <a:spcBef>
                <a:spcPts val="100"/>
              </a:spcBef>
            </a:pPr>
            <a:r>
              <a:rPr lang="uk-UA" sz="4400" b="1" i="1" dirty="0">
                <a:solidFill>
                  <a:srgbClr val="B074FF"/>
                </a:solidFill>
                <a:latin typeface="Century Schoolbook" panose="02040604050505020304" pitchFamily="18" charset="0"/>
              </a:rPr>
              <a:t>5. Первісна вартість об'єкта основних засобів у разі придбання за плату складається з таких витрат:</a:t>
            </a:r>
            <a:endParaRPr sz="4400" b="1" i="1" spc="110" dirty="0">
              <a:solidFill>
                <a:srgbClr val="B074FF"/>
              </a:solidFill>
              <a:latin typeface="Century Schoolbook" panose="02040604050505020304" pitchFamily="18" charset="0"/>
            </a:endParaRPr>
          </a:p>
        </p:txBody>
      </p:sp>
      <p:sp>
        <p:nvSpPr>
          <p:cNvPr id="11" name="object 11"/>
          <p:cNvSpPr/>
          <p:nvPr/>
        </p:nvSpPr>
        <p:spPr>
          <a:xfrm>
            <a:off x="0" y="11"/>
            <a:ext cx="18288000" cy="1920875"/>
          </a:xfrm>
          <a:custGeom>
            <a:avLst/>
            <a:gdLst/>
            <a:ahLst/>
            <a:cxnLst/>
            <a:rect l="l" t="t" r="r" b="b"/>
            <a:pathLst>
              <a:path w="18288000" h="1920875">
                <a:moveTo>
                  <a:pt x="167157" y="0"/>
                </a:moveTo>
                <a:lnTo>
                  <a:pt x="76606" y="0"/>
                </a:lnTo>
                <a:lnTo>
                  <a:pt x="0" y="76606"/>
                </a:lnTo>
                <a:lnTo>
                  <a:pt x="0" y="167157"/>
                </a:lnTo>
                <a:lnTo>
                  <a:pt x="167157" y="0"/>
                </a:lnTo>
                <a:close/>
              </a:path>
              <a:path w="18288000" h="1920875">
                <a:moveTo>
                  <a:pt x="346887" y="0"/>
                </a:moveTo>
                <a:lnTo>
                  <a:pt x="256336" y="0"/>
                </a:lnTo>
                <a:lnTo>
                  <a:pt x="0" y="256336"/>
                </a:lnTo>
                <a:lnTo>
                  <a:pt x="0" y="346887"/>
                </a:lnTo>
                <a:lnTo>
                  <a:pt x="346887" y="0"/>
                </a:lnTo>
                <a:close/>
              </a:path>
              <a:path w="18288000" h="1920875">
                <a:moveTo>
                  <a:pt x="529412" y="0"/>
                </a:moveTo>
                <a:lnTo>
                  <a:pt x="438848" y="0"/>
                </a:lnTo>
                <a:lnTo>
                  <a:pt x="0" y="438848"/>
                </a:lnTo>
                <a:lnTo>
                  <a:pt x="0" y="529412"/>
                </a:lnTo>
                <a:lnTo>
                  <a:pt x="529412" y="0"/>
                </a:lnTo>
                <a:close/>
              </a:path>
              <a:path w="18288000" h="1920875">
                <a:moveTo>
                  <a:pt x="710526" y="0"/>
                </a:moveTo>
                <a:lnTo>
                  <a:pt x="619963" y="0"/>
                </a:lnTo>
                <a:lnTo>
                  <a:pt x="0" y="619963"/>
                </a:lnTo>
                <a:lnTo>
                  <a:pt x="0" y="710526"/>
                </a:lnTo>
                <a:lnTo>
                  <a:pt x="710526" y="0"/>
                </a:lnTo>
                <a:close/>
              </a:path>
              <a:path w="18288000" h="1920875">
                <a:moveTo>
                  <a:pt x="891654" y="0"/>
                </a:moveTo>
                <a:lnTo>
                  <a:pt x="801090" y="0"/>
                </a:lnTo>
                <a:lnTo>
                  <a:pt x="0" y="801090"/>
                </a:lnTo>
                <a:lnTo>
                  <a:pt x="0" y="891654"/>
                </a:lnTo>
                <a:lnTo>
                  <a:pt x="891654" y="0"/>
                </a:lnTo>
                <a:close/>
              </a:path>
              <a:path w="18288000" h="1920875">
                <a:moveTo>
                  <a:pt x="1072769" y="0"/>
                </a:moveTo>
                <a:lnTo>
                  <a:pt x="982218" y="0"/>
                </a:lnTo>
                <a:lnTo>
                  <a:pt x="0" y="982218"/>
                </a:lnTo>
                <a:lnTo>
                  <a:pt x="0" y="1072769"/>
                </a:lnTo>
                <a:lnTo>
                  <a:pt x="1072769" y="0"/>
                </a:lnTo>
                <a:close/>
              </a:path>
              <a:path w="18288000" h="1920875">
                <a:moveTo>
                  <a:pt x="1255293" y="0"/>
                </a:moveTo>
                <a:lnTo>
                  <a:pt x="1164729" y="0"/>
                </a:lnTo>
                <a:lnTo>
                  <a:pt x="0" y="1164729"/>
                </a:lnTo>
                <a:lnTo>
                  <a:pt x="0" y="1255293"/>
                </a:lnTo>
                <a:lnTo>
                  <a:pt x="1255293" y="0"/>
                </a:lnTo>
                <a:close/>
              </a:path>
              <a:path w="18288000" h="1920875">
                <a:moveTo>
                  <a:pt x="1435023" y="0"/>
                </a:moveTo>
                <a:lnTo>
                  <a:pt x="1344460" y="0"/>
                </a:lnTo>
                <a:lnTo>
                  <a:pt x="0" y="1344460"/>
                </a:lnTo>
                <a:lnTo>
                  <a:pt x="0" y="1435023"/>
                </a:lnTo>
                <a:lnTo>
                  <a:pt x="1435023" y="0"/>
                </a:lnTo>
                <a:close/>
              </a:path>
              <a:path w="18288000" h="1920875">
                <a:moveTo>
                  <a:pt x="1616138" y="0"/>
                </a:moveTo>
                <a:lnTo>
                  <a:pt x="1525574" y="0"/>
                </a:lnTo>
                <a:lnTo>
                  <a:pt x="19024" y="1506550"/>
                </a:lnTo>
                <a:lnTo>
                  <a:pt x="30734" y="1517802"/>
                </a:lnTo>
                <a:lnTo>
                  <a:pt x="42710" y="1528660"/>
                </a:lnTo>
                <a:lnTo>
                  <a:pt x="66395" y="1549742"/>
                </a:lnTo>
                <a:lnTo>
                  <a:pt x="1616138" y="0"/>
                </a:lnTo>
                <a:close/>
              </a:path>
              <a:path w="18288000" h="1920875">
                <a:moveTo>
                  <a:pt x="1798332" y="0"/>
                </a:moveTo>
                <a:lnTo>
                  <a:pt x="1707730" y="0"/>
                </a:lnTo>
                <a:lnTo>
                  <a:pt x="116547" y="1590141"/>
                </a:lnTo>
                <a:lnTo>
                  <a:pt x="129311" y="1600352"/>
                </a:lnTo>
                <a:lnTo>
                  <a:pt x="142328" y="1610169"/>
                </a:lnTo>
                <a:lnTo>
                  <a:pt x="168109" y="1629156"/>
                </a:lnTo>
                <a:lnTo>
                  <a:pt x="1798332" y="0"/>
                </a:lnTo>
                <a:close/>
              </a:path>
              <a:path w="18288000" h="1920875">
                <a:moveTo>
                  <a:pt x="1978380" y="0"/>
                </a:moveTo>
                <a:lnTo>
                  <a:pt x="1887829" y="0"/>
                </a:lnTo>
                <a:lnTo>
                  <a:pt x="221043" y="1666773"/>
                </a:lnTo>
                <a:lnTo>
                  <a:pt x="234657" y="1675942"/>
                </a:lnTo>
                <a:lnTo>
                  <a:pt x="248386" y="1684705"/>
                </a:lnTo>
                <a:lnTo>
                  <a:pt x="262382" y="1693227"/>
                </a:lnTo>
                <a:lnTo>
                  <a:pt x="276783" y="1701596"/>
                </a:lnTo>
                <a:lnTo>
                  <a:pt x="1978380" y="0"/>
                </a:lnTo>
                <a:close/>
              </a:path>
              <a:path w="18288000" h="1920875">
                <a:moveTo>
                  <a:pt x="2160905" y="0"/>
                </a:moveTo>
                <a:lnTo>
                  <a:pt x="2070341" y="0"/>
                </a:lnTo>
                <a:lnTo>
                  <a:pt x="335292" y="1735035"/>
                </a:lnTo>
                <a:lnTo>
                  <a:pt x="349948" y="1743163"/>
                </a:lnTo>
                <a:lnTo>
                  <a:pt x="364731" y="1750885"/>
                </a:lnTo>
                <a:lnTo>
                  <a:pt x="379768" y="1758353"/>
                </a:lnTo>
                <a:lnTo>
                  <a:pt x="395198" y="1765693"/>
                </a:lnTo>
                <a:lnTo>
                  <a:pt x="2160905" y="0"/>
                </a:lnTo>
                <a:close/>
              </a:path>
              <a:path w="18288000" h="1920875">
                <a:moveTo>
                  <a:pt x="2342019" y="0"/>
                </a:moveTo>
                <a:lnTo>
                  <a:pt x="2251468" y="0"/>
                </a:lnTo>
                <a:lnTo>
                  <a:pt x="456501" y="1794954"/>
                </a:lnTo>
                <a:lnTo>
                  <a:pt x="472401" y="1802028"/>
                </a:lnTo>
                <a:lnTo>
                  <a:pt x="488556" y="1808708"/>
                </a:lnTo>
                <a:lnTo>
                  <a:pt x="520598" y="1821421"/>
                </a:lnTo>
                <a:lnTo>
                  <a:pt x="2342019" y="0"/>
                </a:lnTo>
                <a:close/>
              </a:path>
              <a:path w="18288000" h="1920875">
                <a:moveTo>
                  <a:pt x="2418207" y="1102499"/>
                </a:moveTo>
                <a:lnTo>
                  <a:pt x="1775917" y="1744789"/>
                </a:lnTo>
                <a:lnTo>
                  <a:pt x="1818563" y="1721421"/>
                </a:lnTo>
                <a:lnTo>
                  <a:pt x="1860537" y="1696656"/>
                </a:lnTo>
                <a:lnTo>
                  <a:pt x="1901812" y="1670469"/>
                </a:lnTo>
                <a:lnTo>
                  <a:pt x="1942426" y="1642859"/>
                </a:lnTo>
                <a:lnTo>
                  <a:pt x="1982343" y="1613776"/>
                </a:lnTo>
                <a:lnTo>
                  <a:pt x="2021586" y="1583207"/>
                </a:lnTo>
                <a:lnTo>
                  <a:pt x="2060130" y="1551127"/>
                </a:lnTo>
                <a:lnTo>
                  <a:pt x="2224544" y="1386725"/>
                </a:lnTo>
                <a:lnTo>
                  <a:pt x="2256612" y="1348168"/>
                </a:lnTo>
                <a:lnTo>
                  <a:pt x="2287181" y="1308938"/>
                </a:lnTo>
                <a:lnTo>
                  <a:pt x="2316264" y="1269009"/>
                </a:lnTo>
                <a:lnTo>
                  <a:pt x="2343874" y="1228407"/>
                </a:lnTo>
                <a:lnTo>
                  <a:pt x="2370061" y="1187119"/>
                </a:lnTo>
                <a:lnTo>
                  <a:pt x="2394826" y="1145159"/>
                </a:lnTo>
                <a:lnTo>
                  <a:pt x="2418207" y="1102499"/>
                </a:lnTo>
                <a:close/>
              </a:path>
              <a:path w="18288000" h="1920875">
                <a:moveTo>
                  <a:pt x="2523147" y="0"/>
                </a:moveTo>
                <a:lnTo>
                  <a:pt x="2432583" y="0"/>
                </a:lnTo>
                <a:lnTo>
                  <a:pt x="588860" y="1843709"/>
                </a:lnTo>
                <a:lnTo>
                  <a:pt x="658533" y="1864614"/>
                </a:lnTo>
                <a:lnTo>
                  <a:pt x="2523147" y="0"/>
                </a:lnTo>
                <a:close/>
              </a:path>
              <a:path w="18288000" h="1920875">
                <a:moveTo>
                  <a:pt x="2538018" y="802957"/>
                </a:moveTo>
                <a:lnTo>
                  <a:pt x="1476362" y="1864614"/>
                </a:lnTo>
                <a:lnTo>
                  <a:pt x="1510614" y="1854708"/>
                </a:lnTo>
                <a:lnTo>
                  <a:pt x="1544459" y="1843887"/>
                </a:lnTo>
                <a:lnTo>
                  <a:pt x="1611515" y="1820024"/>
                </a:lnTo>
                <a:lnTo>
                  <a:pt x="2493441" y="938098"/>
                </a:lnTo>
                <a:lnTo>
                  <a:pt x="2517292" y="871054"/>
                </a:lnTo>
                <a:lnTo>
                  <a:pt x="2538018" y="802957"/>
                </a:lnTo>
                <a:close/>
              </a:path>
              <a:path w="18288000" h="1920875">
                <a:moveTo>
                  <a:pt x="2571458" y="132803"/>
                </a:moveTo>
                <a:lnTo>
                  <a:pt x="2568079" y="113995"/>
                </a:lnTo>
                <a:lnTo>
                  <a:pt x="2564320" y="95186"/>
                </a:lnTo>
                <a:lnTo>
                  <a:pt x="2560345" y="76606"/>
                </a:lnTo>
                <a:lnTo>
                  <a:pt x="2556129" y="57569"/>
                </a:lnTo>
                <a:lnTo>
                  <a:pt x="729589" y="1882724"/>
                </a:lnTo>
                <a:lnTo>
                  <a:pt x="767207" y="1890915"/>
                </a:lnTo>
                <a:lnTo>
                  <a:pt x="786015" y="1894674"/>
                </a:lnTo>
                <a:lnTo>
                  <a:pt x="804824" y="1898053"/>
                </a:lnTo>
                <a:lnTo>
                  <a:pt x="2571458" y="132803"/>
                </a:lnTo>
                <a:close/>
              </a:path>
              <a:path w="18288000" h="1920875">
                <a:moveTo>
                  <a:pt x="2582608" y="575856"/>
                </a:moveTo>
                <a:lnTo>
                  <a:pt x="1249260" y="1909191"/>
                </a:lnTo>
                <a:lnTo>
                  <a:pt x="1276413" y="1905800"/>
                </a:lnTo>
                <a:lnTo>
                  <a:pt x="1303426" y="1901888"/>
                </a:lnTo>
                <a:lnTo>
                  <a:pt x="1356550" y="1892477"/>
                </a:lnTo>
                <a:lnTo>
                  <a:pt x="2565882" y="683133"/>
                </a:lnTo>
                <a:lnTo>
                  <a:pt x="2575293" y="629500"/>
                </a:lnTo>
                <a:lnTo>
                  <a:pt x="2582608" y="575856"/>
                </a:lnTo>
                <a:close/>
              </a:path>
              <a:path w="18288000" h="1920875">
                <a:moveTo>
                  <a:pt x="2590965" y="295808"/>
                </a:moveTo>
                <a:lnTo>
                  <a:pt x="2589682" y="274916"/>
                </a:lnTo>
                <a:lnTo>
                  <a:pt x="2588006" y="254012"/>
                </a:lnTo>
                <a:lnTo>
                  <a:pt x="2586063" y="233121"/>
                </a:lnTo>
                <a:lnTo>
                  <a:pt x="2583992" y="212217"/>
                </a:lnTo>
                <a:lnTo>
                  <a:pt x="885621" y="1909191"/>
                </a:lnTo>
                <a:lnTo>
                  <a:pt x="927430" y="1913204"/>
                </a:lnTo>
                <a:lnTo>
                  <a:pt x="948321" y="1914880"/>
                </a:lnTo>
                <a:lnTo>
                  <a:pt x="969225" y="1916163"/>
                </a:lnTo>
                <a:lnTo>
                  <a:pt x="2590965" y="295808"/>
                </a:lnTo>
                <a:close/>
              </a:path>
              <a:path w="18288000" h="1920875">
                <a:moveTo>
                  <a:pt x="2593746" y="383590"/>
                </a:moveTo>
                <a:lnTo>
                  <a:pt x="1056995" y="1920341"/>
                </a:lnTo>
                <a:lnTo>
                  <a:pt x="1080198" y="1920303"/>
                </a:lnTo>
                <a:lnTo>
                  <a:pt x="1103668" y="1919998"/>
                </a:lnTo>
                <a:lnTo>
                  <a:pt x="1150340" y="1917560"/>
                </a:lnTo>
                <a:lnTo>
                  <a:pt x="2590965" y="476935"/>
                </a:lnTo>
                <a:lnTo>
                  <a:pt x="2592882" y="430263"/>
                </a:lnTo>
                <a:lnTo>
                  <a:pt x="2593746" y="383590"/>
                </a:lnTo>
                <a:close/>
              </a:path>
              <a:path w="18288000" h="1920875">
                <a:moveTo>
                  <a:pt x="18287988" y="647547"/>
                </a:moveTo>
                <a:lnTo>
                  <a:pt x="18180368" y="801395"/>
                </a:lnTo>
                <a:lnTo>
                  <a:pt x="17974729" y="515416"/>
                </a:lnTo>
                <a:lnTo>
                  <a:pt x="17799723" y="810831"/>
                </a:lnTo>
                <a:lnTo>
                  <a:pt x="17560532" y="543001"/>
                </a:lnTo>
                <a:lnTo>
                  <a:pt x="17259377" y="1038021"/>
                </a:lnTo>
                <a:lnTo>
                  <a:pt x="17408856" y="1128014"/>
                </a:lnTo>
                <a:lnTo>
                  <a:pt x="17587519" y="835507"/>
                </a:lnTo>
                <a:lnTo>
                  <a:pt x="17828159" y="1104798"/>
                </a:lnTo>
                <a:lnTo>
                  <a:pt x="17988445" y="835507"/>
                </a:lnTo>
                <a:lnTo>
                  <a:pt x="17989309" y="834059"/>
                </a:lnTo>
                <a:lnTo>
                  <a:pt x="18182552" y="1103337"/>
                </a:lnTo>
                <a:lnTo>
                  <a:pt x="18287988" y="952296"/>
                </a:lnTo>
                <a:lnTo>
                  <a:pt x="18287988" y="834059"/>
                </a:lnTo>
                <a:lnTo>
                  <a:pt x="18287988" y="810831"/>
                </a:lnTo>
                <a:lnTo>
                  <a:pt x="18287988" y="801395"/>
                </a:lnTo>
                <a:lnTo>
                  <a:pt x="18287988" y="647547"/>
                </a:lnTo>
                <a:close/>
              </a:path>
            </a:pathLst>
          </a:custGeom>
          <a:solidFill>
            <a:srgbClr val="B074FF"/>
          </a:solidFill>
        </p:spPr>
        <p:txBody>
          <a:bodyPr wrap="square" lIns="0" tIns="0" rIns="0" bIns="0" rtlCol="0"/>
          <a:lstStyle/>
          <a:p>
            <a:endParaRPr/>
          </a:p>
        </p:txBody>
      </p:sp>
      <p:sp>
        <p:nvSpPr>
          <p:cNvPr id="15" name="TextBox 14">
            <a:extLst>
              <a:ext uri="{FF2B5EF4-FFF2-40B4-BE49-F238E27FC236}">
                <a16:creationId xmlns:a16="http://schemas.microsoft.com/office/drawing/2014/main" id="{AF9C1F40-2DA8-44BB-B19D-424CAAF88C7F}"/>
              </a:ext>
            </a:extLst>
          </p:cNvPr>
          <p:cNvSpPr txBox="1"/>
          <p:nvPr/>
        </p:nvSpPr>
        <p:spPr>
          <a:xfrm>
            <a:off x="719485" y="6877147"/>
            <a:ext cx="5885583" cy="3139321"/>
          </a:xfrm>
          <a:prstGeom prst="rect">
            <a:avLst/>
          </a:prstGeom>
          <a:noFill/>
        </p:spPr>
        <p:txBody>
          <a:bodyPr wrap="square" rtlCol="0">
            <a:spAutoFit/>
          </a:bodyPr>
          <a:lstStyle/>
          <a:p>
            <a:pPr marL="457200" indent="-457200">
              <a:buClr>
                <a:srgbClr val="004AAC"/>
              </a:buClr>
              <a:buFont typeface="Wingdings" panose="05000000000000000000" pitchFamily="2" charset="2"/>
              <a:buChar char="Ø"/>
            </a:pPr>
            <a:r>
              <a:rPr lang="uk-UA" sz="2000" i="1" dirty="0">
                <a:solidFill>
                  <a:srgbClr val="B074FF"/>
                </a:solidFill>
                <a:latin typeface="Century Schoolbook" panose="02040604050505020304" pitchFamily="18" charset="0"/>
              </a:rPr>
              <a:t>суми, що сплачують постачальникам активів та підрядникам за виконання будівельно-монтажних робіт (без непрямих податків);</a:t>
            </a:r>
          </a:p>
          <a:p>
            <a:pPr marL="342900" indent="-342900">
              <a:buClr>
                <a:srgbClr val="004AAC"/>
              </a:buClr>
              <a:buFont typeface="Wingdings" panose="05000000000000000000" pitchFamily="2" charset="2"/>
              <a:buChar char="Ø"/>
            </a:pPr>
            <a:r>
              <a:rPr lang="uk-UA" sz="2000" i="1" dirty="0">
                <a:solidFill>
                  <a:srgbClr val="B074FF"/>
                </a:solidFill>
                <a:latin typeface="Century Schoolbook" panose="02040604050505020304" pitchFamily="18" charset="0"/>
              </a:rPr>
              <a:t>реєстраційні збори, державне мито та аналогічні платежі, що здійснюються у зв'язку з придбанням (отриманням) прав на об'єкт основних засобів;</a:t>
            </a:r>
          </a:p>
          <a:p>
            <a:pPr marL="342900" indent="-342900">
              <a:buClr>
                <a:srgbClr val="004AAC"/>
              </a:buClr>
              <a:buFont typeface="Wingdings" panose="05000000000000000000" pitchFamily="2" charset="2"/>
              <a:buChar char="Ø"/>
            </a:pPr>
            <a:r>
              <a:rPr lang="uk-UA" sz="2000" i="1" dirty="0">
                <a:solidFill>
                  <a:srgbClr val="B074FF"/>
                </a:solidFill>
                <a:latin typeface="Century Schoolbook" panose="02040604050505020304" pitchFamily="18" charset="0"/>
              </a:rPr>
              <a:t>суми ввізного мита;</a:t>
            </a:r>
          </a:p>
          <a:p>
            <a:endParaRPr lang="uk-UA" dirty="0"/>
          </a:p>
        </p:txBody>
      </p:sp>
      <p:sp>
        <p:nvSpPr>
          <p:cNvPr id="16" name="TextBox 15">
            <a:extLst>
              <a:ext uri="{FF2B5EF4-FFF2-40B4-BE49-F238E27FC236}">
                <a16:creationId xmlns:a16="http://schemas.microsoft.com/office/drawing/2014/main" id="{B5AB8C5B-B8ED-4428-BEB2-27D2FC1B218E}"/>
              </a:ext>
            </a:extLst>
          </p:cNvPr>
          <p:cNvSpPr txBox="1"/>
          <p:nvPr/>
        </p:nvSpPr>
        <p:spPr>
          <a:xfrm>
            <a:off x="6924241" y="6850587"/>
            <a:ext cx="4439517" cy="3139321"/>
          </a:xfrm>
          <a:prstGeom prst="rect">
            <a:avLst/>
          </a:prstGeom>
          <a:noFill/>
        </p:spPr>
        <p:txBody>
          <a:bodyPr wrap="square" rtlCol="0">
            <a:spAutoFit/>
          </a:bodyPr>
          <a:lstStyle/>
          <a:p>
            <a:pPr marL="342900" indent="-342900">
              <a:buClr>
                <a:srgbClr val="004AAC"/>
              </a:buClr>
              <a:buFont typeface="Wingdings" panose="05000000000000000000" pitchFamily="2" charset="2"/>
              <a:buChar char="Ø"/>
            </a:pPr>
            <a:r>
              <a:rPr lang="uk-UA" sz="2000" i="1" dirty="0">
                <a:solidFill>
                  <a:srgbClr val="B074FF"/>
                </a:solidFill>
                <a:latin typeface="Century Schoolbook" panose="02040604050505020304" pitchFamily="18" charset="0"/>
              </a:rPr>
              <a:t>суми непрямих податків у зв'язку з придбанням (створенням) основних засобів (якщо вони не відшкодовуються суб'єктові державного сектору);</a:t>
            </a:r>
          </a:p>
          <a:p>
            <a:pPr marL="342900" indent="-342900">
              <a:buClr>
                <a:srgbClr val="004AAC"/>
              </a:buClr>
              <a:buFont typeface="Wingdings" panose="05000000000000000000" pitchFamily="2" charset="2"/>
              <a:buChar char="Ø"/>
            </a:pPr>
            <a:r>
              <a:rPr lang="uk-UA" sz="2000" i="1" dirty="0">
                <a:solidFill>
                  <a:srgbClr val="B074FF"/>
                </a:solidFill>
                <a:latin typeface="Century Schoolbook" panose="02040604050505020304" pitchFamily="18" charset="0"/>
              </a:rPr>
              <a:t>витрати зі страхування ризиків доставки основних засобів;</a:t>
            </a:r>
          </a:p>
          <a:p>
            <a:endParaRPr lang="uk-UA" dirty="0"/>
          </a:p>
        </p:txBody>
      </p:sp>
      <p:sp>
        <p:nvSpPr>
          <p:cNvPr id="17" name="TextBox 16">
            <a:extLst>
              <a:ext uri="{FF2B5EF4-FFF2-40B4-BE49-F238E27FC236}">
                <a16:creationId xmlns:a16="http://schemas.microsoft.com/office/drawing/2014/main" id="{334C765A-120D-4B95-B194-6EEF067D13FD}"/>
              </a:ext>
            </a:extLst>
          </p:cNvPr>
          <p:cNvSpPr txBox="1"/>
          <p:nvPr/>
        </p:nvSpPr>
        <p:spPr>
          <a:xfrm>
            <a:off x="12115800" y="6850587"/>
            <a:ext cx="4648200" cy="2831544"/>
          </a:xfrm>
          <a:prstGeom prst="rect">
            <a:avLst/>
          </a:prstGeom>
          <a:noFill/>
        </p:spPr>
        <p:txBody>
          <a:bodyPr wrap="square" rtlCol="0">
            <a:spAutoFit/>
          </a:bodyPr>
          <a:lstStyle/>
          <a:p>
            <a:pPr marL="342900" indent="-342900">
              <a:buClr>
                <a:srgbClr val="004AAC"/>
              </a:buClr>
              <a:buFont typeface="Wingdings" panose="05000000000000000000" pitchFamily="2" charset="2"/>
              <a:buChar char="Ø"/>
            </a:pPr>
            <a:r>
              <a:rPr lang="uk-UA" sz="2000" i="1" dirty="0">
                <a:solidFill>
                  <a:srgbClr val="B074FF"/>
                </a:solidFill>
                <a:latin typeface="Century Schoolbook" panose="02040604050505020304" pitchFamily="18" charset="0"/>
              </a:rPr>
              <a:t>витрати на транспортування, установку, монтаж, налагодження основних засобів;</a:t>
            </a:r>
          </a:p>
          <a:p>
            <a:pPr marL="342900" indent="-342900">
              <a:buClr>
                <a:srgbClr val="004AAC"/>
              </a:buClr>
              <a:buFont typeface="Wingdings" panose="05000000000000000000" pitchFamily="2" charset="2"/>
              <a:buChar char="Ø"/>
            </a:pPr>
            <a:r>
              <a:rPr lang="uk-UA" sz="2000" i="1" dirty="0">
                <a:solidFill>
                  <a:srgbClr val="B074FF"/>
                </a:solidFill>
                <a:latin typeface="Century Schoolbook" panose="02040604050505020304" pitchFamily="18" charset="0"/>
              </a:rPr>
              <a:t>інші витрати, безпосередньо пов'язані з доведенням основних засобів до стану, у якому вони придатні для використання із запланованою метою.</a:t>
            </a:r>
          </a:p>
          <a:p>
            <a:endParaRPr lang="uk-UA" dirty="0"/>
          </a:p>
        </p:txBody>
      </p:sp>
      <p:pic>
        <p:nvPicPr>
          <p:cNvPr id="18" name="Рисунок 17">
            <a:extLst>
              <a:ext uri="{FF2B5EF4-FFF2-40B4-BE49-F238E27FC236}">
                <a16:creationId xmlns:a16="http://schemas.microsoft.com/office/drawing/2014/main" id="{6F7AC45B-8E19-4BBE-AD16-8ACEEEF91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136363"/>
            <a:ext cx="5246807" cy="3536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a:extLst>
              <a:ext uri="{FF2B5EF4-FFF2-40B4-BE49-F238E27FC236}">
                <a16:creationId xmlns:a16="http://schemas.microsoft.com/office/drawing/2014/main" id="{151E5234-2E40-46E2-BB07-9A6DB0D16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51" y="3126096"/>
            <a:ext cx="5246807" cy="3526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Рисунок 18">
            <a:extLst>
              <a:ext uri="{FF2B5EF4-FFF2-40B4-BE49-F238E27FC236}">
                <a16:creationId xmlns:a16="http://schemas.microsoft.com/office/drawing/2014/main" id="{4ABF942D-10AE-4749-8471-517E6D9E4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146" y="3126096"/>
            <a:ext cx="5246807" cy="3477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27" y="1"/>
            <a:ext cx="18288000" cy="2241592"/>
          </a:xfrm>
          <a:custGeom>
            <a:avLst/>
            <a:gdLst/>
            <a:ahLst/>
            <a:cxnLst/>
            <a:rect l="l" t="t" r="r" b="b"/>
            <a:pathLst>
              <a:path w="18288000" h="3321685">
                <a:moveTo>
                  <a:pt x="18287998" y="3321355"/>
                </a:moveTo>
                <a:lnTo>
                  <a:pt x="0" y="3321355"/>
                </a:lnTo>
                <a:lnTo>
                  <a:pt x="0" y="0"/>
                </a:lnTo>
                <a:lnTo>
                  <a:pt x="18287998" y="0"/>
                </a:lnTo>
                <a:lnTo>
                  <a:pt x="18287998" y="3321355"/>
                </a:lnTo>
                <a:close/>
              </a:path>
            </a:pathLst>
          </a:custGeom>
          <a:solidFill>
            <a:srgbClr val="FAF1EF"/>
          </a:solidFill>
        </p:spPr>
        <p:txBody>
          <a:bodyPr wrap="square" lIns="0" tIns="0" rIns="0" bIns="0" rtlCol="0"/>
          <a:lstStyle/>
          <a:p>
            <a:endParaRPr/>
          </a:p>
        </p:txBody>
      </p:sp>
      <p:grpSp>
        <p:nvGrpSpPr>
          <p:cNvPr id="5" name="object 5"/>
          <p:cNvGrpSpPr/>
          <p:nvPr/>
        </p:nvGrpSpPr>
        <p:grpSpPr>
          <a:xfrm>
            <a:off x="0" y="6225124"/>
            <a:ext cx="18288000" cy="636270"/>
            <a:chOff x="0" y="6473201"/>
            <a:chExt cx="18288000" cy="636270"/>
          </a:xfrm>
        </p:grpSpPr>
        <p:sp>
          <p:nvSpPr>
            <p:cNvPr id="6" name="object 6"/>
            <p:cNvSpPr/>
            <p:nvPr/>
          </p:nvSpPr>
          <p:spPr>
            <a:xfrm>
              <a:off x="0" y="6718887"/>
              <a:ext cx="18288000" cy="47625"/>
            </a:xfrm>
            <a:custGeom>
              <a:avLst/>
              <a:gdLst/>
              <a:ahLst/>
              <a:cxnLst/>
              <a:rect l="l" t="t" r="r" b="b"/>
              <a:pathLst>
                <a:path w="18288000" h="47625">
                  <a:moveTo>
                    <a:pt x="0" y="0"/>
                  </a:moveTo>
                  <a:lnTo>
                    <a:pt x="18287999" y="0"/>
                  </a:lnTo>
                  <a:lnTo>
                    <a:pt x="18287999" y="47624"/>
                  </a:lnTo>
                  <a:lnTo>
                    <a:pt x="0" y="47624"/>
                  </a:lnTo>
                  <a:lnTo>
                    <a:pt x="0" y="0"/>
                  </a:lnTo>
                  <a:close/>
                </a:path>
              </a:pathLst>
            </a:custGeom>
            <a:solidFill>
              <a:srgbClr val="FAF1EF"/>
            </a:solidFill>
          </p:spPr>
          <p:txBody>
            <a:bodyPr wrap="square" lIns="0" tIns="0" rIns="0" bIns="0" rtlCol="0"/>
            <a:lstStyle/>
            <a:p>
              <a:endParaRPr/>
            </a:p>
          </p:txBody>
        </p:sp>
        <p:sp>
          <p:nvSpPr>
            <p:cNvPr id="7" name="object 7"/>
            <p:cNvSpPr/>
            <p:nvPr/>
          </p:nvSpPr>
          <p:spPr>
            <a:xfrm>
              <a:off x="2275941" y="6473202"/>
              <a:ext cx="13732510" cy="636270"/>
            </a:xfrm>
            <a:custGeom>
              <a:avLst/>
              <a:gdLst/>
              <a:ahLst/>
              <a:cxnLst/>
              <a:rect l="l" t="t" r="r" b="b"/>
              <a:pathLst>
                <a:path w="13732510" h="636270">
                  <a:moveTo>
                    <a:pt x="590550" y="295275"/>
                  </a:moveTo>
                  <a:lnTo>
                    <a:pt x="586689" y="247383"/>
                  </a:lnTo>
                  <a:lnTo>
                    <a:pt x="575500" y="201955"/>
                  </a:lnTo>
                  <a:lnTo>
                    <a:pt x="557593" y="159588"/>
                  </a:lnTo>
                  <a:lnTo>
                    <a:pt x="533577" y="120891"/>
                  </a:lnTo>
                  <a:lnTo>
                    <a:pt x="504063" y="86487"/>
                  </a:lnTo>
                  <a:lnTo>
                    <a:pt x="469658" y="56972"/>
                  </a:lnTo>
                  <a:lnTo>
                    <a:pt x="430974" y="32969"/>
                  </a:lnTo>
                  <a:lnTo>
                    <a:pt x="388607" y="15062"/>
                  </a:lnTo>
                  <a:lnTo>
                    <a:pt x="343166" y="3873"/>
                  </a:lnTo>
                  <a:lnTo>
                    <a:pt x="295275" y="0"/>
                  </a:lnTo>
                  <a:lnTo>
                    <a:pt x="247383" y="3873"/>
                  </a:lnTo>
                  <a:lnTo>
                    <a:pt x="201942" y="15062"/>
                  </a:lnTo>
                  <a:lnTo>
                    <a:pt x="159575" y="32969"/>
                  </a:lnTo>
                  <a:lnTo>
                    <a:pt x="120891" y="56972"/>
                  </a:lnTo>
                  <a:lnTo>
                    <a:pt x="86487" y="86487"/>
                  </a:lnTo>
                  <a:lnTo>
                    <a:pt x="56972" y="120891"/>
                  </a:lnTo>
                  <a:lnTo>
                    <a:pt x="32956" y="159588"/>
                  </a:lnTo>
                  <a:lnTo>
                    <a:pt x="15049" y="201955"/>
                  </a:lnTo>
                  <a:lnTo>
                    <a:pt x="3860" y="247383"/>
                  </a:lnTo>
                  <a:lnTo>
                    <a:pt x="0" y="295275"/>
                  </a:lnTo>
                  <a:lnTo>
                    <a:pt x="3860" y="343179"/>
                  </a:lnTo>
                  <a:lnTo>
                    <a:pt x="15049" y="388607"/>
                  </a:lnTo>
                  <a:lnTo>
                    <a:pt x="32956" y="430974"/>
                  </a:lnTo>
                  <a:lnTo>
                    <a:pt x="56972" y="469671"/>
                  </a:lnTo>
                  <a:lnTo>
                    <a:pt x="86487" y="504075"/>
                  </a:lnTo>
                  <a:lnTo>
                    <a:pt x="120891" y="533590"/>
                  </a:lnTo>
                  <a:lnTo>
                    <a:pt x="159575" y="557593"/>
                  </a:lnTo>
                  <a:lnTo>
                    <a:pt x="201942" y="575500"/>
                  </a:lnTo>
                  <a:lnTo>
                    <a:pt x="247383" y="586689"/>
                  </a:lnTo>
                  <a:lnTo>
                    <a:pt x="295275" y="590550"/>
                  </a:lnTo>
                  <a:lnTo>
                    <a:pt x="343166" y="586689"/>
                  </a:lnTo>
                  <a:lnTo>
                    <a:pt x="388607" y="575500"/>
                  </a:lnTo>
                  <a:lnTo>
                    <a:pt x="430974" y="557593"/>
                  </a:lnTo>
                  <a:lnTo>
                    <a:pt x="469658" y="533590"/>
                  </a:lnTo>
                  <a:lnTo>
                    <a:pt x="504063" y="504075"/>
                  </a:lnTo>
                  <a:lnTo>
                    <a:pt x="533577" y="469671"/>
                  </a:lnTo>
                  <a:lnTo>
                    <a:pt x="557593" y="430974"/>
                  </a:lnTo>
                  <a:lnTo>
                    <a:pt x="575500" y="388607"/>
                  </a:lnTo>
                  <a:lnTo>
                    <a:pt x="586689" y="343179"/>
                  </a:lnTo>
                  <a:lnTo>
                    <a:pt x="590550" y="295275"/>
                  </a:lnTo>
                  <a:close/>
                </a:path>
                <a:path w="13732510" h="636270">
                  <a:moveTo>
                    <a:pt x="3875989" y="295275"/>
                  </a:moveTo>
                  <a:lnTo>
                    <a:pt x="3872128" y="247383"/>
                  </a:lnTo>
                  <a:lnTo>
                    <a:pt x="3860939" y="201955"/>
                  </a:lnTo>
                  <a:lnTo>
                    <a:pt x="3843032" y="159588"/>
                  </a:lnTo>
                  <a:lnTo>
                    <a:pt x="3819017" y="120891"/>
                  </a:lnTo>
                  <a:lnTo>
                    <a:pt x="3789502" y="86487"/>
                  </a:lnTo>
                  <a:lnTo>
                    <a:pt x="3755098" y="56972"/>
                  </a:lnTo>
                  <a:lnTo>
                    <a:pt x="3716413" y="32969"/>
                  </a:lnTo>
                  <a:lnTo>
                    <a:pt x="3674046" y="15062"/>
                  </a:lnTo>
                  <a:lnTo>
                    <a:pt x="3628606" y="3873"/>
                  </a:lnTo>
                  <a:lnTo>
                    <a:pt x="3580714" y="0"/>
                  </a:lnTo>
                  <a:lnTo>
                    <a:pt x="3532822" y="3873"/>
                  </a:lnTo>
                  <a:lnTo>
                    <a:pt x="3487382" y="15062"/>
                  </a:lnTo>
                  <a:lnTo>
                    <a:pt x="3445014" y="32969"/>
                  </a:lnTo>
                  <a:lnTo>
                    <a:pt x="3406330" y="56972"/>
                  </a:lnTo>
                  <a:lnTo>
                    <a:pt x="3371926" y="86487"/>
                  </a:lnTo>
                  <a:lnTo>
                    <a:pt x="3342411" y="120891"/>
                  </a:lnTo>
                  <a:lnTo>
                    <a:pt x="3318395" y="159588"/>
                  </a:lnTo>
                  <a:lnTo>
                    <a:pt x="3300488" y="201955"/>
                  </a:lnTo>
                  <a:lnTo>
                    <a:pt x="3289300" y="247383"/>
                  </a:lnTo>
                  <a:lnTo>
                    <a:pt x="3285439" y="295275"/>
                  </a:lnTo>
                  <a:lnTo>
                    <a:pt x="3289300" y="343179"/>
                  </a:lnTo>
                  <a:lnTo>
                    <a:pt x="3300488" y="388607"/>
                  </a:lnTo>
                  <a:lnTo>
                    <a:pt x="3318395" y="430974"/>
                  </a:lnTo>
                  <a:lnTo>
                    <a:pt x="3342411" y="469671"/>
                  </a:lnTo>
                  <a:lnTo>
                    <a:pt x="3371926" y="504075"/>
                  </a:lnTo>
                  <a:lnTo>
                    <a:pt x="3406330" y="533590"/>
                  </a:lnTo>
                  <a:lnTo>
                    <a:pt x="3445014" y="557593"/>
                  </a:lnTo>
                  <a:lnTo>
                    <a:pt x="3487382" y="575500"/>
                  </a:lnTo>
                  <a:lnTo>
                    <a:pt x="3532822" y="586689"/>
                  </a:lnTo>
                  <a:lnTo>
                    <a:pt x="3580714" y="590550"/>
                  </a:lnTo>
                  <a:lnTo>
                    <a:pt x="3628606" y="586689"/>
                  </a:lnTo>
                  <a:lnTo>
                    <a:pt x="3674046" y="575500"/>
                  </a:lnTo>
                  <a:lnTo>
                    <a:pt x="3716413" y="557593"/>
                  </a:lnTo>
                  <a:lnTo>
                    <a:pt x="3755098" y="533590"/>
                  </a:lnTo>
                  <a:lnTo>
                    <a:pt x="3789502" y="504075"/>
                  </a:lnTo>
                  <a:lnTo>
                    <a:pt x="3819017" y="469671"/>
                  </a:lnTo>
                  <a:lnTo>
                    <a:pt x="3843032" y="430974"/>
                  </a:lnTo>
                  <a:lnTo>
                    <a:pt x="3860939" y="388607"/>
                  </a:lnTo>
                  <a:lnTo>
                    <a:pt x="3872128" y="343179"/>
                  </a:lnTo>
                  <a:lnTo>
                    <a:pt x="3875989" y="295275"/>
                  </a:lnTo>
                  <a:close/>
                </a:path>
                <a:path w="13732510" h="636270">
                  <a:moveTo>
                    <a:pt x="7161428" y="295275"/>
                  </a:moveTo>
                  <a:lnTo>
                    <a:pt x="7157567" y="247383"/>
                  </a:lnTo>
                  <a:lnTo>
                    <a:pt x="7146379" y="201955"/>
                  </a:lnTo>
                  <a:lnTo>
                    <a:pt x="7128472" y="159588"/>
                  </a:lnTo>
                  <a:lnTo>
                    <a:pt x="7104456" y="120891"/>
                  </a:lnTo>
                  <a:lnTo>
                    <a:pt x="7074941" y="86487"/>
                  </a:lnTo>
                  <a:lnTo>
                    <a:pt x="7040537" y="56972"/>
                  </a:lnTo>
                  <a:lnTo>
                    <a:pt x="7001853" y="32969"/>
                  </a:lnTo>
                  <a:lnTo>
                    <a:pt x="6959486" y="15062"/>
                  </a:lnTo>
                  <a:lnTo>
                    <a:pt x="6914045" y="3873"/>
                  </a:lnTo>
                  <a:lnTo>
                    <a:pt x="6866153" y="0"/>
                  </a:lnTo>
                  <a:lnTo>
                    <a:pt x="6818262" y="3873"/>
                  </a:lnTo>
                  <a:lnTo>
                    <a:pt x="6772821" y="15062"/>
                  </a:lnTo>
                  <a:lnTo>
                    <a:pt x="6730454" y="32969"/>
                  </a:lnTo>
                  <a:lnTo>
                    <a:pt x="6691770" y="56972"/>
                  </a:lnTo>
                  <a:lnTo>
                    <a:pt x="6657365" y="86487"/>
                  </a:lnTo>
                  <a:lnTo>
                    <a:pt x="6627850" y="120891"/>
                  </a:lnTo>
                  <a:lnTo>
                    <a:pt x="6603835" y="159588"/>
                  </a:lnTo>
                  <a:lnTo>
                    <a:pt x="6585928" y="201955"/>
                  </a:lnTo>
                  <a:lnTo>
                    <a:pt x="6574739" y="247383"/>
                  </a:lnTo>
                  <a:lnTo>
                    <a:pt x="6570878" y="295275"/>
                  </a:lnTo>
                  <a:lnTo>
                    <a:pt x="6574739" y="343179"/>
                  </a:lnTo>
                  <a:lnTo>
                    <a:pt x="6585928" y="388607"/>
                  </a:lnTo>
                  <a:lnTo>
                    <a:pt x="6603835" y="430974"/>
                  </a:lnTo>
                  <a:lnTo>
                    <a:pt x="6627850" y="469671"/>
                  </a:lnTo>
                  <a:lnTo>
                    <a:pt x="6657365" y="504075"/>
                  </a:lnTo>
                  <a:lnTo>
                    <a:pt x="6691770" y="533590"/>
                  </a:lnTo>
                  <a:lnTo>
                    <a:pt x="6730454" y="557593"/>
                  </a:lnTo>
                  <a:lnTo>
                    <a:pt x="6772821" y="575500"/>
                  </a:lnTo>
                  <a:lnTo>
                    <a:pt x="6818262" y="586689"/>
                  </a:lnTo>
                  <a:lnTo>
                    <a:pt x="6866153" y="590550"/>
                  </a:lnTo>
                  <a:lnTo>
                    <a:pt x="6914045" y="586689"/>
                  </a:lnTo>
                  <a:lnTo>
                    <a:pt x="6959486" y="575500"/>
                  </a:lnTo>
                  <a:lnTo>
                    <a:pt x="7001853" y="557593"/>
                  </a:lnTo>
                  <a:lnTo>
                    <a:pt x="7040537" y="533590"/>
                  </a:lnTo>
                  <a:lnTo>
                    <a:pt x="7074941" y="504075"/>
                  </a:lnTo>
                  <a:lnTo>
                    <a:pt x="7104456" y="469671"/>
                  </a:lnTo>
                  <a:lnTo>
                    <a:pt x="7128472" y="430974"/>
                  </a:lnTo>
                  <a:lnTo>
                    <a:pt x="7146379" y="388607"/>
                  </a:lnTo>
                  <a:lnTo>
                    <a:pt x="7157567" y="343179"/>
                  </a:lnTo>
                  <a:lnTo>
                    <a:pt x="7161428" y="295275"/>
                  </a:lnTo>
                  <a:close/>
                </a:path>
                <a:path w="13732510" h="636270">
                  <a:moveTo>
                    <a:pt x="10446868" y="295275"/>
                  </a:moveTo>
                  <a:lnTo>
                    <a:pt x="10442994" y="247383"/>
                  </a:lnTo>
                  <a:lnTo>
                    <a:pt x="10431805" y="201955"/>
                  </a:lnTo>
                  <a:lnTo>
                    <a:pt x="10413911" y="159588"/>
                  </a:lnTo>
                  <a:lnTo>
                    <a:pt x="10389895" y="120891"/>
                  </a:lnTo>
                  <a:lnTo>
                    <a:pt x="10360381" y="86487"/>
                  </a:lnTo>
                  <a:lnTo>
                    <a:pt x="10325976" y="56972"/>
                  </a:lnTo>
                  <a:lnTo>
                    <a:pt x="10287279" y="32969"/>
                  </a:lnTo>
                  <a:lnTo>
                    <a:pt x="10244925" y="15062"/>
                  </a:lnTo>
                  <a:lnTo>
                    <a:pt x="10199484" y="3873"/>
                  </a:lnTo>
                  <a:lnTo>
                    <a:pt x="10151593" y="0"/>
                  </a:lnTo>
                  <a:lnTo>
                    <a:pt x="10103688" y="3873"/>
                  </a:lnTo>
                  <a:lnTo>
                    <a:pt x="10058260" y="15062"/>
                  </a:lnTo>
                  <a:lnTo>
                    <a:pt x="10015893" y="32969"/>
                  </a:lnTo>
                  <a:lnTo>
                    <a:pt x="9977209" y="56972"/>
                  </a:lnTo>
                  <a:lnTo>
                    <a:pt x="9942792" y="86487"/>
                  </a:lnTo>
                  <a:lnTo>
                    <a:pt x="9913290" y="120891"/>
                  </a:lnTo>
                  <a:lnTo>
                    <a:pt x="9889274" y="159588"/>
                  </a:lnTo>
                  <a:lnTo>
                    <a:pt x="9871367" y="201955"/>
                  </a:lnTo>
                  <a:lnTo>
                    <a:pt x="9860178" y="247383"/>
                  </a:lnTo>
                  <a:lnTo>
                    <a:pt x="9856318" y="295275"/>
                  </a:lnTo>
                  <a:lnTo>
                    <a:pt x="9860178" y="343179"/>
                  </a:lnTo>
                  <a:lnTo>
                    <a:pt x="9871367" y="388607"/>
                  </a:lnTo>
                  <a:lnTo>
                    <a:pt x="9889274" y="430974"/>
                  </a:lnTo>
                  <a:lnTo>
                    <a:pt x="9913290" y="469671"/>
                  </a:lnTo>
                  <a:lnTo>
                    <a:pt x="9942792" y="504075"/>
                  </a:lnTo>
                  <a:lnTo>
                    <a:pt x="9977209" y="533590"/>
                  </a:lnTo>
                  <a:lnTo>
                    <a:pt x="10015893" y="557593"/>
                  </a:lnTo>
                  <a:lnTo>
                    <a:pt x="10058260" y="575500"/>
                  </a:lnTo>
                  <a:lnTo>
                    <a:pt x="10103688" y="586689"/>
                  </a:lnTo>
                  <a:lnTo>
                    <a:pt x="10151593" y="590550"/>
                  </a:lnTo>
                  <a:lnTo>
                    <a:pt x="10199484" y="586689"/>
                  </a:lnTo>
                  <a:lnTo>
                    <a:pt x="10244925" y="575500"/>
                  </a:lnTo>
                  <a:lnTo>
                    <a:pt x="10287279" y="557593"/>
                  </a:lnTo>
                  <a:lnTo>
                    <a:pt x="10325976" y="533590"/>
                  </a:lnTo>
                  <a:lnTo>
                    <a:pt x="10360381" y="504075"/>
                  </a:lnTo>
                  <a:lnTo>
                    <a:pt x="10389895" y="469671"/>
                  </a:lnTo>
                  <a:lnTo>
                    <a:pt x="10413911" y="430974"/>
                  </a:lnTo>
                  <a:lnTo>
                    <a:pt x="10431805" y="388607"/>
                  </a:lnTo>
                  <a:lnTo>
                    <a:pt x="10442994" y="343179"/>
                  </a:lnTo>
                  <a:lnTo>
                    <a:pt x="10446868" y="295275"/>
                  </a:lnTo>
                  <a:close/>
                </a:path>
                <a:path w="13732510" h="636270">
                  <a:moveTo>
                    <a:pt x="13732307" y="340423"/>
                  </a:moveTo>
                  <a:lnTo>
                    <a:pt x="13728433" y="292531"/>
                  </a:lnTo>
                  <a:lnTo>
                    <a:pt x="13717245" y="247103"/>
                  </a:lnTo>
                  <a:lnTo>
                    <a:pt x="13699350" y="204736"/>
                  </a:lnTo>
                  <a:lnTo>
                    <a:pt x="13675335" y="166039"/>
                  </a:lnTo>
                  <a:lnTo>
                    <a:pt x="13645820" y="131635"/>
                  </a:lnTo>
                  <a:lnTo>
                    <a:pt x="13611416" y="102120"/>
                  </a:lnTo>
                  <a:lnTo>
                    <a:pt x="13572719" y="78117"/>
                  </a:lnTo>
                  <a:lnTo>
                    <a:pt x="13530352" y="60210"/>
                  </a:lnTo>
                  <a:lnTo>
                    <a:pt x="13484924" y="49022"/>
                  </a:lnTo>
                  <a:lnTo>
                    <a:pt x="13437032" y="45148"/>
                  </a:lnTo>
                  <a:lnTo>
                    <a:pt x="13389128" y="49022"/>
                  </a:lnTo>
                  <a:lnTo>
                    <a:pt x="13343700" y="60210"/>
                  </a:lnTo>
                  <a:lnTo>
                    <a:pt x="13301332" y="78117"/>
                  </a:lnTo>
                  <a:lnTo>
                    <a:pt x="13262636" y="102120"/>
                  </a:lnTo>
                  <a:lnTo>
                    <a:pt x="13228231" y="131635"/>
                  </a:lnTo>
                  <a:lnTo>
                    <a:pt x="13198729" y="166039"/>
                  </a:lnTo>
                  <a:lnTo>
                    <a:pt x="13174713" y="204736"/>
                  </a:lnTo>
                  <a:lnTo>
                    <a:pt x="13156806" y="247103"/>
                  </a:lnTo>
                  <a:lnTo>
                    <a:pt x="13145618" y="292531"/>
                  </a:lnTo>
                  <a:lnTo>
                    <a:pt x="13141757" y="340423"/>
                  </a:lnTo>
                  <a:lnTo>
                    <a:pt x="13145618" y="388327"/>
                  </a:lnTo>
                  <a:lnTo>
                    <a:pt x="13156806" y="433755"/>
                  </a:lnTo>
                  <a:lnTo>
                    <a:pt x="13174713" y="476123"/>
                  </a:lnTo>
                  <a:lnTo>
                    <a:pt x="13198729" y="514819"/>
                  </a:lnTo>
                  <a:lnTo>
                    <a:pt x="13228231" y="549224"/>
                  </a:lnTo>
                  <a:lnTo>
                    <a:pt x="13262636" y="578739"/>
                  </a:lnTo>
                  <a:lnTo>
                    <a:pt x="13301332" y="602742"/>
                  </a:lnTo>
                  <a:lnTo>
                    <a:pt x="13343700" y="620649"/>
                  </a:lnTo>
                  <a:lnTo>
                    <a:pt x="13389128" y="631837"/>
                  </a:lnTo>
                  <a:lnTo>
                    <a:pt x="13437032" y="635698"/>
                  </a:lnTo>
                  <a:lnTo>
                    <a:pt x="13484924" y="631837"/>
                  </a:lnTo>
                  <a:lnTo>
                    <a:pt x="13530352" y="620649"/>
                  </a:lnTo>
                  <a:lnTo>
                    <a:pt x="13572719" y="602742"/>
                  </a:lnTo>
                  <a:lnTo>
                    <a:pt x="13611416" y="578739"/>
                  </a:lnTo>
                  <a:lnTo>
                    <a:pt x="13645820" y="549224"/>
                  </a:lnTo>
                  <a:lnTo>
                    <a:pt x="13675335" y="514819"/>
                  </a:lnTo>
                  <a:lnTo>
                    <a:pt x="13699350" y="476123"/>
                  </a:lnTo>
                  <a:lnTo>
                    <a:pt x="13717245" y="433755"/>
                  </a:lnTo>
                  <a:lnTo>
                    <a:pt x="13728433" y="388327"/>
                  </a:lnTo>
                  <a:lnTo>
                    <a:pt x="13732307" y="340423"/>
                  </a:lnTo>
                  <a:close/>
                </a:path>
              </a:pathLst>
            </a:custGeom>
            <a:solidFill>
              <a:srgbClr val="B074FF"/>
            </a:solidFill>
          </p:spPr>
          <p:txBody>
            <a:bodyPr wrap="square" lIns="0" tIns="0" rIns="0" bIns="0" rtlCol="0"/>
            <a:lstStyle/>
            <a:p>
              <a:endParaRPr/>
            </a:p>
          </p:txBody>
        </p:sp>
      </p:grpSp>
      <p:grpSp>
        <p:nvGrpSpPr>
          <p:cNvPr id="17" name="object 17"/>
          <p:cNvGrpSpPr/>
          <p:nvPr/>
        </p:nvGrpSpPr>
        <p:grpSpPr>
          <a:xfrm>
            <a:off x="15449666" y="0"/>
            <a:ext cx="2838450" cy="2078989"/>
            <a:chOff x="15449666" y="0"/>
            <a:chExt cx="2838450" cy="2078989"/>
          </a:xfrm>
        </p:grpSpPr>
        <p:sp>
          <p:nvSpPr>
            <p:cNvPr id="18" name="object 18"/>
            <p:cNvSpPr/>
            <p:nvPr/>
          </p:nvSpPr>
          <p:spPr>
            <a:xfrm>
              <a:off x="15778381" y="0"/>
              <a:ext cx="2510155" cy="2078989"/>
            </a:xfrm>
            <a:custGeom>
              <a:avLst/>
              <a:gdLst/>
              <a:ahLst/>
              <a:cxnLst/>
              <a:rect l="l" t="t" r="r" b="b"/>
              <a:pathLst>
                <a:path w="2510155" h="2078989">
                  <a:moveTo>
                    <a:pt x="37617" y="206223"/>
                  </a:moveTo>
                  <a:lnTo>
                    <a:pt x="53988" y="143004"/>
                  </a:lnTo>
                  <a:lnTo>
                    <a:pt x="72448" y="80831"/>
                  </a:lnTo>
                  <a:lnTo>
                    <a:pt x="153394" y="0"/>
                  </a:lnTo>
                  <a:lnTo>
                    <a:pt x="244091" y="0"/>
                  </a:lnTo>
                  <a:lnTo>
                    <a:pt x="37617" y="206223"/>
                  </a:lnTo>
                  <a:close/>
                </a:path>
                <a:path w="2510155" h="2078989">
                  <a:moveTo>
                    <a:pt x="5572" y="420783"/>
                  </a:moveTo>
                  <a:lnTo>
                    <a:pt x="10797" y="369233"/>
                  </a:lnTo>
                  <a:lnTo>
                    <a:pt x="18112" y="317683"/>
                  </a:lnTo>
                  <a:lnTo>
                    <a:pt x="335795" y="0"/>
                  </a:lnTo>
                  <a:lnTo>
                    <a:pt x="426356" y="0"/>
                  </a:lnTo>
                  <a:lnTo>
                    <a:pt x="5572" y="420783"/>
                  </a:lnTo>
                  <a:close/>
                </a:path>
                <a:path w="2510155" h="2078989">
                  <a:moveTo>
                    <a:pt x="1393" y="607479"/>
                  </a:moveTo>
                  <a:lnTo>
                    <a:pt x="587" y="584708"/>
                  </a:lnTo>
                  <a:lnTo>
                    <a:pt x="174" y="562198"/>
                  </a:lnTo>
                  <a:lnTo>
                    <a:pt x="63" y="545800"/>
                  </a:lnTo>
                  <a:lnTo>
                    <a:pt x="0" y="516918"/>
                  </a:lnTo>
                  <a:lnTo>
                    <a:pt x="516918" y="0"/>
                  </a:lnTo>
                  <a:lnTo>
                    <a:pt x="608338" y="0"/>
                  </a:lnTo>
                  <a:lnTo>
                    <a:pt x="1393" y="607479"/>
                  </a:lnTo>
                  <a:close/>
                </a:path>
                <a:path w="2510155" h="2078989">
                  <a:moveTo>
                    <a:pt x="16718" y="773276"/>
                  </a:moveTo>
                  <a:lnTo>
                    <a:pt x="13823" y="753204"/>
                  </a:lnTo>
                  <a:lnTo>
                    <a:pt x="11320" y="732871"/>
                  </a:lnTo>
                  <a:lnTo>
                    <a:pt x="9077" y="712539"/>
                  </a:lnTo>
                  <a:lnTo>
                    <a:pt x="6966" y="692467"/>
                  </a:lnTo>
                  <a:lnTo>
                    <a:pt x="699433" y="0"/>
                  </a:lnTo>
                  <a:lnTo>
                    <a:pt x="789995" y="0"/>
                  </a:lnTo>
                  <a:lnTo>
                    <a:pt x="16718" y="773276"/>
                  </a:lnTo>
                  <a:close/>
                </a:path>
                <a:path w="2510155" h="2078989">
                  <a:moveTo>
                    <a:pt x="45977" y="923746"/>
                  </a:moveTo>
                  <a:lnTo>
                    <a:pt x="41797" y="905155"/>
                  </a:lnTo>
                  <a:lnTo>
                    <a:pt x="33437" y="868495"/>
                  </a:lnTo>
                  <a:lnTo>
                    <a:pt x="29258" y="849904"/>
                  </a:lnTo>
                  <a:lnTo>
                    <a:pt x="879162" y="0"/>
                  </a:lnTo>
                  <a:lnTo>
                    <a:pt x="969724" y="0"/>
                  </a:lnTo>
                  <a:lnTo>
                    <a:pt x="45977" y="923746"/>
                  </a:lnTo>
                  <a:close/>
                </a:path>
                <a:path w="2510155" h="2078989">
                  <a:moveTo>
                    <a:pt x="89167" y="1063071"/>
                  </a:moveTo>
                  <a:lnTo>
                    <a:pt x="83137" y="1046135"/>
                  </a:lnTo>
                  <a:lnTo>
                    <a:pt x="77499" y="1028937"/>
                  </a:lnTo>
                  <a:lnTo>
                    <a:pt x="72122" y="1011739"/>
                  </a:lnTo>
                  <a:lnTo>
                    <a:pt x="66875" y="994802"/>
                  </a:lnTo>
                  <a:lnTo>
                    <a:pt x="1061678" y="0"/>
                  </a:lnTo>
                  <a:lnTo>
                    <a:pt x="1152239" y="0"/>
                  </a:lnTo>
                  <a:lnTo>
                    <a:pt x="89167" y="1063071"/>
                  </a:lnTo>
                  <a:close/>
                </a:path>
                <a:path w="2510155" h="2078989">
                  <a:moveTo>
                    <a:pt x="142111" y="1191250"/>
                  </a:moveTo>
                  <a:lnTo>
                    <a:pt x="134818" y="1175576"/>
                  </a:lnTo>
                  <a:lnTo>
                    <a:pt x="127656" y="1159902"/>
                  </a:lnTo>
                  <a:lnTo>
                    <a:pt x="120755" y="1144228"/>
                  </a:lnTo>
                  <a:lnTo>
                    <a:pt x="114246" y="1128554"/>
                  </a:lnTo>
                  <a:lnTo>
                    <a:pt x="1242800" y="0"/>
                  </a:lnTo>
                  <a:lnTo>
                    <a:pt x="1333362" y="0"/>
                  </a:lnTo>
                  <a:lnTo>
                    <a:pt x="142111" y="1191250"/>
                  </a:lnTo>
                  <a:close/>
                </a:path>
                <a:path w="2510155" h="2078989">
                  <a:moveTo>
                    <a:pt x="202021" y="1312463"/>
                  </a:moveTo>
                  <a:lnTo>
                    <a:pt x="193683" y="1297834"/>
                  </a:lnTo>
                  <a:lnTo>
                    <a:pt x="185476" y="1283205"/>
                  </a:lnTo>
                  <a:lnTo>
                    <a:pt x="177530" y="1268576"/>
                  </a:lnTo>
                  <a:lnTo>
                    <a:pt x="169976" y="1253946"/>
                  </a:lnTo>
                  <a:lnTo>
                    <a:pt x="1423923" y="0"/>
                  </a:lnTo>
                  <a:lnTo>
                    <a:pt x="1514484" y="0"/>
                  </a:lnTo>
                  <a:lnTo>
                    <a:pt x="202021" y="1312463"/>
                  </a:lnTo>
                  <a:close/>
                </a:path>
                <a:path w="2510155" h="2078989">
                  <a:moveTo>
                    <a:pt x="273076" y="1422529"/>
                  </a:moveTo>
                  <a:lnTo>
                    <a:pt x="263694" y="1408945"/>
                  </a:lnTo>
                  <a:lnTo>
                    <a:pt x="254442" y="1395361"/>
                  </a:lnTo>
                  <a:lnTo>
                    <a:pt x="245451" y="1381777"/>
                  </a:lnTo>
                  <a:lnTo>
                    <a:pt x="236852" y="1368193"/>
                  </a:lnTo>
                  <a:lnTo>
                    <a:pt x="1605045" y="0"/>
                  </a:lnTo>
                  <a:lnTo>
                    <a:pt x="1695606" y="0"/>
                  </a:lnTo>
                  <a:lnTo>
                    <a:pt x="273076" y="1422529"/>
                  </a:lnTo>
                  <a:close/>
                </a:path>
                <a:path w="2510155" h="2078989">
                  <a:moveTo>
                    <a:pt x="352492" y="1525630"/>
                  </a:moveTo>
                  <a:lnTo>
                    <a:pt x="342064" y="1513091"/>
                  </a:lnTo>
                  <a:lnTo>
                    <a:pt x="331767" y="1500551"/>
                  </a:lnTo>
                  <a:lnTo>
                    <a:pt x="321731" y="1488012"/>
                  </a:lnTo>
                  <a:lnTo>
                    <a:pt x="312087" y="1475473"/>
                  </a:lnTo>
                  <a:lnTo>
                    <a:pt x="1787561" y="0"/>
                  </a:lnTo>
                  <a:lnTo>
                    <a:pt x="1878122" y="0"/>
                  </a:lnTo>
                  <a:lnTo>
                    <a:pt x="352492" y="1525630"/>
                  </a:lnTo>
                  <a:close/>
                </a:path>
                <a:path w="2510155" h="2078989">
                  <a:moveTo>
                    <a:pt x="438873" y="1618978"/>
                  </a:moveTo>
                  <a:lnTo>
                    <a:pt x="427400" y="1607483"/>
                  </a:lnTo>
                  <a:lnTo>
                    <a:pt x="416059" y="1595989"/>
                  </a:lnTo>
                  <a:lnTo>
                    <a:pt x="404978" y="1584495"/>
                  </a:lnTo>
                  <a:lnTo>
                    <a:pt x="394289" y="1573000"/>
                  </a:lnTo>
                  <a:lnTo>
                    <a:pt x="1967290" y="0"/>
                  </a:lnTo>
                  <a:lnTo>
                    <a:pt x="2057851" y="0"/>
                  </a:lnTo>
                  <a:lnTo>
                    <a:pt x="438873" y="1618978"/>
                  </a:lnTo>
                  <a:close/>
                </a:path>
                <a:path w="2510155" h="2078989">
                  <a:moveTo>
                    <a:pt x="530827" y="1708146"/>
                  </a:moveTo>
                  <a:lnTo>
                    <a:pt x="507142" y="1687073"/>
                  </a:lnTo>
                  <a:lnTo>
                    <a:pt x="495169" y="1676210"/>
                  </a:lnTo>
                  <a:lnTo>
                    <a:pt x="483457" y="1664955"/>
                  </a:lnTo>
                  <a:lnTo>
                    <a:pt x="2148412" y="0"/>
                  </a:lnTo>
                  <a:lnTo>
                    <a:pt x="2238973" y="0"/>
                  </a:lnTo>
                  <a:lnTo>
                    <a:pt x="530827" y="1708146"/>
                  </a:lnTo>
                  <a:close/>
                </a:path>
                <a:path w="2510155" h="2078989">
                  <a:moveTo>
                    <a:pt x="632535" y="1787561"/>
                  </a:moveTo>
                  <a:lnTo>
                    <a:pt x="606759" y="1768578"/>
                  </a:lnTo>
                  <a:lnTo>
                    <a:pt x="593741" y="1758760"/>
                  </a:lnTo>
                  <a:lnTo>
                    <a:pt x="580984" y="1748550"/>
                  </a:lnTo>
                  <a:lnTo>
                    <a:pt x="2330669" y="0"/>
                  </a:lnTo>
                  <a:lnTo>
                    <a:pt x="2421263" y="0"/>
                  </a:lnTo>
                  <a:lnTo>
                    <a:pt x="632535" y="1787561"/>
                  </a:lnTo>
                  <a:close/>
                </a:path>
                <a:path w="2510155" h="2078989">
                  <a:moveTo>
                    <a:pt x="741208" y="1860010"/>
                  </a:moveTo>
                  <a:lnTo>
                    <a:pt x="726818" y="1851629"/>
                  </a:lnTo>
                  <a:lnTo>
                    <a:pt x="712821" y="1843117"/>
                  </a:lnTo>
                  <a:lnTo>
                    <a:pt x="699084" y="1834344"/>
                  </a:lnTo>
                  <a:lnTo>
                    <a:pt x="685478" y="1825179"/>
                  </a:lnTo>
                  <a:lnTo>
                    <a:pt x="2509617" y="1040"/>
                  </a:lnTo>
                  <a:lnTo>
                    <a:pt x="2509617" y="91601"/>
                  </a:lnTo>
                  <a:lnTo>
                    <a:pt x="741208" y="1860010"/>
                  </a:lnTo>
                  <a:close/>
                </a:path>
                <a:path w="2510155" h="2078989">
                  <a:moveTo>
                    <a:pt x="859634" y="1924099"/>
                  </a:moveTo>
                  <a:lnTo>
                    <a:pt x="844200" y="1916763"/>
                  </a:lnTo>
                  <a:lnTo>
                    <a:pt x="829157" y="1909296"/>
                  </a:lnTo>
                  <a:lnTo>
                    <a:pt x="814375" y="1901568"/>
                  </a:lnTo>
                  <a:lnTo>
                    <a:pt x="799725" y="1893448"/>
                  </a:lnTo>
                  <a:lnTo>
                    <a:pt x="2509617" y="183556"/>
                  </a:lnTo>
                  <a:lnTo>
                    <a:pt x="2509617" y="274116"/>
                  </a:lnTo>
                  <a:lnTo>
                    <a:pt x="859634" y="1924099"/>
                  </a:lnTo>
                  <a:close/>
                </a:path>
                <a:path w="2510155" h="2078989">
                  <a:moveTo>
                    <a:pt x="985027" y="1979829"/>
                  </a:moveTo>
                  <a:lnTo>
                    <a:pt x="952982" y="1967116"/>
                  </a:lnTo>
                  <a:lnTo>
                    <a:pt x="936829" y="1960433"/>
                  </a:lnTo>
                  <a:lnTo>
                    <a:pt x="920937" y="1953357"/>
                  </a:lnTo>
                  <a:lnTo>
                    <a:pt x="2509617" y="364678"/>
                  </a:lnTo>
                  <a:lnTo>
                    <a:pt x="2509617" y="455239"/>
                  </a:lnTo>
                  <a:lnTo>
                    <a:pt x="985027" y="1979829"/>
                  </a:lnTo>
                  <a:close/>
                </a:path>
                <a:path w="2510155" h="2078989">
                  <a:moveTo>
                    <a:pt x="1122958" y="2023020"/>
                  </a:moveTo>
                  <a:lnTo>
                    <a:pt x="1053296" y="2002121"/>
                  </a:lnTo>
                  <a:lnTo>
                    <a:pt x="2509617" y="545800"/>
                  </a:lnTo>
                  <a:lnTo>
                    <a:pt x="2509617" y="636361"/>
                  </a:lnTo>
                  <a:lnTo>
                    <a:pt x="1122958" y="2023020"/>
                  </a:lnTo>
                  <a:close/>
                </a:path>
                <a:path w="2510155" h="2078989">
                  <a:moveTo>
                    <a:pt x="1269249" y="2056458"/>
                  </a:moveTo>
                  <a:lnTo>
                    <a:pt x="1250441" y="2053083"/>
                  </a:lnTo>
                  <a:lnTo>
                    <a:pt x="1231632" y="2049317"/>
                  </a:lnTo>
                  <a:lnTo>
                    <a:pt x="1194014" y="2041132"/>
                  </a:lnTo>
                  <a:lnTo>
                    <a:pt x="2509617" y="726533"/>
                  </a:lnTo>
                  <a:lnTo>
                    <a:pt x="2509617" y="817068"/>
                  </a:lnTo>
                  <a:lnTo>
                    <a:pt x="1269249" y="2056458"/>
                  </a:lnTo>
                  <a:close/>
                </a:path>
                <a:path w="2510155" h="2078989">
                  <a:moveTo>
                    <a:pt x="1433653" y="2074570"/>
                  </a:moveTo>
                  <a:lnTo>
                    <a:pt x="1412754" y="2073286"/>
                  </a:lnTo>
                  <a:lnTo>
                    <a:pt x="1391855" y="2071609"/>
                  </a:lnTo>
                  <a:lnTo>
                    <a:pt x="1350058" y="2067604"/>
                  </a:lnTo>
                  <a:lnTo>
                    <a:pt x="2509617" y="908996"/>
                  </a:lnTo>
                  <a:lnTo>
                    <a:pt x="2509617" y="999530"/>
                  </a:lnTo>
                  <a:lnTo>
                    <a:pt x="1433653" y="2074570"/>
                  </a:lnTo>
                  <a:close/>
                </a:path>
                <a:path w="2510155" h="2078989">
                  <a:moveTo>
                    <a:pt x="1521427" y="2078750"/>
                  </a:moveTo>
                  <a:lnTo>
                    <a:pt x="2509617" y="1090560"/>
                  </a:lnTo>
                  <a:lnTo>
                    <a:pt x="2509617" y="1181122"/>
                  </a:lnTo>
                  <a:lnTo>
                    <a:pt x="1614775" y="2075963"/>
                  </a:lnTo>
                  <a:lnTo>
                    <a:pt x="1568101" y="2078402"/>
                  </a:lnTo>
                  <a:lnTo>
                    <a:pt x="1521427" y="2078750"/>
                  </a:lnTo>
                  <a:close/>
                </a:path>
                <a:path w="2510155" h="2078989">
                  <a:moveTo>
                    <a:pt x="1713696" y="2067604"/>
                  </a:moveTo>
                  <a:lnTo>
                    <a:pt x="2509617" y="1271683"/>
                  </a:lnTo>
                  <a:lnTo>
                    <a:pt x="2509617" y="1362244"/>
                  </a:lnTo>
                  <a:lnTo>
                    <a:pt x="1820976" y="2050885"/>
                  </a:lnTo>
                  <a:lnTo>
                    <a:pt x="1767858" y="2060289"/>
                  </a:lnTo>
                  <a:lnTo>
                    <a:pt x="1713696" y="2067604"/>
                  </a:lnTo>
                  <a:close/>
                </a:path>
                <a:path w="2510155" h="2078989">
                  <a:moveTo>
                    <a:pt x="1940796" y="2023020"/>
                  </a:moveTo>
                  <a:lnTo>
                    <a:pt x="2509617" y="1454199"/>
                  </a:lnTo>
                  <a:lnTo>
                    <a:pt x="2509617" y="1544760"/>
                  </a:lnTo>
                  <a:lnTo>
                    <a:pt x="2075941" y="1978436"/>
                  </a:lnTo>
                  <a:lnTo>
                    <a:pt x="2008891" y="2002295"/>
                  </a:lnTo>
                  <a:lnTo>
                    <a:pt x="1940796" y="2023020"/>
                  </a:lnTo>
                  <a:close/>
                </a:path>
                <a:path w="2510155" h="2078989">
                  <a:moveTo>
                    <a:pt x="2240344" y="1903200"/>
                  </a:moveTo>
                  <a:lnTo>
                    <a:pt x="2509617" y="1633927"/>
                  </a:lnTo>
                  <a:lnTo>
                    <a:pt x="2509617" y="1721976"/>
                  </a:lnTo>
                  <a:lnTo>
                    <a:pt x="2446772" y="1772182"/>
                  </a:lnTo>
                  <a:lnTo>
                    <a:pt x="2406851" y="1801262"/>
                  </a:lnTo>
                  <a:lnTo>
                    <a:pt x="2366248" y="1828879"/>
                  </a:lnTo>
                  <a:lnTo>
                    <a:pt x="2324962" y="1855058"/>
                  </a:lnTo>
                  <a:lnTo>
                    <a:pt x="2282994" y="1879824"/>
                  </a:lnTo>
                  <a:lnTo>
                    <a:pt x="2240344" y="1903200"/>
                  </a:lnTo>
                  <a:close/>
                </a:path>
              </a:pathLst>
            </a:custGeom>
            <a:solidFill>
              <a:srgbClr val="B074FF"/>
            </a:solidFill>
          </p:spPr>
          <p:txBody>
            <a:bodyPr wrap="square" lIns="0" tIns="0" rIns="0" bIns="0" rtlCol="0"/>
            <a:lstStyle/>
            <a:p>
              <a:endParaRPr/>
            </a:p>
          </p:txBody>
        </p:sp>
        <p:sp>
          <p:nvSpPr>
            <p:cNvPr id="19" name="object 19"/>
            <p:cNvSpPr/>
            <p:nvPr/>
          </p:nvSpPr>
          <p:spPr>
            <a:xfrm>
              <a:off x="15449666" y="1117080"/>
              <a:ext cx="1352550" cy="571500"/>
            </a:xfrm>
            <a:custGeom>
              <a:avLst/>
              <a:gdLst/>
              <a:ahLst/>
              <a:cxnLst/>
              <a:rect l="l" t="t" r="r" b="b"/>
              <a:pathLst>
                <a:path w="1352550" h="571500">
                  <a:moveTo>
                    <a:pt x="139309" y="570890"/>
                  </a:moveTo>
                  <a:lnTo>
                    <a:pt x="0" y="487015"/>
                  </a:lnTo>
                  <a:lnTo>
                    <a:pt x="280656" y="25703"/>
                  </a:lnTo>
                  <a:lnTo>
                    <a:pt x="503551" y="275299"/>
                  </a:lnTo>
                  <a:lnTo>
                    <a:pt x="666644" y="0"/>
                  </a:lnTo>
                  <a:lnTo>
                    <a:pt x="858279" y="266505"/>
                  </a:lnTo>
                  <a:lnTo>
                    <a:pt x="1039041" y="8116"/>
                  </a:lnTo>
                  <a:lnTo>
                    <a:pt x="1352316" y="419374"/>
                  </a:lnTo>
                  <a:lnTo>
                    <a:pt x="1222521" y="517454"/>
                  </a:lnTo>
                  <a:lnTo>
                    <a:pt x="1044477" y="284092"/>
                  </a:lnTo>
                  <a:lnTo>
                    <a:pt x="860318" y="547892"/>
                  </a:lnTo>
                  <a:lnTo>
                    <a:pt x="680235" y="296944"/>
                  </a:lnTo>
                  <a:lnTo>
                    <a:pt x="530053" y="549245"/>
                  </a:lnTo>
                  <a:lnTo>
                    <a:pt x="305800" y="298297"/>
                  </a:lnTo>
                  <a:lnTo>
                    <a:pt x="139309" y="570890"/>
                  </a:lnTo>
                  <a:close/>
                </a:path>
              </a:pathLst>
            </a:custGeom>
            <a:solidFill>
              <a:srgbClr val="2D1673"/>
            </a:solidFill>
          </p:spPr>
          <p:txBody>
            <a:bodyPr wrap="square" lIns="0" tIns="0" rIns="0" bIns="0" rtlCol="0"/>
            <a:lstStyle/>
            <a:p>
              <a:endParaRPr/>
            </a:p>
          </p:txBody>
        </p:sp>
      </p:grpSp>
      <p:sp>
        <p:nvSpPr>
          <p:cNvPr id="20" name="TextBox 19">
            <a:extLst>
              <a:ext uri="{FF2B5EF4-FFF2-40B4-BE49-F238E27FC236}">
                <a16:creationId xmlns:a16="http://schemas.microsoft.com/office/drawing/2014/main" id="{E7DA82C1-70D4-4819-8AE6-2CEDE2FF147A}"/>
              </a:ext>
            </a:extLst>
          </p:cNvPr>
          <p:cNvSpPr txBox="1"/>
          <p:nvPr/>
        </p:nvSpPr>
        <p:spPr>
          <a:xfrm>
            <a:off x="8901545" y="3279284"/>
            <a:ext cx="8485909" cy="2677656"/>
          </a:xfrm>
          <a:prstGeom prst="rect">
            <a:avLst/>
          </a:prstGeom>
          <a:noFill/>
        </p:spPr>
        <p:txBody>
          <a:bodyPr wrap="square" rtlCol="0">
            <a:spAutoFit/>
          </a:bodyPr>
          <a:lstStyle/>
          <a:p>
            <a:pPr algn="ctr"/>
            <a:r>
              <a:rPr lang="uk-UA" sz="2800" b="1" i="1" dirty="0">
                <a:solidFill>
                  <a:srgbClr val="B074FF"/>
                </a:solidFill>
                <a:latin typeface="Century Schoolbook" panose="02040604050505020304" pitchFamily="18" charset="0"/>
              </a:rPr>
              <a:t>7. Первісною вартістю основних засобів, отриманих безоплатно від фізичних та юридичних осіб </a:t>
            </a:r>
            <a:r>
              <a:rPr lang="uk-UA" sz="2800" i="1" dirty="0">
                <a:solidFill>
                  <a:srgbClr val="B074FF"/>
                </a:solidFill>
                <a:latin typeface="Century Schoolbook" panose="02040604050505020304" pitchFamily="18" charset="0"/>
              </a:rPr>
              <a:t>(крім суб'єктів державного сектору), є їх справедлива вартість на дату отримання з урахуванням витрат, передбачених пунктом 5 цього розділу. </a:t>
            </a:r>
          </a:p>
        </p:txBody>
      </p:sp>
      <p:sp>
        <p:nvSpPr>
          <p:cNvPr id="21" name="TextBox 20">
            <a:extLst>
              <a:ext uri="{FF2B5EF4-FFF2-40B4-BE49-F238E27FC236}">
                <a16:creationId xmlns:a16="http://schemas.microsoft.com/office/drawing/2014/main" id="{5D753073-BC99-4E40-8418-DD7EE6EE517A}"/>
              </a:ext>
            </a:extLst>
          </p:cNvPr>
          <p:cNvSpPr txBox="1"/>
          <p:nvPr/>
        </p:nvSpPr>
        <p:spPr>
          <a:xfrm>
            <a:off x="886691" y="3268559"/>
            <a:ext cx="7057708" cy="2677656"/>
          </a:xfrm>
          <a:prstGeom prst="rect">
            <a:avLst/>
          </a:prstGeom>
          <a:noFill/>
        </p:spPr>
        <p:txBody>
          <a:bodyPr wrap="square" rtlCol="0">
            <a:spAutoFit/>
          </a:bodyPr>
          <a:lstStyle/>
          <a:p>
            <a:pPr algn="ctr"/>
            <a:r>
              <a:rPr lang="uk-UA" sz="2800" b="1" i="1" dirty="0">
                <a:solidFill>
                  <a:srgbClr val="B074FF"/>
                </a:solidFill>
                <a:latin typeface="Century Schoolbook" panose="02040604050505020304" pitchFamily="18" charset="0"/>
              </a:rPr>
              <a:t>6. Собівартість виробництва (створення) об'єкта основних засобів </a:t>
            </a:r>
            <a:r>
              <a:rPr lang="uk-UA" sz="2800" i="1" dirty="0">
                <a:solidFill>
                  <a:srgbClr val="B074FF"/>
                </a:solidFill>
                <a:latin typeface="Century Schoolbook" panose="02040604050505020304" pitchFamily="18" charset="0"/>
              </a:rPr>
              <a:t>складається з витрат, понесених суб'єктом державного сектору на його виготовлення (створення).</a:t>
            </a:r>
            <a:endParaRPr lang="uk-UA" sz="2000" dirty="0"/>
          </a:p>
        </p:txBody>
      </p:sp>
      <p:sp>
        <p:nvSpPr>
          <p:cNvPr id="22" name="TextBox 21">
            <a:extLst>
              <a:ext uri="{FF2B5EF4-FFF2-40B4-BE49-F238E27FC236}">
                <a16:creationId xmlns:a16="http://schemas.microsoft.com/office/drawing/2014/main" id="{C834B9D7-7169-4988-AC9A-CD0962E02CC0}"/>
              </a:ext>
            </a:extLst>
          </p:cNvPr>
          <p:cNvSpPr txBox="1"/>
          <p:nvPr/>
        </p:nvSpPr>
        <p:spPr>
          <a:xfrm>
            <a:off x="970972" y="7023998"/>
            <a:ext cx="7110037" cy="3108543"/>
          </a:xfrm>
          <a:prstGeom prst="rect">
            <a:avLst/>
          </a:prstGeom>
          <a:noFill/>
        </p:spPr>
        <p:txBody>
          <a:bodyPr wrap="square" rtlCol="0">
            <a:spAutoFit/>
          </a:bodyPr>
          <a:lstStyle/>
          <a:p>
            <a:pPr algn="ctr"/>
            <a:r>
              <a:rPr lang="uk-UA" sz="2800" b="1" i="1" dirty="0">
                <a:solidFill>
                  <a:srgbClr val="B074FF"/>
                </a:solidFill>
                <a:latin typeface="Century Schoolbook" panose="02040604050505020304" pitchFamily="18" charset="0"/>
              </a:rPr>
              <a:t>8. Первісна вартість основних засобів, отриманих безоплатно від суб'єктів державного сектору</a:t>
            </a:r>
            <a:r>
              <a:rPr lang="uk-UA" sz="2800" i="1" dirty="0">
                <a:solidFill>
                  <a:srgbClr val="B074FF"/>
                </a:solidFill>
                <a:latin typeface="Century Schoolbook" panose="02040604050505020304" pitchFamily="18" charset="0"/>
              </a:rPr>
              <a:t>, дорівнює первісній (переоціненій) вартості основних засобів суб'єкта державного сектору, що їх передав, з урахуванням витрат,.</a:t>
            </a:r>
          </a:p>
        </p:txBody>
      </p:sp>
      <p:sp>
        <p:nvSpPr>
          <p:cNvPr id="23" name="TextBox 22">
            <a:extLst>
              <a:ext uri="{FF2B5EF4-FFF2-40B4-BE49-F238E27FC236}">
                <a16:creationId xmlns:a16="http://schemas.microsoft.com/office/drawing/2014/main" id="{BF03F86D-0F5C-419B-BDAE-8E3BF5403254}"/>
              </a:ext>
            </a:extLst>
          </p:cNvPr>
          <p:cNvSpPr txBox="1"/>
          <p:nvPr/>
        </p:nvSpPr>
        <p:spPr>
          <a:xfrm>
            <a:off x="8205354" y="6929115"/>
            <a:ext cx="9906000" cy="3046988"/>
          </a:xfrm>
          <a:prstGeom prst="rect">
            <a:avLst/>
          </a:prstGeom>
          <a:noFill/>
        </p:spPr>
        <p:txBody>
          <a:bodyPr wrap="square" rtlCol="0">
            <a:spAutoFit/>
          </a:bodyPr>
          <a:lstStyle/>
          <a:p>
            <a:pPr algn="ctr"/>
            <a:r>
              <a:rPr lang="uk-UA" sz="2400" b="1" i="1" dirty="0">
                <a:solidFill>
                  <a:srgbClr val="B074FF"/>
                </a:solidFill>
                <a:latin typeface="Century Schoolbook" panose="02040604050505020304" pitchFamily="18" charset="0"/>
              </a:rPr>
              <a:t>9. Умовна вартість застосовується до </a:t>
            </a:r>
            <a:r>
              <a:rPr lang="uk-UA" sz="2400" i="1" dirty="0">
                <a:solidFill>
                  <a:srgbClr val="B074FF"/>
                </a:solidFill>
                <a:latin typeface="Century Schoolbook" panose="02040604050505020304" pitchFamily="18" charset="0"/>
              </a:rPr>
              <a:t>активів (за відсутності активного ринку, а також у разі використання повноважень конфіскації, безоплатної передачі), що мають історично успадковану вартість та потенціал корисності, який обмежується характеристиками культурної або історичної спадщини, зокрема музейні фонди (історичні будинки та пам'ятники, археологічні ділянки, заповідники та природоохоронні зони, твори мистецтва тощо).</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D17EB"/>
          </a:solidFill>
        </p:spPr>
        <p:txBody>
          <a:bodyPr wrap="square" lIns="0" tIns="0" rIns="0" bIns="0" rtlCol="0"/>
          <a:lstStyle/>
          <a:p>
            <a:endParaRPr/>
          </a:p>
        </p:txBody>
      </p:sp>
      <p:sp>
        <p:nvSpPr>
          <p:cNvPr id="3" name="object 3"/>
          <p:cNvSpPr/>
          <p:nvPr/>
        </p:nvSpPr>
        <p:spPr>
          <a:xfrm>
            <a:off x="13935315" y="0"/>
            <a:ext cx="4352925" cy="2860040"/>
          </a:xfrm>
          <a:custGeom>
            <a:avLst/>
            <a:gdLst/>
            <a:ahLst/>
            <a:cxnLst/>
            <a:rect l="l" t="t" r="r" b="b"/>
            <a:pathLst>
              <a:path w="4352925" h="2860040">
                <a:moveTo>
                  <a:pt x="231533" y="2859801"/>
                </a:moveTo>
                <a:lnTo>
                  <a:pt x="231527" y="2085388"/>
                </a:lnTo>
                <a:lnTo>
                  <a:pt x="290257" y="2083140"/>
                </a:lnTo>
                <a:lnTo>
                  <a:pt x="347047" y="2079551"/>
                </a:lnTo>
                <a:lnTo>
                  <a:pt x="401800" y="2074620"/>
                </a:lnTo>
                <a:lnTo>
                  <a:pt x="454518" y="2068346"/>
                </a:lnTo>
                <a:lnTo>
                  <a:pt x="505202" y="2060729"/>
                </a:lnTo>
                <a:lnTo>
                  <a:pt x="553852" y="2051768"/>
                </a:lnTo>
                <a:lnTo>
                  <a:pt x="600470" y="2041463"/>
                </a:lnTo>
                <a:lnTo>
                  <a:pt x="645055" y="2029812"/>
                </a:lnTo>
                <a:lnTo>
                  <a:pt x="687609" y="2016815"/>
                </a:lnTo>
                <a:lnTo>
                  <a:pt x="728133" y="2002471"/>
                </a:lnTo>
                <a:lnTo>
                  <a:pt x="766628" y="1986781"/>
                </a:lnTo>
                <a:lnTo>
                  <a:pt x="803094" y="1969742"/>
                </a:lnTo>
                <a:lnTo>
                  <a:pt x="844744" y="1947296"/>
                </a:lnTo>
                <a:lnTo>
                  <a:pt x="884696" y="1922555"/>
                </a:lnTo>
                <a:lnTo>
                  <a:pt x="922948" y="1895515"/>
                </a:lnTo>
                <a:lnTo>
                  <a:pt x="959500" y="1866172"/>
                </a:lnTo>
                <a:lnTo>
                  <a:pt x="994351" y="1834522"/>
                </a:lnTo>
                <a:lnTo>
                  <a:pt x="1027498" y="1800561"/>
                </a:lnTo>
                <a:lnTo>
                  <a:pt x="1058942" y="1764286"/>
                </a:lnTo>
                <a:lnTo>
                  <a:pt x="1088680" y="1725693"/>
                </a:lnTo>
                <a:lnTo>
                  <a:pt x="1116712" y="1684779"/>
                </a:lnTo>
                <a:lnTo>
                  <a:pt x="1143037" y="1641539"/>
                </a:lnTo>
                <a:lnTo>
                  <a:pt x="1085300" y="1640707"/>
                </a:lnTo>
                <a:lnTo>
                  <a:pt x="1028754" y="1638210"/>
                </a:lnTo>
                <a:lnTo>
                  <a:pt x="973399" y="1634049"/>
                </a:lnTo>
                <a:lnTo>
                  <a:pt x="919235" y="1628223"/>
                </a:lnTo>
                <a:lnTo>
                  <a:pt x="866263" y="1620731"/>
                </a:lnTo>
                <a:lnTo>
                  <a:pt x="814482" y="1611574"/>
                </a:lnTo>
                <a:lnTo>
                  <a:pt x="763893" y="1600751"/>
                </a:lnTo>
                <a:lnTo>
                  <a:pt x="714496" y="1588261"/>
                </a:lnTo>
                <a:lnTo>
                  <a:pt x="666292" y="1574105"/>
                </a:lnTo>
                <a:lnTo>
                  <a:pt x="619280" y="1558281"/>
                </a:lnTo>
                <a:lnTo>
                  <a:pt x="573461" y="1540790"/>
                </a:lnTo>
                <a:lnTo>
                  <a:pt x="528835" y="1521630"/>
                </a:lnTo>
                <a:lnTo>
                  <a:pt x="485402" y="1500803"/>
                </a:lnTo>
                <a:lnTo>
                  <a:pt x="443162" y="1478307"/>
                </a:lnTo>
                <a:lnTo>
                  <a:pt x="402117" y="1454142"/>
                </a:lnTo>
                <a:lnTo>
                  <a:pt x="362265" y="1428308"/>
                </a:lnTo>
                <a:lnTo>
                  <a:pt x="323608" y="1400805"/>
                </a:lnTo>
                <a:lnTo>
                  <a:pt x="288660" y="1373116"/>
                </a:lnTo>
                <a:lnTo>
                  <a:pt x="255707" y="1343562"/>
                </a:lnTo>
                <a:lnTo>
                  <a:pt x="224750" y="1312142"/>
                </a:lnTo>
                <a:lnTo>
                  <a:pt x="195788" y="1278857"/>
                </a:lnTo>
                <a:lnTo>
                  <a:pt x="168823" y="1243706"/>
                </a:lnTo>
                <a:lnTo>
                  <a:pt x="143854" y="1206689"/>
                </a:lnTo>
                <a:lnTo>
                  <a:pt x="120881" y="1167805"/>
                </a:lnTo>
                <a:lnTo>
                  <a:pt x="99905" y="1127055"/>
                </a:lnTo>
                <a:lnTo>
                  <a:pt x="80926" y="1084438"/>
                </a:lnTo>
                <a:lnTo>
                  <a:pt x="63943" y="1039955"/>
                </a:lnTo>
                <a:lnTo>
                  <a:pt x="48958" y="993604"/>
                </a:lnTo>
                <a:lnTo>
                  <a:pt x="35970" y="945386"/>
                </a:lnTo>
                <a:lnTo>
                  <a:pt x="24980" y="895301"/>
                </a:lnTo>
                <a:lnTo>
                  <a:pt x="15988" y="843348"/>
                </a:lnTo>
                <a:lnTo>
                  <a:pt x="8993" y="789527"/>
                </a:lnTo>
                <a:lnTo>
                  <a:pt x="3997" y="733838"/>
                </a:lnTo>
                <a:lnTo>
                  <a:pt x="999" y="676281"/>
                </a:lnTo>
                <a:lnTo>
                  <a:pt x="0" y="616855"/>
                </a:lnTo>
                <a:lnTo>
                  <a:pt x="1139" y="566241"/>
                </a:lnTo>
                <a:lnTo>
                  <a:pt x="4558" y="515912"/>
                </a:lnTo>
                <a:lnTo>
                  <a:pt x="10263" y="465875"/>
                </a:lnTo>
                <a:lnTo>
                  <a:pt x="18255" y="416135"/>
                </a:lnTo>
                <a:lnTo>
                  <a:pt x="28541" y="366697"/>
                </a:lnTo>
                <a:lnTo>
                  <a:pt x="41123" y="317568"/>
                </a:lnTo>
                <a:lnTo>
                  <a:pt x="56005" y="268752"/>
                </a:lnTo>
                <a:lnTo>
                  <a:pt x="73192" y="220256"/>
                </a:lnTo>
                <a:lnTo>
                  <a:pt x="92599" y="172487"/>
                </a:lnTo>
                <a:lnTo>
                  <a:pt x="114215" y="126063"/>
                </a:lnTo>
                <a:lnTo>
                  <a:pt x="138045" y="80980"/>
                </a:lnTo>
                <a:lnTo>
                  <a:pt x="164092" y="37231"/>
                </a:lnTo>
                <a:lnTo>
                  <a:pt x="188905" y="0"/>
                </a:lnTo>
                <a:lnTo>
                  <a:pt x="2072241" y="0"/>
                </a:lnTo>
                <a:lnTo>
                  <a:pt x="2118513" y="70779"/>
                </a:lnTo>
                <a:lnTo>
                  <a:pt x="2141966" y="111905"/>
                </a:lnTo>
                <a:lnTo>
                  <a:pt x="2163802" y="154198"/>
                </a:lnTo>
                <a:lnTo>
                  <a:pt x="2184023" y="197660"/>
                </a:lnTo>
                <a:lnTo>
                  <a:pt x="2202627" y="242291"/>
                </a:lnTo>
                <a:lnTo>
                  <a:pt x="2219615" y="288092"/>
                </a:lnTo>
                <a:lnTo>
                  <a:pt x="2234986" y="335062"/>
                </a:lnTo>
                <a:lnTo>
                  <a:pt x="2248739" y="383204"/>
                </a:lnTo>
                <a:lnTo>
                  <a:pt x="2260876" y="432516"/>
                </a:lnTo>
                <a:lnTo>
                  <a:pt x="2271395" y="483000"/>
                </a:lnTo>
                <a:lnTo>
                  <a:pt x="2280296" y="534656"/>
                </a:lnTo>
                <a:lnTo>
                  <a:pt x="2287579" y="587484"/>
                </a:lnTo>
                <a:lnTo>
                  <a:pt x="2293244" y="641485"/>
                </a:lnTo>
                <a:lnTo>
                  <a:pt x="2297291" y="696659"/>
                </a:lnTo>
                <a:lnTo>
                  <a:pt x="2299719" y="753008"/>
                </a:lnTo>
                <a:lnTo>
                  <a:pt x="2300529" y="810530"/>
                </a:lnTo>
                <a:lnTo>
                  <a:pt x="2299983" y="859288"/>
                </a:lnTo>
                <a:lnTo>
                  <a:pt x="2298347" y="908216"/>
                </a:lnTo>
                <a:lnTo>
                  <a:pt x="2295620" y="957311"/>
                </a:lnTo>
                <a:lnTo>
                  <a:pt x="2291803" y="1006575"/>
                </a:lnTo>
                <a:lnTo>
                  <a:pt x="2286897" y="1056006"/>
                </a:lnTo>
                <a:lnTo>
                  <a:pt x="2280902" y="1105605"/>
                </a:lnTo>
                <a:lnTo>
                  <a:pt x="2273819" y="1155371"/>
                </a:lnTo>
                <a:lnTo>
                  <a:pt x="2265648" y="1205303"/>
                </a:lnTo>
                <a:lnTo>
                  <a:pt x="2256390" y="1255401"/>
                </a:lnTo>
                <a:lnTo>
                  <a:pt x="2246045" y="1305665"/>
                </a:lnTo>
                <a:lnTo>
                  <a:pt x="2234614" y="1356095"/>
                </a:lnTo>
                <a:lnTo>
                  <a:pt x="2222098" y="1406689"/>
                </a:lnTo>
                <a:lnTo>
                  <a:pt x="2208496" y="1457448"/>
                </a:lnTo>
                <a:lnTo>
                  <a:pt x="2194621" y="1504412"/>
                </a:lnTo>
                <a:lnTo>
                  <a:pt x="2179263" y="1550844"/>
                </a:lnTo>
                <a:lnTo>
                  <a:pt x="2162426" y="1596744"/>
                </a:lnTo>
                <a:lnTo>
                  <a:pt x="2144110" y="1642113"/>
                </a:lnTo>
                <a:lnTo>
                  <a:pt x="2124318" y="1686950"/>
                </a:lnTo>
                <a:lnTo>
                  <a:pt x="2103052" y="1731256"/>
                </a:lnTo>
                <a:lnTo>
                  <a:pt x="2080313" y="1775031"/>
                </a:lnTo>
                <a:lnTo>
                  <a:pt x="2056103" y="1818275"/>
                </a:lnTo>
                <a:lnTo>
                  <a:pt x="2030425" y="1860988"/>
                </a:lnTo>
                <a:lnTo>
                  <a:pt x="2003280" y="1903171"/>
                </a:lnTo>
                <a:lnTo>
                  <a:pt x="1974670" y="1944824"/>
                </a:lnTo>
                <a:lnTo>
                  <a:pt x="1944597" y="1985947"/>
                </a:lnTo>
                <a:lnTo>
                  <a:pt x="1913063" y="2026540"/>
                </a:lnTo>
                <a:lnTo>
                  <a:pt x="1880069" y="2066604"/>
                </a:lnTo>
                <a:lnTo>
                  <a:pt x="1849898" y="2101162"/>
                </a:lnTo>
                <a:lnTo>
                  <a:pt x="1818435" y="2135226"/>
                </a:lnTo>
                <a:lnTo>
                  <a:pt x="1785681" y="2168794"/>
                </a:lnTo>
                <a:lnTo>
                  <a:pt x="1751635" y="2201866"/>
                </a:lnTo>
                <a:lnTo>
                  <a:pt x="1716297" y="2234441"/>
                </a:lnTo>
                <a:lnTo>
                  <a:pt x="1679668" y="2266519"/>
                </a:lnTo>
                <a:lnTo>
                  <a:pt x="1641748" y="2298099"/>
                </a:lnTo>
                <a:lnTo>
                  <a:pt x="1602538" y="2329181"/>
                </a:lnTo>
                <a:lnTo>
                  <a:pt x="1562036" y="2359763"/>
                </a:lnTo>
                <a:lnTo>
                  <a:pt x="1520244" y="2389847"/>
                </a:lnTo>
                <a:lnTo>
                  <a:pt x="1477161" y="2419430"/>
                </a:lnTo>
                <a:lnTo>
                  <a:pt x="1432787" y="2448512"/>
                </a:lnTo>
                <a:lnTo>
                  <a:pt x="1387124" y="2477093"/>
                </a:lnTo>
                <a:lnTo>
                  <a:pt x="1340170" y="2505173"/>
                </a:lnTo>
                <a:lnTo>
                  <a:pt x="1291927" y="2532750"/>
                </a:lnTo>
                <a:lnTo>
                  <a:pt x="1242393" y="2559824"/>
                </a:lnTo>
                <a:lnTo>
                  <a:pt x="1203672" y="2580025"/>
                </a:lnTo>
                <a:lnTo>
                  <a:pt x="1164010" y="2599633"/>
                </a:lnTo>
                <a:lnTo>
                  <a:pt x="1123409" y="2618647"/>
                </a:lnTo>
                <a:lnTo>
                  <a:pt x="1081868" y="2637069"/>
                </a:lnTo>
                <a:lnTo>
                  <a:pt x="1039386" y="2654898"/>
                </a:lnTo>
                <a:lnTo>
                  <a:pt x="995963" y="2672135"/>
                </a:lnTo>
                <a:lnTo>
                  <a:pt x="951599" y="2688780"/>
                </a:lnTo>
                <a:lnTo>
                  <a:pt x="906293" y="2704833"/>
                </a:lnTo>
                <a:lnTo>
                  <a:pt x="860046" y="2720295"/>
                </a:lnTo>
                <a:lnTo>
                  <a:pt x="812857" y="2735165"/>
                </a:lnTo>
                <a:lnTo>
                  <a:pt x="764726" y="2749445"/>
                </a:lnTo>
                <a:lnTo>
                  <a:pt x="715652" y="2763134"/>
                </a:lnTo>
                <a:lnTo>
                  <a:pt x="665635" y="2776232"/>
                </a:lnTo>
                <a:lnTo>
                  <a:pt x="614675" y="2788741"/>
                </a:lnTo>
                <a:lnTo>
                  <a:pt x="562772" y="2800659"/>
                </a:lnTo>
                <a:lnTo>
                  <a:pt x="509925" y="2811988"/>
                </a:lnTo>
                <a:lnTo>
                  <a:pt x="456135" y="2822728"/>
                </a:lnTo>
                <a:lnTo>
                  <a:pt x="401400" y="2832879"/>
                </a:lnTo>
                <a:lnTo>
                  <a:pt x="345720" y="2842442"/>
                </a:lnTo>
                <a:lnTo>
                  <a:pt x="289096" y="2851416"/>
                </a:lnTo>
                <a:lnTo>
                  <a:pt x="231533" y="2859801"/>
                </a:lnTo>
                <a:close/>
              </a:path>
              <a:path w="4352925" h="2860040">
                <a:moveTo>
                  <a:pt x="2749279" y="2859801"/>
                </a:moveTo>
                <a:lnTo>
                  <a:pt x="2749273" y="2085388"/>
                </a:lnTo>
                <a:lnTo>
                  <a:pt x="2807316" y="2083140"/>
                </a:lnTo>
                <a:lnTo>
                  <a:pt x="2863395" y="2079551"/>
                </a:lnTo>
                <a:lnTo>
                  <a:pt x="2917507" y="2074620"/>
                </a:lnTo>
                <a:lnTo>
                  <a:pt x="2969655" y="2068346"/>
                </a:lnTo>
                <a:lnTo>
                  <a:pt x="3019838" y="2060729"/>
                </a:lnTo>
                <a:lnTo>
                  <a:pt x="3068057" y="2051768"/>
                </a:lnTo>
                <a:lnTo>
                  <a:pt x="3114311" y="2041463"/>
                </a:lnTo>
                <a:lnTo>
                  <a:pt x="3158600" y="2029812"/>
                </a:lnTo>
                <a:lnTo>
                  <a:pt x="3200925" y="2016815"/>
                </a:lnTo>
                <a:lnTo>
                  <a:pt x="3241286" y="2002471"/>
                </a:lnTo>
                <a:lnTo>
                  <a:pt x="3279684" y="1986781"/>
                </a:lnTo>
                <a:lnTo>
                  <a:pt x="3316118" y="1969742"/>
                </a:lnTo>
                <a:lnTo>
                  <a:pt x="3357807" y="1947308"/>
                </a:lnTo>
                <a:lnTo>
                  <a:pt x="3397791" y="1922574"/>
                </a:lnTo>
                <a:lnTo>
                  <a:pt x="3436071" y="1895536"/>
                </a:lnTo>
                <a:lnTo>
                  <a:pt x="3472647" y="1866192"/>
                </a:lnTo>
                <a:lnTo>
                  <a:pt x="3507519" y="1834540"/>
                </a:lnTo>
                <a:lnTo>
                  <a:pt x="3540689" y="1800575"/>
                </a:lnTo>
                <a:lnTo>
                  <a:pt x="3572156" y="1764295"/>
                </a:lnTo>
                <a:lnTo>
                  <a:pt x="3601921" y="1725698"/>
                </a:lnTo>
                <a:lnTo>
                  <a:pt x="3629986" y="1684780"/>
                </a:lnTo>
                <a:lnTo>
                  <a:pt x="3656349" y="1641539"/>
                </a:lnTo>
                <a:lnTo>
                  <a:pt x="3599111" y="1640707"/>
                </a:lnTo>
                <a:lnTo>
                  <a:pt x="3543021" y="1638210"/>
                </a:lnTo>
                <a:lnTo>
                  <a:pt x="3488079" y="1634049"/>
                </a:lnTo>
                <a:lnTo>
                  <a:pt x="3434285" y="1628223"/>
                </a:lnTo>
                <a:lnTo>
                  <a:pt x="3381637" y="1620731"/>
                </a:lnTo>
                <a:lnTo>
                  <a:pt x="3330135" y="1611574"/>
                </a:lnTo>
                <a:lnTo>
                  <a:pt x="3279778" y="1600751"/>
                </a:lnTo>
                <a:lnTo>
                  <a:pt x="3230566" y="1588261"/>
                </a:lnTo>
                <a:lnTo>
                  <a:pt x="3182497" y="1574105"/>
                </a:lnTo>
                <a:lnTo>
                  <a:pt x="3135572" y="1558281"/>
                </a:lnTo>
                <a:lnTo>
                  <a:pt x="3089789" y="1540790"/>
                </a:lnTo>
                <a:lnTo>
                  <a:pt x="3045148" y="1521630"/>
                </a:lnTo>
                <a:lnTo>
                  <a:pt x="3001647" y="1500803"/>
                </a:lnTo>
                <a:lnTo>
                  <a:pt x="2959287" y="1478307"/>
                </a:lnTo>
                <a:lnTo>
                  <a:pt x="2918066" y="1454142"/>
                </a:lnTo>
                <a:lnTo>
                  <a:pt x="2877985" y="1428308"/>
                </a:lnTo>
                <a:lnTo>
                  <a:pt x="2839041" y="1400805"/>
                </a:lnTo>
                <a:lnTo>
                  <a:pt x="2803813" y="1373130"/>
                </a:lnTo>
                <a:lnTo>
                  <a:pt x="2770599" y="1343586"/>
                </a:lnTo>
                <a:lnTo>
                  <a:pt x="2739399" y="1312173"/>
                </a:lnTo>
                <a:lnTo>
                  <a:pt x="2710212" y="1278891"/>
                </a:lnTo>
                <a:lnTo>
                  <a:pt x="2683039" y="1243742"/>
                </a:lnTo>
                <a:lnTo>
                  <a:pt x="2657879" y="1206724"/>
                </a:lnTo>
                <a:lnTo>
                  <a:pt x="2634733" y="1167839"/>
                </a:lnTo>
                <a:lnTo>
                  <a:pt x="2613600" y="1127087"/>
                </a:lnTo>
                <a:lnTo>
                  <a:pt x="2594480" y="1084468"/>
                </a:lnTo>
                <a:lnTo>
                  <a:pt x="2577373" y="1039983"/>
                </a:lnTo>
                <a:lnTo>
                  <a:pt x="2562279" y="993632"/>
                </a:lnTo>
                <a:lnTo>
                  <a:pt x="2549198" y="945415"/>
                </a:lnTo>
                <a:lnTo>
                  <a:pt x="2538129" y="895332"/>
                </a:lnTo>
                <a:lnTo>
                  <a:pt x="2529074" y="843385"/>
                </a:lnTo>
                <a:lnTo>
                  <a:pt x="2522030" y="789572"/>
                </a:lnTo>
                <a:lnTo>
                  <a:pt x="2517000" y="733896"/>
                </a:lnTo>
                <a:lnTo>
                  <a:pt x="2513981" y="676355"/>
                </a:lnTo>
                <a:lnTo>
                  <a:pt x="2512975" y="616951"/>
                </a:lnTo>
                <a:lnTo>
                  <a:pt x="2514118" y="566369"/>
                </a:lnTo>
                <a:lnTo>
                  <a:pt x="2517549" y="516062"/>
                </a:lnTo>
                <a:lnTo>
                  <a:pt x="2523269" y="466037"/>
                </a:lnTo>
                <a:lnTo>
                  <a:pt x="2531279" y="416297"/>
                </a:lnTo>
                <a:lnTo>
                  <a:pt x="2541583" y="366850"/>
                </a:lnTo>
                <a:lnTo>
                  <a:pt x="2554180" y="317698"/>
                </a:lnTo>
                <a:lnTo>
                  <a:pt x="2569073" y="268848"/>
                </a:lnTo>
                <a:lnTo>
                  <a:pt x="2586264" y="220304"/>
                </a:lnTo>
                <a:lnTo>
                  <a:pt x="2605725" y="172571"/>
                </a:lnTo>
                <a:lnTo>
                  <a:pt x="2627464" y="126153"/>
                </a:lnTo>
                <a:lnTo>
                  <a:pt x="2651484" y="81056"/>
                </a:lnTo>
                <a:lnTo>
                  <a:pt x="2677785" y="37285"/>
                </a:lnTo>
                <a:lnTo>
                  <a:pt x="2702899" y="0"/>
                </a:lnTo>
                <a:lnTo>
                  <a:pt x="4352682" y="0"/>
                </a:lnTo>
                <a:lnTo>
                  <a:pt x="4352682" y="2117449"/>
                </a:lnTo>
                <a:lnTo>
                  <a:pt x="4336258" y="2135226"/>
                </a:lnTo>
                <a:lnTo>
                  <a:pt x="4303492" y="2168794"/>
                </a:lnTo>
                <a:lnTo>
                  <a:pt x="4269435" y="2201866"/>
                </a:lnTo>
                <a:lnTo>
                  <a:pt x="4234086" y="2234441"/>
                </a:lnTo>
                <a:lnTo>
                  <a:pt x="4197446" y="2266519"/>
                </a:lnTo>
                <a:lnTo>
                  <a:pt x="4159516" y="2298099"/>
                </a:lnTo>
                <a:lnTo>
                  <a:pt x="4120296" y="2329181"/>
                </a:lnTo>
                <a:lnTo>
                  <a:pt x="4079786" y="2359763"/>
                </a:lnTo>
                <a:lnTo>
                  <a:pt x="4037986" y="2389847"/>
                </a:lnTo>
                <a:lnTo>
                  <a:pt x="3994898" y="2419430"/>
                </a:lnTo>
                <a:lnTo>
                  <a:pt x="3950521" y="2448512"/>
                </a:lnTo>
                <a:lnTo>
                  <a:pt x="3904857" y="2477093"/>
                </a:lnTo>
                <a:lnTo>
                  <a:pt x="3857905" y="2505173"/>
                </a:lnTo>
                <a:lnTo>
                  <a:pt x="3809665" y="2532750"/>
                </a:lnTo>
                <a:lnTo>
                  <a:pt x="3760139" y="2559824"/>
                </a:lnTo>
                <a:lnTo>
                  <a:pt x="3721431" y="2580025"/>
                </a:lnTo>
                <a:lnTo>
                  <a:pt x="3681781" y="2599633"/>
                </a:lnTo>
                <a:lnTo>
                  <a:pt x="3641191" y="2618647"/>
                </a:lnTo>
                <a:lnTo>
                  <a:pt x="3599658" y="2637069"/>
                </a:lnTo>
                <a:lnTo>
                  <a:pt x="3557184" y="2654898"/>
                </a:lnTo>
                <a:lnTo>
                  <a:pt x="3513768" y="2672135"/>
                </a:lnTo>
                <a:lnTo>
                  <a:pt x="3469409" y="2688780"/>
                </a:lnTo>
                <a:lnTo>
                  <a:pt x="3424107" y="2704833"/>
                </a:lnTo>
                <a:lnTo>
                  <a:pt x="3377863" y="2720295"/>
                </a:lnTo>
                <a:lnTo>
                  <a:pt x="3330675" y="2735165"/>
                </a:lnTo>
                <a:lnTo>
                  <a:pt x="3282544" y="2749445"/>
                </a:lnTo>
                <a:lnTo>
                  <a:pt x="3233469" y="2763134"/>
                </a:lnTo>
                <a:lnTo>
                  <a:pt x="3183449" y="2776232"/>
                </a:lnTo>
                <a:lnTo>
                  <a:pt x="3132486" y="2788741"/>
                </a:lnTo>
                <a:lnTo>
                  <a:pt x="3080577" y="2800659"/>
                </a:lnTo>
                <a:lnTo>
                  <a:pt x="3027724" y="2811988"/>
                </a:lnTo>
                <a:lnTo>
                  <a:pt x="2973925" y="2822728"/>
                </a:lnTo>
                <a:lnTo>
                  <a:pt x="2919181" y="2832879"/>
                </a:lnTo>
                <a:lnTo>
                  <a:pt x="2863491" y="2842442"/>
                </a:lnTo>
                <a:lnTo>
                  <a:pt x="2806855" y="2851416"/>
                </a:lnTo>
                <a:lnTo>
                  <a:pt x="2749279" y="2859801"/>
                </a:lnTo>
                <a:close/>
              </a:path>
            </a:pathLst>
          </a:custGeom>
          <a:solidFill>
            <a:srgbClr val="B074FF"/>
          </a:solidFill>
        </p:spPr>
        <p:txBody>
          <a:bodyPr wrap="square" lIns="0" tIns="0" rIns="0" bIns="0" rtlCol="0"/>
          <a:lstStyle/>
          <a:p>
            <a:endParaRPr/>
          </a:p>
        </p:txBody>
      </p:sp>
      <p:sp>
        <p:nvSpPr>
          <p:cNvPr id="4" name="object 4"/>
          <p:cNvSpPr/>
          <p:nvPr/>
        </p:nvSpPr>
        <p:spPr>
          <a:xfrm>
            <a:off x="0" y="1"/>
            <a:ext cx="1981200" cy="1943100"/>
          </a:xfrm>
          <a:custGeom>
            <a:avLst/>
            <a:gdLst/>
            <a:ahLst/>
            <a:cxnLst/>
            <a:rect l="l" t="t" r="r" b="b"/>
            <a:pathLst>
              <a:path w="2448560" h="2417445">
                <a:moveTo>
                  <a:pt x="0" y="207266"/>
                </a:moveTo>
                <a:lnTo>
                  <a:pt x="0" y="96350"/>
                </a:lnTo>
                <a:lnTo>
                  <a:pt x="96350" y="0"/>
                </a:lnTo>
                <a:lnTo>
                  <a:pt x="207266" y="0"/>
                </a:lnTo>
                <a:lnTo>
                  <a:pt x="0" y="207266"/>
                </a:lnTo>
                <a:close/>
              </a:path>
              <a:path w="2448560" h="2417445">
                <a:moveTo>
                  <a:pt x="0" y="429097"/>
                </a:moveTo>
                <a:lnTo>
                  <a:pt x="0" y="318182"/>
                </a:lnTo>
                <a:lnTo>
                  <a:pt x="318182" y="0"/>
                </a:lnTo>
                <a:lnTo>
                  <a:pt x="429097" y="0"/>
                </a:lnTo>
                <a:lnTo>
                  <a:pt x="0" y="429097"/>
                </a:lnTo>
                <a:close/>
              </a:path>
              <a:path w="2448560" h="2417445">
                <a:moveTo>
                  <a:pt x="0" y="650929"/>
                </a:moveTo>
                <a:lnTo>
                  <a:pt x="0" y="540013"/>
                </a:lnTo>
                <a:lnTo>
                  <a:pt x="540013" y="0"/>
                </a:lnTo>
                <a:lnTo>
                  <a:pt x="650929" y="0"/>
                </a:lnTo>
                <a:lnTo>
                  <a:pt x="0" y="650929"/>
                </a:lnTo>
                <a:close/>
              </a:path>
              <a:path w="2448560" h="2417445">
                <a:moveTo>
                  <a:pt x="0" y="874467"/>
                </a:moveTo>
                <a:lnTo>
                  <a:pt x="0" y="763551"/>
                </a:lnTo>
                <a:lnTo>
                  <a:pt x="763551" y="0"/>
                </a:lnTo>
                <a:lnTo>
                  <a:pt x="874467" y="0"/>
                </a:lnTo>
                <a:lnTo>
                  <a:pt x="0" y="874467"/>
                </a:lnTo>
                <a:close/>
              </a:path>
              <a:path w="2448560" h="2417445">
                <a:moveTo>
                  <a:pt x="0" y="1094593"/>
                </a:moveTo>
                <a:lnTo>
                  <a:pt x="0" y="983677"/>
                </a:lnTo>
                <a:lnTo>
                  <a:pt x="983677" y="0"/>
                </a:lnTo>
                <a:lnTo>
                  <a:pt x="1094593" y="0"/>
                </a:lnTo>
                <a:lnTo>
                  <a:pt x="0" y="1094593"/>
                </a:lnTo>
                <a:close/>
              </a:path>
              <a:path w="2448560" h="2417445">
                <a:moveTo>
                  <a:pt x="0" y="1316425"/>
                </a:moveTo>
                <a:lnTo>
                  <a:pt x="0" y="1205509"/>
                </a:lnTo>
                <a:lnTo>
                  <a:pt x="1205509" y="0"/>
                </a:lnTo>
                <a:lnTo>
                  <a:pt x="1316424" y="0"/>
                </a:lnTo>
                <a:lnTo>
                  <a:pt x="0" y="1316425"/>
                </a:lnTo>
                <a:close/>
              </a:path>
              <a:path w="2448560" h="2417445">
                <a:moveTo>
                  <a:pt x="0" y="1538597"/>
                </a:moveTo>
                <a:lnTo>
                  <a:pt x="0" y="1427720"/>
                </a:lnTo>
                <a:lnTo>
                  <a:pt x="1428646" y="0"/>
                </a:lnTo>
                <a:lnTo>
                  <a:pt x="1539601" y="0"/>
                </a:lnTo>
                <a:lnTo>
                  <a:pt x="0" y="1538597"/>
                </a:lnTo>
                <a:close/>
              </a:path>
              <a:path w="2448560" h="2417445">
                <a:moveTo>
                  <a:pt x="0" y="1760088"/>
                </a:moveTo>
                <a:lnTo>
                  <a:pt x="0" y="1649172"/>
                </a:lnTo>
                <a:lnTo>
                  <a:pt x="1649172" y="0"/>
                </a:lnTo>
                <a:lnTo>
                  <a:pt x="1760088" y="0"/>
                </a:lnTo>
                <a:lnTo>
                  <a:pt x="0" y="1760088"/>
                </a:lnTo>
                <a:close/>
              </a:path>
              <a:path w="2448560" h="2417445">
                <a:moveTo>
                  <a:pt x="0" y="1983626"/>
                </a:moveTo>
                <a:lnTo>
                  <a:pt x="0" y="1872710"/>
                </a:lnTo>
                <a:lnTo>
                  <a:pt x="1872710" y="0"/>
                </a:lnTo>
                <a:lnTo>
                  <a:pt x="1983626" y="0"/>
                </a:lnTo>
                <a:lnTo>
                  <a:pt x="0" y="1983626"/>
                </a:lnTo>
                <a:close/>
              </a:path>
              <a:path w="2448560" h="2417445">
                <a:moveTo>
                  <a:pt x="0" y="2205458"/>
                </a:moveTo>
                <a:lnTo>
                  <a:pt x="60" y="2094482"/>
                </a:lnTo>
                <a:lnTo>
                  <a:pt x="2094542" y="0"/>
                </a:lnTo>
                <a:lnTo>
                  <a:pt x="2205458" y="0"/>
                </a:lnTo>
                <a:lnTo>
                  <a:pt x="0" y="2205458"/>
                </a:lnTo>
                <a:close/>
              </a:path>
              <a:path w="2448560" h="2417445">
                <a:moveTo>
                  <a:pt x="78341" y="2348948"/>
                </a:moveTo>
                <a:lnTo>
                  <a:pt x="0" y="2325430"/>
                </a:lnTo>
                <a:lnTo>
                  <a:pt x="0" y="2316374"/>
                </a:lnTo>
                <a:lnTo>
                  <a:pt x="2316374" y="0"/>
                </a:lnTo>
                <a:lnTo>
                  <a:pt x="2366156" y="0"/>
                </a:lnTo>
                <a:lnTo>
                  <a:pt x="2373873" y="25527"/>
                </a:lnTo>
                <a:lnTo>
                  <a:pt x="2380272" y="47017"/>
                </a:lnTo>
                <a:lnTo>
                  <a:pt x="78341" y="2348948"/>
                </a:lnTo>
                <a:close/>
              </a:path>
              <a:path w="2448560" h="2417445">
                <a:moveTo>
                  <a:pt x="257512" y="2389902"/>
                </a:moveTo>
                <a:lnTo>
                  <a:pt x="234476" y="2385769"/>
                </a:lnTo>
                <a:lnTo>
                  <a:pt x="211440" y="2381156"/>
                </a:lnTo>
                <a:lnTo>
                  <a:pt x="165367" y="2371131"/>
                </a:lnTo>
                <a:lnTo>
                  <a:pt x="2402455" y="135750"/>
                </a:lnTo>
                <a:lnTo>
                  <a:pt x="2407548" y="158786"/>
                </a:lnTo>
                <a:lnTo>
                  <a:pt x="2412480" y="181823"/>
                </a:lnTo>
                <a:lnTo>
                  <a:pt x="2417093" y="204859"/>
                </a:lnTo>
                <a:lnTo>
                  <a:pt x="2421225" y="227896"/>
                </a:lnTo>
                <a:lnTo>
                  <a:pt x="257512" y="2389902"/>
                </a:lnTo>
                <a:close/>
              </a:path>
              <a:path w="2448560" h="2417445">
                <a:moveTo>
                  <a:pt x="458868" y="2412085"/>
                </a:moveTo>
                <a:lnTo>
                  <a:pt x="433272" y="2410512"/>
                </a:lnTo>
                <a:lnTo>
                  <a:pt x="407676" y="2408459"/>
                </a:lnTo>
                <a:lnTo>
                  <a:pt x="356484" y="2403553"/>
                </a:lnTo>
                <a:lnTo>
                  <a:pt x="2436583" y="325160"/>
                </a:lnTo>
                <a:lnTo>
                  <a:pt x="2439116" y="350756"/>
                </a:lnTo>
                <a:lnTo>
                  <a:pt x="2441489" y="376352"/>
                </a:lnTo>
                <a:lnTo>
                  <a:pt x="2443542" y="401948"/>
                </a:lnTo>
                <a:lnTo>
                  <a:pt x="2445115" y="427544"/>
                </a:lnTo>
                <a:lnTo>
                  <a:pt x="458868" y="2412085"/>
                </a:lnTo>
                <a:close/>
              </a:path>
              <a:path w="2448560" h="2417445">
                <a:moveTo>
                  <a:pt x="566371" y="2417204"/>
                </a:moveTo>
                <a:lnTo>
                  <a:pt x="2448528" y="535047"/>
                </a:lnTo>
                <a:lnTo>
                  <a:pt x="2448234" y="563469"/>
                </a:lnTo>
                <a:lnTo>
                  <a:pt x="2447461" y="592212"/>
                </a:lnTo>
                <a:lnTo>
                  <a:pt x="2445115" y="649376"/>
                </a:lnTo>
                <a:lnTo>
                  <a:pt x="680699" y="2413792"/>
                </a:lnTo>
                <a:lnTo>
                  <a:pt x="623535" y="2416778"/>
                </a:lnTo>
                <a:lnTo>
                  <a:pt x="566371" y="2417204"/>
                </a:lnTo>
                <a:close/>
              </a:path>
              <a:path w="2448560" h="2417445">
                <a:moveTo>
                  <a:pt x="801853" y="2403553"/>
                </a:moveTo>
                <a:lnTo>
                  <a:pt x="2434876" y="770530"/>
                </a:lnTo>
                <a:lnTo>
                  <a:pt x="2430717" y="803538"/>
                </a:lnTo>
                <a:lnTo>
                  <a:pt x="2425918" y="836226"/>
                </a:lnTo>
                <a:lnTo>
                  <a:pt x="2414400" y="901923"/>
                </a:lnTo>
                <a:lnTo>
                  <a:pt x="933246" y="2383076"/>
                </a:lnTo>
                <a:lnTo>
                  <a:pt x="868190" y="2394594"/>
                </a:lnTo>
                <a:lnTo>
                  <a:pt x="801853" y="2403553"/>
                </a:lnTo>
                <a:close/>
              </a:path>
              <a:path w="2448560" h="2417445">
                <a:moveTo>
                  <a:pt x="1079996" y="2348948"/>
                </a:moveTo>
                <a:lnTo>
                  <a:pt x="2380272" y="1048673"/>
                </a:lnTo>
                <a:lnTo>
                  <a:pt x="2368140" y="1090613"/>
                </a:lnTo>
                <a:lnTo>
                  <a:pt x="2354889" y="1132073"/>
                </a:lnTo>
                <a:lnTo>
                  <a:pt x="2340678" y="1173213"/>
                </a:lnTo>
                <a:lnTo>
                  <a:pt x="2325667" y="1214194"/>
                </a:lnTo>
                <a:lnTo>
                  <a:pt x="1245517" y="2294344"/>
                </a:lnTo>
                <a:lnTo>
                  <a:pt x="1204537" y="2309355"/>
                </a:lnTo>
                <a:lnTo>
                  <a:pt x="1163397" y="2323566"/>
                </a:lnTo>
                <a:lnTo>
                  <a:pt x="1121937" y="2336817"/>
                </a:lnTo>
                <a:lnTo>
                  <a:pt x="1079996" y="2348948"/>
                </a:lnTo>
                <a:close/>
              </a:path>
              <a:path w="2448560" h="2417445">
                <a:moveTo>
                  <a:pt x="1446872" y="2202198"/>
                </a:moveTo>
                <a:lnTo>
                  <a:pt x="2233521" y="1415549"/>
                </a:lnTo>
                <a:lnTo>
                  <a:pt x="2208562" y="1461301"/>
                </a:lnTo>
                <a:lnTo>
                  <a:pt x="2182303" y="1506414"/>
                </a:lnTo>
                <a:lnTo>
                  <a:pt x="2154724" y="1550887"/>
                </a:lnTo>
                <a:lnTo>
                  <a:pt x="2125805" y="1594720"/>
                </a:lnTo>
                <a:lnTo>
                  <a:pt x="2095527" y="1637914"/>
                </a:lnTo>
                <a:lnTo>
                  <a:pt x="2063868" y="1680467"/>
                </a:lnTo>
                <a:lnTo>
                  <a:pt x="2030810" y="1722380"/>
                </a:lnTo>
                <a:lnTo>
                  <a:pt x="1996332" y="1763654"/>
                </a:lnTo>
                <a:lnTo>
                  <a:pt x="1794977" y="1965009"/>
                </a:lnTo>
                <a:lnTo>
                  <a:pt x="1753703" y="1999487"/>
                </a:lnTo>
                <a:lnTo>
                  <a:pt x="1711790" y="2032545"/>
                </a:lnTo>
                <a:lnTo>
                  <a:pt x="1669237" y="2064203"/>
                </a:lnTo>
                <a:lnTo>
                  <a:pt x="1625952" y="2094542"/>
                </a:lnTo>
                <a:lnTo>
                  <a:pt x="1582210" y="2123400"/>
                </a:lnTo>
                <a:lnTo>
                  <a:pt x="1537737" y="2150979"/>
                </a:lnTo>
                <a:lnTo>
                  <a:pt x="1492625" y="2177239"/>
                </a:lnTo>
                <a:lnTo>
                  <a:pt x="1446872" y="2202198"/>
                </a:lnTo>
                <a:close/>
              </a:path>
            </a:pathLst>
          </a:custGeom>
          <a:solidFill>
            <a:srgbClr val="B074FF"/>
          </a:solidFill>
        </p:spPr>
        <p:txBody>
          <a:bodyPr wrap="square" lIns="0" tIns="0" rIns="0" bIns="0" rtlCol="0"/>
          <a:lstStyle/>
          <a:p>
            <a:endParaRPr/>
          </a:p>
        </p:txBody>
      </p:sp>
      <p:sp>
        <p:nvSpPr>
          <p:cNvPr id="5" name="object 5"/>
          <p:cNvSpPr/>
          <p:nvPr/>
        </p:nvSpPr>
        <p:spPr>
          <a:xfrm>
            <a:off x="16616350" y="8352297"/>
            <a:ext cx="1671955" cy="902335"/>
          </a:xfrm>
          <a:custGeom>
            <a:avLst/>
            <a:gdLst/>
            <a:ahLst/>
            <a:cxnLst/>
            <a:rect l="l" t="t" r="r" b="b"/>
            <a:pathLst>
              <a:path w="1671955" h="902334">
                <a:moveTo>
                  <a:pt x="1671650" y="434828"/>
                </a:moveTo>
                <a:lnTo>
                  <a:pt x="795348" y="434828"/>
                </a:lnTo>
                <a:lnTo>
                  <a:pt x="1052950" y="0"/>
                </a:lnTo>
                <a:lnTo>
                  <a:pt x="1355633" y="420940"/>
                </a:lnTo>
                <a:lnTo>
                  <a:pt x="1671650" y="420940"/>
                </a:lnTo>
                <a:lnTo>
                  <a:pt x="1671650" y="434828"/>
                </a:lnTo>
                <a:close/>
              </a:path>
              <a:path w="1671955" h="902334">
                <a:moveTo>
                  <a:pt x="1671650" y="420940"/>
                </a:moveTo>
                <a:lnTo>
                  <a:pt x="1355633" y="420940"/>
                </a:lnTo>
                <a:lnTo>
                  <a:pt x="1641143" y="12820"/>
                </a:lnTo>
                <a:lnTo>
                  <a:pt x="1671650" y="52869"/>
                </a:lnTo>
                <a:lnTo>
                  <a:pt x="1671650" y="420940"/>
                </a:lnTo>
                <a:close/>
              </a:path>
              <a:path w="1671955" h="902334">
                <a:moveTo>
                  <a:pt x="220035" y="901709"/>
                </a:moveTo>
                <a:lnTo>
                  <a:pt x="0" y="769230"/>
                </a:lnTo>
                <a:lnTo>
                  <a:pt x="443291" y="40598"/>
                </a:lnTo>
                <a:lnTo>
                  <a:pt x="795348" y="434828"/>
                </a:lnTo>
                <a:lnTo>
                  <a:pt x="1671650" y="434828"/>
                </a:lnTo>
                <a:lnTo>
                  <a:pt x="1671650" y="448717"/>
                </a:lnTo>
                <a:lnTo>
                  <a:pt x="1649730" y="448717"/>
                </a:lnTo>
                <a:lnTo>
                  <a:pt x="1635559" y="469017"/>
                </a:lnTo>
                <a:lnTo>
                  <a:pt x="1074417" y="469017"/>
                </a:lnTo>
                <a:lnTo>
                  <a:pt x="1073145" y="471153"/>
                </a:lnTo>
                <a:lnTo>
                  <a:pt x="483004" y="471153"/>
                </a:lnTo>
                <a:lnTo>
                  <a:pt x="220035" y="901709"/>
                </a:lnTo>
                <a:close/>
              </a:path>
              <a:path w="1671955" h="902334">
                <a:moveTo>
                  <a:pt x="1671650" y="477449"/>
                </a:moveTo>
                <a:lnTo>
                  <a:pt x="1649730" y="448717"/>
                </a:lnTo>
                <a:lnTo>
                  <a:pt x="1671650" y="448717"/>
                </a:lnTo>
                <a:lnTo>
                  <a:pt x="1671650" y="477449"/>
                </a:lnTo>
                <a:close/>
              </a:path>
              <a:path w="1671955" h="902334">
                <a:moveTo>
                  <a:pt x="1358853" y="865384"/>
                </a:moveTo>
                <a:lnTo>
                  <a:pt x="1074417" y="469017"/>
                </a:lnTo>
                <a:lnTo>
                  <a:pt x="1635559" y="469017"/>
                </a:lnTo>
                <a:lnTo>
                  <a:pt x="1358853" y="865384"/>
                </a:lnTo>
                <a:close/>
              </a:path>
              <a:path w="1671955" h="902334">
                <a:moveTo>
                  <a:pt x="837208" y="867521"/>
                </a:moveTo>
                <a:lnTo>
                  <a:pt x="483004" y="471153"/>
                </a:lnTo>
                <a:lnTo>
                  <a:pt x="1073145" y="471153"/>
                </a:lnTo>
                <a:lnTo>
                  <a:pt x="837208" y="867521"/>
                </a:lnTo>
                <a:close/>
              </a:path>
            </a:pathLst>
          </a:custGeom>
          <a:solidFill>
            <a:srgbClr val="FAF1EF"/>
          </a:solidFill>
        </p:spPr>
        <p:txBody>
          <a:bodyPr wrap="square" lIns="0" tIns="0" rIns="0" bIns="0" rtlCol="0"/>
          <a:lstStyle/>
          <a:p>
            <a:endParaRPr/>
          </a:p>
        </p:txBody>
      </p:sp>
      <p:sp>
        <p:nvSpPr>
          <p:cNvPr id="6" name="TextBox 5">
            <a:extLst>
              <a:ext uri="{FF2B5EF4-FFF2-40B4-BE49-F238E27FC236}">
                <a16:creationId xmlns:a16="http://schemas.microsoft.com/office/drawing/2014/main" id="{E818610F-4017-4049-AA5D-8C8710D1D851}"/>
              </a:ext>
            </a:extLst>
          </p:cNvPr>
          <p:cNvSpPr txBox="1"/>
          <p:nvPr/>
        </p:nvSpPr>
        <p:spPr>
          <a:xfrm>
            <a:off x="1200092" y="1592086"/>
            <a:ext cx="15887816" cy="6986528"/>
          </a:xfrm>
          <a:prstGeom prst="rect">
            <a:avLst/>
          </a:prstGeom>
          <a:noFill/>
        </p:spPr>
        <p:txBody>
          <a:bodyPr wrap="square" rtlCol="0">
            <a:spAutoFit/>
          </a:bodyPr>
          <a:lstStyle/>
          <a:p>
            <a:r>
              <a:rPr lang="uk-UA" sz="2800" b="1" i="1" dirty="0">
                <a:solidFill>
                  <a:srgbClr val="B074FF"/>
                </a:solidFill>
                <a:latin typeface="Century Schoolbook" panose="02040604050505020304" pitchFamily="18" charset="0"/>
              </a:rPr>
              <a:t>10. Первісною вартістю об'єкта основних засобів,</a:t>
            </a:r>
            <a:r>
              <a:rPr lang="uk-UA" sz="2800" i="1" dirty="0">
                <a:solidFill>
                  <a:srgbClr val="B074FF"/>
                </a:solidFill>
                <a:latin typeface="Century Schoolbook" panose="02040604050505020304" pitchFamily="18" charset="0"/>
              </a:rPr>
              <a:t> </a:t>
            </a:r>
            <a:r>
              <a:rPr lang="uk-UA" sz="2800" i="1" dirty="0">
                <a:solidFill>
                  <a:schemeClr val="bg1"/>
                </a:solidFill>
                <a:latin typeface="Century Schoolbook" panose="02040604050505020304" pitchFamily="18" charset="0"/>
              </a:rPr>
              <a:t>отриманого у результаті обміну на інший актив, є залишкова вартість переданого об'єкта основних засобів. Якщо залишкова вартість переданого об'єкта основних засобів дорівнює нулю, то первісною вартістю отриманого об'єкта основних засобів є його справедлива вартість на дату оприбуткування.</a:t>
            </a:r>
          </a:p>
          <a:p>
            <a:r>
              <a:rPr lang="uk-UA" sz="2800" b="1" i="1" dirty="0">
                <a:solidFill>
                  <a:srgbClr val="B074FF"/>
                </a:solidFill>
                <a:latin typeface="Century Schoolbook" panose="02040604050505020304" pitchFamily="18" charset="0"/>
              </a:rPr>
              <a:t>11. Якщо об'єкт основних засобів складається</a:t>
            </a:r>
            <a:r>
              <a:rPr lang="uk-UA" sz="2800" i="1" dirty="0">
                <a:solidFill>
                  <a:schemeClr val="bg1"/>
                </a:solidFill>
                <a:latin typeface="Century Schoolbook" panose="02040604050505020304" pitchFamily="18" charset="0"/>
              </a:rPr>
              <a:t> з різних компонентів, які мають різні строки корисного використання, або надають економічні вигоди суб'єкту державного сектору різними способами.</a:t>
            </a:r>
          </a:p>
          <a:p>
            <a:r>
              <a:rPr lang="uk-UA" sz="2800" i="1" dirty="0">
                <a:solidFill>
                  <a:schemeClr val="bg1"/>
                </a:solidFill>
                <a:latin typeface="Century Schoolbook" panose="02040604050505020304" pitchFamily="18" charset="0"/>
              </a:rPr>
              <a:t>Після первісного визнання об'єкта основних засобів як активу його облік ведеться за первісною вартістю.</a:t>
            </a:r>
          </a:p>
          <a:p>
            <a:r>
              <a:rPr lang="uk-UA" sz="2800" i="1" dirty="0">
                <a:solidFill>
                  <a:srgbClr val="B074FF"/>
                </a:solidFill>
                <a:latin typeface="Century Schoolbook" panose="02040604050505020304" pitchFamily="18" charset="0"/>
              </a:rPr>
              <a:t>12. Для інших необоротних матеріальних активів</a:t>
            </a:r>
            <a:r>
              <a:rPr lang="uk-UA" sz="2800" i="1" dirty="0">
                <a:solidFill>
                  <a:schemeClr val="bg1"/>
                </a:solidFill>
                <a:latin typeface="Century Schoolbook" panose="02040604050505020304" pitchFamily="18" charset="0"/>
              </a:rPr>
              <a:t> застосовується спрощений, груповий або інший специфічний порядок обліку.</a:t>
            </a:r>
          </a:p>
          <a:p>
            <a:r>
              <a:rPr lang="uk-UA" sz="2800" i="1" dirty="0">
                <a:solidFill>
                  <a:srgbClr val="B074FF"/>
                </a:solidFill>
                <a:latin typeface="Century Schoolbook" panose="02040604050505020304" pitchFamily="18" charset="0"/>
              </a:rPr>
              <a:t>13. Книги, посібники та інші видання</a:t>
            </a:r>
            <a:r>
              <a:rPr lang="uk-UA" sz="2800" i="1" dirty="0">
                <a:solidFill>
                  <a:schemeClr val="bg1"/>
                </a:solidFill>
                <a:latin typeface="Century Schoolbook" panose="02040604050505020304" pitchFamily="18" charset="0"/>
              </a:rPr>
              <a:t>, що входять до фонду бібліотек, обліковуються за груповим обліком. Витрати на ремонт та реставрацію книг, у тому числі і на повторні палітурні роботи, на збільшення вартості книг не відносяться, а визнаються витратами звітного періоду, в якому вони були понесені. </a:t>
            </a:r>
          </a:p>
        </p:txBody>
      </p:sp>
    </p:spTree>
    <p:extLst>
      <p:ext uri="{BB962C8B-B14F-4D97-AF65-F5344CB8AC3E}">
        <p14:creationId xmlns:p14="http://schemas.microsoft.com/office/powerpoint/2010/main" val="373653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D17EB"/>
          </a:solidFill>
        </p:spPr>
        <p:txBody>
          <a:bodyPr wrap="square" lIns="0" tIns="0" rIns="0" bIns="0" rtlCol="0"/>
          <a:lstStyle/>
          <a:p>
            <a:endParaRPr dirty="0"/>
          </a:p>
        </p:txBody>
      </p:sp>
      <p:pic>
        <p:nvPicPr>
          <p:cNvPr id="11" name="Рисунок 10">
            <a:extLst>
              <a:ext uri="{FF2B5EF4-FFF2-40B4-BE49-F238E27FC236}">
                <a16:creationId xmlns:a16="http://schemas.microsoft.com/office/drawing/2014/main" id="{ADAF4646-06E9-4DAB-89DA-CE0C1515EEF0}"/>
              </a:ext>
            </a:extLst>
          </p:cNvPr>
          <p:cNvPicPr>
            <a:picLocks noChangeAspect="1"/>
          </p:cNvPicPr>
          <p:nvPr/>
        </p:nvPicPr>
        <p:blipFill rotWithShape="1">
          <a:blip r:embed="rId2"/>
          <a:srcRect l="33706" t="34188" r="15575" b="29506"/>
          <a:stretch/>
        </p:blipFill>
        <p:spPr>
          <a:xfrm>
            <a:off x="7644765" y="0"/>
            <a:ext cx="10643235" cy="10287000"/>
          </a:xfrm>
          <a:prstGeom prst="rect">
            <a:avLst/>
          </a:prstGeom>
        </p:spPr>
      </p:pic>
      <p:grpSp>
        <p:nvGrpSpPr>
          <p:cNvPr id="3" name="object 3"/>
          <p:cNvGrpSpPr/>
          <p:nvPr/>
        </p:nvGrpSpPr>
        <p:grpSpPr>
          <a:xfrm>
            <a:off x="-129" y="0"/>
            <a:ext cx="7644765" cy="10287000"/>
            <a:chOff x="0" y="0"/>
            <a:chExt cx="7644765" cy="10287000"/>
          </a:xfrm>
        </p:grpSpPr>
        <p:sp>
          <p:nvSpPr>
            <p:cNvPr id="4" name="object 4"/>
            <p:cNvSpPr/>
            <p:nvPr/>
          </p:nvSpPr>
          <p:spPr>
            <a:xfrm>
              <a:off x="0" y="0"/>
              <a:ext cx="7644765" cy="10287000"/>
            </a:xfrm>
            <a:custGeom>
              <a:avLst/>
              <a:gdLst/>
              <a:ahLst/>
              <a:cxnLst/>
              <a:rect l="l" t="t" r="r" b="b"/>
              <a:pathLst>
                <a:path w="7644765" h="10287000">
                  <a:moveTo>
                    <a:pt x="7644457" y="10286998"/>
                  </a:moveTo>
                  <a:lnTo>
                    <a:pt x="0" y="10286998"/>
                  </a:lnTo>
                  <a:lnTo>
                    <a:pt x="0" y="0"/>
                  </a:lnTo>
                  <a:lnTo>
                    <a:pt x="7644457" y="0"/>
                  </a:lnTo>
                  <a:lnTo>
                    <a:pt x="7644457" y="10286998"/>
                  </a:lnTo>
                  <a:close/>
                </a:path>
              </a:pathLst>
            </a:custGeom>
            <a:solidFill>
              <a:srgbClr val="FAF1EF"/>
            </a:solidFill>
          </p:spPr>
          <p:txBody>
            <a:bodyPr wrap="square" lIns="0" tIns="0" rIns="0" bIns="0" rtlCol="0"/>
            <a:lstStyle/>
            <a:p>
              <a:endParaRPr/>
            </a:p>
          </p:txBody>
        </p:sp>
        <p:sp>
          <p:nvSpPr>
            <p:cNvPr id="5" name="object 5"/>
            <p:cNvSpPr/>
            <p:nvPr/>
          </p:nvSpPr>
          <p:spPr>
            <a:xfrm>
              <a:off x="0" y="0"/>
              <a:ext cx="2823845" cy="1456055"/>
            </a:xfrm>
            <a:custGeom>
              <a:avLst/>
              <a:gdLst/>
              <a:ahLst/>
              <a:cxnLst/>
              <a:rect l="l" t="t" r="r" b="b"/>
              <a:pathLst>
                <a:path w="2823845" h="1456055">
                  <a:moveTo>
                    <a:pt x="0" y="114680"/>
                  </a:moveTo>
                  <a:lnTo>
                    <a:pt x="0" y="24119"/>
                  </a:lnTo>
                  <a:lnTo>
                    <a:pt x="24119" y="0"/>
                  </a:lnTo>
                  <a:lnTo>
                    <a:pt x="114680" y="0"/>
                  </a:lnTo>
                  <a:lnTo>
                    <a:pt x="0" y="114680"/>
                  </a:lnTo>
                  <a:close/>
                </a:path>
                <a:path w="2823845" h="1456055">
                  <a:moveTo>
                    <a:pt x="0" y="297195"/>
                  </a:moveTo>
                  <a:lnTo>
                    <a:pt x="0" y="206634"/>
                  </a:lnTo>
                  <a:lnTo>
                    <a:pt x="206634" y="0"/>
                  </a:lnTo>
                  <a:lnTo>
                    <a:pt x="297195" y="0"/>
                  </a:lnTo>
                  <a:lnTo>
                    <a:pt x="0" y="297195"/>
                  </a:lnTo>
                  <a:close/>
                </a:path>
                <a:path w="2823845" h="1456055">
                  <a:moveTo>
                    <a:pt x="0" y="478318"/>
                  </a:moveTo>
                  <a:lnTo>
                    <a:pt x="0" y="387757"/>
                  </a:lnTo>
                  <a:lnTo>
                    <a:pt x="387756" y="0"/>
                  </a:lnTo>
                  <a:lnTo>
                    <a:pt x="478318" y="0"/>
                  </a:lnTo>
                  <a:lnTo>
                    <a:pt x="0" y="478318"/>
                  </a:lnTo>
                  <a:close/>
                </a:path>
                <a:path w="2823845" h="1456055">
                  <a:moveTo>
                    <a:pt x="0" y="659440"/>
                  </a:moveTo>
                  <a:lnTo>
                    <a:pt x="0" y="568879"/>
                  </a:lnTo>
                  <a:lnTo>
                    <a:pt x="568879" y="0"/>
                  </a:lnTo>
                  <a:lnTo>
                    <a:pt x="659440" y="0"/>
                  </a:lnTo>
                  <a:lnTo>
                    <a:pt x="0" y="659440"/>
                  </a:lnTo>
                  <a:close/>
                </a:path>
                <a:path w="2823845" h="1456055">
                  <a:moveTo>
                    <a:pt x="40864" y="799698"/>
                  </a:moveTo>
                  <a:lnTo>
                    <a:pt x="31481" y="786114"/>
                  </a:lnTo>
                  <a:lnTo>
                    <a:pt x="22229" y="772529"/>
                  </a:lnTo>
                  <a:lnTo>
                    <a:pt x="13239" y="758945"/>
                  </a:lnTo>
                  <a:lnTo>
                    <a:pt x="4640" y="745361"/>
                  </a:lnTo>
                  <a:lnTo>
                    <a:pt x="750001" y="0"/>
                  </a:lnTo>
                  <a:lnTo>
                    <a:pt x="840562" y="0"/>
                  </a:lnTo>
                  <a:lnTo>
                    <a:pt x="40864" y="799698"/>
                  </a:lnTo>
                  <a:close/>
                </a:path>
                <a:path w="2823845" h="1456055">
                  <a:moveTo>
                    <a:pt x="120279" y="902798"/>
                  </a:moveTo>
                  <a:lnTo>
                    <a:pt x="109852" y="890259"/>
                  </a:lnTo>
                  <a:lnTo>
                    <a:pt x="99555" y="877720"/>
                  </a:lnTo>
                  <a:lnTo>
                    <a:pt x="89519" y="865180"/>
                  </a:lnTo>
                  <a:lnTo>
                    <a:pt x="79875" y="852641"/>
                  </a:lnTo>
                  <a:lnTo>
                    <a:pt x="932517" y="0"/>
                  </a:lnTo>
                  <a:lnTo>
                    <a:pt x="1023078" y="0"/>
                  </a:lnTo>
                  <a:lnTo>
                    <a:pt x="120279" y="902798"/>
                  </a:lnTo>
                  <a:close/>
                </a:path>
                <a:path w="2823845" h="1456055">
                  <a:moveTo>
                    <a:pt x="206661" y="996146"/>
                  </a:moveTo>
                  <a:lnTo>
                    <a:pt x="195188" y="984652"/>
                  </a:lnTo>
                  <a:lnTo>
                    <a:pt x="183846" y="973157"/>
                  </a:lnTo>
                  <a:lnTo>
                    <a:pt x="172766" y="961663"/>
                  </a:lnTo>
                  <a:lnTo>
                    <a:pt x="162077" y="950169"/>
                  </a:lnTo>
                  <a:lnTo>
                    <a:pt x="1112246" y="0"/>
                  </a:lnTo>
                  <a:lnTo>
                    <a:pt x="1202807" y="0"/>
                  </a:lnTo>
                  <a:lnTo>
                    <a:pt x="206661" y="996146"/>
                  </a:lnTo>
                  <a:close/>
                </a:path>
                <a:path w="2823845" h="1456055">
                  <a:moveTo>
                    <a:pt x="298615" y="1085314"/>
                  </a:moveTo>
                  <a:lnTo>
                    <a:pt x="274930" y="1064241"/>
                  </a:lnTo>
                  <a:lnTo>
                    <a:pt x="262957" y="1053378"/>
                  </a:lnTo>
                  <a:lnTo>
                    <a:pt x="251245" y="1042123"/>
                  </a:lnTo>
                  <a:lnTo>
                    <a:pt x="1293368" y="0"/>
                  </a:lnTo>
                  <a:lnTo>
                    <a:pt x="1383930" y="0"/>
                  </a:lnTo>
                  <a:lnTo>
                    <a:pt x="298615" y="1085314"/>
                  </a:lnTo>
                  <a:close/>
                </a:path>
                <a:path w="2823845" h="1456055">
                  <a:moveTo>
                    <a:pt x="400322" y="1164729"/>
                  </a:moveTo>
                  <a:lnTo>
                    <a:pt x="374547" y="1145746"/>
                  </a:lnTo>
                  <a:lnTo>
                    <a:pt x="361529" y="1135928"/>
                  </a:lnTo>
                  <a:lnTo>
                    <a:pt x="348772" y="1125718"/>
                  </a:lnTo>
                  <a:lnTo>
                    <a:pt x="1475221" y="0"/>
                  </a:lnTo>
                  <a:lnTo>
                    <a:pt x="1565812" y="0"/>
                  </a:lnTo>
                  <a:lnTo>
                    <a:pt x="400322" y="1164729"/>
                  </a:lnTo>
                  <a:close/>
                </a:path>
                <a:path w="2823845" h="1456055">
                  <a:moveTo>
                    <a:pt x="508996" y="1237178"/>
                  </a:moveTo>
                  <a:lnTo>
                    <a:pt x="494606" y="1228797"/>
                  </a:lnTo>
                  <a:lnTo>
                    <a:pt x="480608" y="1220285"/>
                  </a:lnTo>
                  <a:lnTo>
                    <a:pt x="466872" y="1211512"/>
                  </a:lnTo>
                  <a:lnTo>
                    <a:pt x="453266" y="1202347"/>
                  </a:lnTo>
                  <a:lnTo>
                    <a:pt x="1655613" y="0"/>
                  </a:lnTo>
                  <a:lnTo>
                    <a:pt x="1746174" y="0"/>
                  </a:lnTo>
                  <a:lnTo>
                    <a:pt x="508996" y="1237178"/>
                  </a:lnTo>
                  <a:close/>
                </a:path>
                <a:path w="2823845" h="1456055">
                  <a:moveTo>
                    <a:pt x="627422" y="1301267"/>
                  </a:moveTo>
                  <a:lnTo>
                    <a:pt x="611987" y="1293931"/>
                  </a:lnTo>
                  <a:lnTo>
                    <a:pt x="596945" y="1286464"/>
                  </a:lnTo>
                  <a:lnTo>
                    <a:pt x="582163" y="1278736"/>
                  </a:lnTo>
                  <a:lnTo>
                    <a:pt x="567512" y="1270616"/>
                  </a:lnTo>
                  <a:lnTo>
                    <a:pt x="1838129" y="0"/>
                  </a:lnTo>
                  <a:lnTo>
                    <a:pt x="1928690" y="0"/>
                  </a:lnTo>
                  <a:lnTo>
                    <a:pt x="627422" y="1301267"/>
                  </a:lnTo>
                  <a:close/>
                </a:path>
                <a:path w="2823845" h="1456055">
                  <a:moveTo>
                    <a:pt x="752814" y="1356997"/>
                  </a:moveTo>
                  <a:lnTo>
                    <a:pt x="720770" y="1344284"/>
                  </a:lnTo>
                  <a:lnTo>
                    <a:pt x="704617" y="1337601"/>
                  </a:lnTo>
                  <a:lnTo>
                    <a:pt x="688725" y="1330526"/>
                  </a:lnTo>
                  <a:lnTo>
                    <a:pt x="2019251" y="0"/>
                  </a:lnTo>
                  <a:lnTo>
                    <a:pt x="2109812" y="0"/>
                  </a:lnTo>
                  <a:lnTo>
                    <a:pt x="752814" y="1356997"/>
                  </a:lnTo>
                  <a:close/>
                </a:path>
                <a:path w="2823845" h="1456055">
                  <a:moveTo>
                    <a:pt x="890746" y="1400188"/>
                  </a:moveTo>
                  <a:lnTo>
                    <a:pt x="821084" y="1379289"/>
                  </a:lnTo>
                  <a:lnTo>
                    <a:pt x="2200374" y="0"/>
                  </a:lnTo>
                  <a:lnTo>
                    <a:pt x="2290935" y="0"/>
                  </a:lnTo>
                  <a:lnTo>
                    <a:pt x="890746" y="1400188"/>
                  </a:lnTo>
                  <a:close/>
                </a:path>
                <a:path w="2823845" h="1456055">
                  <a:moveTo>
                    <a:pt x="1037037" y="1433626"/>
                  </a:moveTo>
                  <a:lnTo>
                    <a:pt x="1018228" y="1430252"/>
                  </a:lnTo>
                  <a:lnTo>
                    <a:pt x="999419" y="1426486"/>
                  </a:lnTo>
                  <a:lnTo>
                    <a:pt x="961802" y="1418300"/>
                  </a:lnTo>
                  <a:lnTo>
                    <a:pt x="2381185" y="0"/>
                  </a:lnTo>
                  <a:lnTo>
                    <a:pt x="2471795" y="0"/>
                  </a:lnTo>
                  <a:lnTo>
                    <a:pt x="1037037" y="1433626"/>
                  </a:lnTo>
                  <a:close/>
                </a:path>
                <a:path w="2823845" h="1456055">
                  <a:moveTo>
                    <a:pt x="1201441" y="1451738"/>
                  </a:moveTo>
                  <a:lnTo>
                    <a:pt x="1180542" y="1450454"/>
                  </a:lnTo>
                  <a:lnTo>
                    <a:pt x="1159643" y="1448778"/>
                  </a:lnTo>
                  <a:lnTo>
                    <a:pt x="1117846" y="1444772"/>
                  </a:lnTo>
                  <a:lnTo>
                    <a:pt x="2563804" y="0"/>
                  </a:lnTo>
                  <a:lnTo>
                    <a:pt x="2654428" y="0"/>
                  </a:lnTo>
                  <a:lnTo>
                    <a:pt x="1201441" y="1451738"/>
                  </a:lnTo>
                  <a:close/>
                </a:path>
                <a:path w="2823845" h="1456055">
                  <a:moveTo>
                    <a:pt x="1289215" y="1455918"/>
                  </a:moveTo>
                  <a:lnTo>
                    <a:pt x="2745134" y="0"/>
                  </a:lnTo>
                  <a:lnTo>
                    <a:pt x="2823734" y="0"/>
                  </a:lnTo>
                  <a:lnTo>
                    <a:pt x="1382563" y="1453132"/>
                  </a:lnTo>
                  <a:lnTo>
                    <a:pt x="1335889" y="1455570"/>
                  </a:lnTo>
                  <a:lnTo>
                    <a:pt x="1289215" y="1455918"/>
                  </a:lnTo>
                  <a:close/>
                </a:path>
                <a:path w="2823845" h="1456055">
                  <a:moveTo>
                    <a:pt x="1481484" y="1444772"/>
                  </a:moveTo>
                  <a:lnTo>
                    <a:pt x="2814823" y="111433"/>
                  </a:lnTo>
                  <a:lnTo>
                    <a:pt x="2811427" y="138383"/>
                  </a:lnTo>
                  <a:lnTo>
                    <a:pt x="2807508" y="165073"/>
                  </a:lnTo>
                  <a:lnTo>
                    <a:pt x="2798104" y="218713"/>
                  </a:lnTo>
                  <a:lnTo>
                    <a:pt x="1588764" y="1428053"/>
                  </a:lnTo>
                  <a:lnTo>
                    <a:pt x="1535646" y="1437458"/>
                  </a:lnTo>
                  <a:lnTo>
                    <a:pt x="1481484" y="1444772"/>
                  </a:lnTo>
                  <a:close/>
                </a:path>
                <a:path w="2823845" h="1456055">
                  <a:moveTo>
                    <a:pt x="1708583" y="1400188"/>
                  </a:moveTo>
                  <a:lnTo>
                    <a:pt x="2770239" y="338532"/>
                  </a:lnTo>
                  <a:lnTo>
                    <a:pt x="2760334" y="372776"/>
                  </a:lnTo>
                  <a:lnTo>
                    <a:pt x="2749515" y="406627"/>
                  </a:lnTo>
                  <a:lnTo>
                    <a:pt x="2725655" y="473678"/>
                  </a:lnTo>
                  <a:lnTo>
                    <a:pt x="1843728" y="1355604"/>
                  </a:lnTo>
                  <a:lnTo>
                    <a:pt x="1776678" y="1379464"/>
                  </a:lnTo>
                  <a:lnTo>
                    <a:pt x="1708583" y="1400188"/>
                  </a:lnTo>
                  <a:close/>
                </a:path>
                <a:path w="2823845" h="1456055">
                  <a:moveTo>
                    <a:pt x="2008132" y="1280369"/>
                  </a:moveTo>
                  <a:lnTo>
                    <a:pt x="2650420" y="638081"/>
                  </a:lnTo>
                  <a:lnTo>
                    <a:pt x="2627043" y="680731"/>
                  </a:lnTo>
                  <a:lnTo>
                    <a:pt x="2602277" y="722699"/>
                  </a:lnTo>
                  <a:lnTo>
                    <a:pt x="2576098" y="763985"/>
                  </a:lnTo>
                  <a:lnTo>
                    <a:pt x="2548481" y="804588"/>
                  </a:lnTo>
                  <a:lnTo>
                    <a:pt x="2519401" y="844509"/>
                  </a:lnTo>
                  <a:lnTo>
                    <a:pt x="2488835" y="883748"/>
                  </a:lnTo>
                  <a:lnTo>
                    <a:pt x="2456758" y="922304"/>
                  </a:lnTo>
                  <a:lnTo>
                    <a:pt x="2292354" y="1086707"/>
                  </a:lnTo>
                  <a:lnTo>
                    <a:pt x="2253798" y="1118784"/>
                  </a:lnTo>
                  <a:lnTo>
                    <a:pt x="2214560" y="1149350"/>
                  </a:lnTo>
                  <a:lnTo>
                    <a:pt x="2174639" y="1178430"/>
                  </a:lnTo>
                  <a:lnTo>
                    <a:pt x="2134036" y="1206047"/>
                  </a:lnTo>
                  <a:lnTo>
                    <a:pt x="2092750" y="1232226"/>
                  </a:lnTo>
                  <a:lnTo>
                    <a:pt x="2050782" y="1256992"/>
                  </a:lnTo>
                  <a:lnTo>
                    <a:pt x="2008132" y="1280369"/>
                  </a:lnTo>
                  <a:close/>
                </a:path>
              </a:pathLst>
            </a:custGeom>
            <a:solidFill>
              <a:srgbClr val="B074FF"/>
            </a:solidFill>
          </p:spPr>
          <p:txBody>
            <a:bodyPr wrap="square" lIns="0" tIns="0" rIns="0" bIns="0" rtlCol="0"/>
            <a:lstStyle/>
            <a:p>
              <a:endParaRPr/>
            </a:p>
          </p:txBody>
        </p:sp>
      </p:grpSp>
      <p:sp>
        <p:nvSpPr>
          <p:cNvPr id="6" name="object 6"/>
          <p:cNvSpPr/>
          <p:nvPr/>
        </p:nvSpPr>
        <p:spPr>
          <a:xfrm>
            <a:off x="17333724" y="963216"/>
            <a:ext cx="954405" cy="629285"/>
          </a:xfrm>
          <a:custGeom>
            <a:avLst/>
            <a:gdLst/>
            <a:ahLst/>
            <a:cxnLst/>
            <a:rect l="l" t="t" r="r" b="b"/>
            <a:pathLst>
              <a:path w="954405" h="629285">
                <a:moveTo>
                  <a:pt x="954274" y="303381"/>
                </a:moveTo>
                <a:lnTo>
                  <a:pt x="554916" y="303381"/>
                </a:lnTo>
                <a:lnTo>
                  <a:pt x="734646" y="0"/>
                </a:lnTo>
                <a:lnTo>
                  <a:pt x="945829" y="293691"/>
                </a:lnTo>
                <a:lnTo>
                  <a:pt x="954274" y="293691"/>
                </a:lnTo>
                <a:lnTo>
                  <a:pt x="954274" y="303381"/>
                </a:lnTo>
                <a:close/>
              </a:path>
              <a:path w="954405" h="629285">
                <a:moveTo>
                  <a:pt x="153519" y="629125"/>
                </a:moveTo>
                <a:lnTo>
                  <a:pt x="0" y="536694"/>
                </a:lnTo>
                <a:lnTo>
                  <a:pt x="309285" y="28325"/>
                </a:lnTo>
                <a:lnTo>
                  <a:pt x="554916" y="303381"/>
                </a:lnTo>
                <a:lnTo>
                  <a:pt x="954274" y="303381"/>
                </a:lnTo>
                <a:lnTo>
                  <a:pt x="954274" y="327234"/>
                </a:lnTo>
                <a:lnTo>
                  <a:pt x="749624" y="327234"/>
                </a:lnTo>
                <a:lnTo>
                  <a:pt x="748737" y="328725"/>
                </a:lnTo>
                <a:lnTo>
                  <a:pt x="336993" y="328725"/>
                </a:lnTo>
                <a:lnTo>
                  <a:pt x="153519" y="629125"/>
                </a:lnTo>
                <a:close/>
              </a:path>
              <a:path w="954405" h="629285">
                <a:moveTo>
                  <a:pt x="954274" y="293691"/>
                </a:moveTo>
                <a:lnTo>
                  <a:pt x="945829" y="293691"/>
                </a:lnTo>
                <a:lnTo>
                  <a:pt x="954274" y="281620"/>
                </a:lnTo>
                <a:lnTo>
                  <a:pt x="954274" y="293691"/>
                </a:lnTo>
                <a:close/>
              </a:path>
              <a:path w="954405" h="629285">
                <a:moveTo>
                  <a:pt x="948076" y="603781"/>
                </a:moveTo>
                <a:lnTo>
                  <a:pt x="749624" y="327234"/>
                </a:lnTo>
                <a:lnTo>
                  <a:pt x="954274" y="327234"/>
                </a:lnTo>
                <a:lnTo>
                  <a:pt x="954274" y="594903"/>
                </a:lnTo>
                <a:lnTo>
                  <a:pt x="948076" y="603781"/>
                </a:lnTo>
                <a:close/>
              </a:path>
              <a:path w="954405" h="629285">
                <a:moveTo>
                  <a:pt x="584122" y="605272"/>
                </a:moveTo>
                <a:lnTo>
                  <a:pt x="336993" y="328725"/>
                </a:lnTo>
                <a:lnTo>
                  <a:pt x="748737" y="328725"/>
                </a:lnTo>
                <a:lnTo>
                  <a:pt x="584122" y="605272"/>
                </a:lnTo>
                <a:close/>
              </a:path>
            </a:pathLst>
          </a:custGeom>
          <a:solidFill>
            <a:srgbClr val="FAF1EF"/>
          </a:solidFill>
        </p:spPr>
        <p:txBody>
          <a:bodyPr wrap="square" lIns="0" tIns="0" rIns="0" bIns="0" rtlCol="0"/>
          <a:lstStyle/>
          <a:p>
            <a:endParaRPr/>
          </a:p>
        </p:txBody>
      </p:sp>
      <p:sp>
        <p:nvSpPr>
          <p:cNvPr id="7" name="object 7"/>
          <p:cNvSpPr/>
          <p:nvPr/>
        </p:nvSpPr>
        <p:spPr>
          <a:xfrm>
            <a:off x="6903828" y="8942240"/>
            <a:ext cx="1490345" cy="629285"/>
          </a:xfrm>
          <a:custGeom>
            <a:avLst/>
            <a:gdLst/>
            <a:ahLst/>
            <a:cxnLst/>
            <a:rect l="l" t="t" r="r" b="b"/>
            <a:pathLst>
              <a:path w="1490345" h="629284">
                <a:moveTo>
                  <a:pt x="153519" y="629125"/>
                </a:moveTo>
                <a:lnTo>
                  <a:pt x="0" y="536694"/>
                </a:lnTo>
                <a:lnTo>
                  <a:pt x="309285" y="28325"/>
                </a:lnTo>
                <a:lnTo>
                  <a:pt x="554916" y="303381"/>
                </a:lnTo>
                <a:lnTo>
                  <a:pt x="734646" y="0"/>
                </a:lnTo>
                <a:lnTo>
                  <a:pt x="945829" y="293691"/>
                </a:lnTo>
                <a:lnTo>
                  <a:pt x="1145030" y="8944"/>
                </a:lnTo>
                <a:lnTo>
                  <a:pt x="1490262" y="462153"/>
                </a:lnTo>
                <a:lnTo>
                  <a:pt x="1347227" y="570237"/>
                </a:lnTo>
                <a:lnTo>
                  <a:pt x="1151021" y="313071"/>
                </a:lnTo>
                <a:lnTo>
                  <a:pt x="948076" y="603781"/>
                </a:lnTo>
                <a:lnTo>
                  <a:pt x="749624" y="327234"/>
                </a:lnTo>
                <a:lnTo>
                  <a:pt x="584122" y="605272"/>
                </a:lnTo>
                <a:lnTo>
                  <a:pt x="336993" y="328725"/>
                </a:lnTo>
                <a:lnTo>
                  <a:pt x="153519" y="629125"/>
                </a:lnTo>
                <a:close/>
              </a:path>
            </a:pathLst>
          </a:custGeom>
          <a:solidFill>
            <a:srgbClr val="B074FF"/>
          </a:solidFill>
        </p:spPr>
        <p:txBody>
          <a:bodyPr wrap="square" lIns="0" tIns="0" rIns="0" bIns="0" rtlCol="0"/>
          <a:lstStyle/>
          <a:p>
            <a:endParaRPr/>
          </a:p>
        </p:txBody>
      </p:sp>
      <p:sp>
        <p:nvSpPr>
          <p:cNvPr id="9" name="TextBox 8">
            <a:extLst>
              <a:ext uri="{FF2B5EF4-FFF2-40B4-BE49-F238E27FC236}">
                <a16:creationId xmlns:a16="http://schemas.microsoft.com/office/drawing/2014/main" id="{A7D34A52-D4F5-4A4B-8055-1EF7079BAABF}"/>
              </a:ext>
            </a:extLst>
          </p:cNvPr>
          <p:cNvSpPr txBox="1"/>
          <p:nvPr/>
        </p:nvSpPr>
        <p:spPr>
          <a:xfrm>
            <a:off x="533400" y="2142678"/>
            <a:ext cx="17525909" cy="6001643"/>
          </a:xfrm>
          <a:prstGeom prst="rect">
            <a:avLst/>
          </a:prstGeom>
          <a:noFill/>
        </p:spPr>
        <p:txBody>
          <a:bodyPr wrap="square" rtlCol="0">
            <a:spAutoFit/>
          </a:bodyPr>
          <a:lstStyle/>
          <a:p>
            <a:pPr algn="ctr"/>
            <a:r>
              <a:rPr lang="ru-RU" sz="4400" b="1" i="1" spc="210" dirty="0">
                <a:solidFill>
                  <a:srgbClr val="B074FF"/>
                </a:solidFill>
                <a:latin typeface="Century Schoolbook" panose="02040604050505020304" pitchFamily="18" charset="0"/>
                <a:ea typeface="Batang" panose="02030600000101010101" pitchFamily="18" charset="-127"/>
                <a:cs typeface="Calibri"/>
              </a:rPr>
              <a:t>НП(С)БОДС 121 «</a:t>
            </a:r>
            <a:r>
              <a:rPr lang="ru-RU" sz="4400" b="1" i="1" spc="210" dirty="0" err="1">
                <a:solidFill>
                  <a:srgbClr val="B074FF"/>
                </a:solidFill>
                <a:latin typeface="Century Schoolbook" panose="02040604050505020304" pitchFamily="18" charset="0"/>
                <a:ea typeface="Batang" panose="02030600000101010101" pitchFamily="18" charset="-127"/>
                <a:cs typeface="Calibri"/>
              </a:rPr>
              <a:t>Основні</a:t>
            </a:r>
            <a:r>
              <a:rPr lang="ru-RU" sz="4400" b="1" i="1" spc="210" dirty="0">
                <a:solidFill>
                  <a:srgbClr val="B074FF"/>
                </a:solidFill>
                <a:latin typeface="Century Schoolbook" panose="02040604050505020304" pitchFamily="18" charset="0"/>
                <a:ea typeface="Batang" panose="02030600000101010101" pitchFamily="18" charset="-127"/>
                <a:cs typeface="Calibri"/>
              </a:rPr>
              <a:t> </a:t>
            </a:r>
            <a:r>
              <a:rPr lang="ru-RU" sz="4400" b="1" i="1" spc="210" dirty="0" err="1">
                <a:solidFill>
                  <a:srgbClr val="B074FF"/>
                </a:solidFill>
                <a:latin typeface="Century Schoolbook" panose="02040604050505020304" pitchFamily="18" charset="0"/>
                <a:ea typeface="Batang" panose="02030600000101010101" pitchFamily="18" charset="-127"/>
                <a:cs typeface="Calibri"/>
              </a:rPr>
              <a:t>засоби</a:t>
            </a:r>
            <a:r>
              <a:rPr lang="ru-RU" sz="4400" b="1" i="1" spc="210" dirty="0">
                <a:solidFill>
                  <a:srgbClr val="B074FF"/>
                </a:solidFill>
                <a:latin typeface="Century Schoolbook" panose="02040604050505020304" pitchFamily="18" charset="0"/>
                <a:ea typeface="Batang" panose="02030600000101010101" pitchFamily="18" charset="-127"/>
                <a:cs typeface="Calibri"/>
              </a:rPr>
              <a:t>» </a:t>
            </a:r>
            <a:r>
              <a:rPr lang="ru-RU" sz="4800" i="1" spc="210" dirty="0">
                <a:solidFill>
                  <a:schemeClr val="bg1"/>
                </a:solidFill>
                <a:latin typeface="Century Schoolbook" panose="02040604050505020304" pitchFamily="18" charset="0"/>
                <a:ea typeface="Batang" panose="02030600000101010101" pitchFamily="18" charset="-127"/>
                <a:cs typeface="Calibri"/>
              </a:rPr>
              <a:t>- </a:t>
            </a:r>
            <a:r>
              <a:rPr lang="ru-RU" sz="4800" i="1" spc="210" dirty="0" err="1">
                <a:solidFill>
                  <a:schemeClr val="bg1"/>
                </a:solidFill>
                <a:latin typeface="Century Schoolbook" panose="02040604050505020304" pitchFamily="18" charset="0"/>
                <a:ea typeface="Batang" panose="02030600000101010101" pitchFamily="18" charset="-127"/>
                <a:cs typeface="Calibri"/>
              </a:rPr>
              <a:t>це</a:t>
            </a:r>
            <a:r>
              <a:rPr lang="ru-RU" sz="4800" i="1" spc="210" dirty="0">
                <a:solidFill>
                  <a:schemeClr val="bg1"/>
                </a:solidFill>
                <a:latin typeface="Century Schoolbook" panose="02040604050505020304" pitchFamily="18" charset="0"/>
                <a:ea typeface="Batang" panose="02030600000101010101" pitchFamily="18" charset="-127"/>
                <a:cs typeface="Calibri"/>
              </a:rPr>
              <a:t> </a:t>
            </a:r>
            <a:r>
              <a:rPr lang="uk-UA" sz="4800" i="1" spc="210" dirty="0">
                <a:solidFill>
                  <a:schemeClr val="bg1"/>
                </a:solidFill>
                <a:latin typeface="Century Schoolbook" panose="02040604050505020304" pitchFamily="18" charset="0"/>
                <a:ea typeface="Batang" panose="02030600000101010101" pitchFamily="18" charset="-127"/>
                <a:cs typeface="Calibri"/>
              </a:rPr>
              <a:t>н</a:t>
            </a:r>
            <a:r>
              <a:rPr lang="uk-UA" sz="4800" i="1" dirty="0">
                <a:solidFill>
                  <a:schemeClr val="bg1"/>
                </a:solidFill>
                <a:latin typeface="Century Schoolbook" panose="02040604050505020304" pitchFamily="18" charset="0"/>
              </a:rPr>
              <a:t>аціональне </a:t>
            </a:r>
            <a:r>
              <a:rPr lang="uk-UA" sz="4800" i="1" dirty="0">
                <a:solidFill>
                  <a:srgbClr val="004AAC"/>
                </a:solidFill>
                <a:latin typeface="Century Schoolbook" panose="02040604050505020304" pitchFamily="18" charset="0"/>
              </a:rPr>
              <a:t>положення (станд</a:t>
            </a:r>
            <a:r>
              <a:rPr lang="uk-UA" sz="4800" i="1" dirty="0">
                <a:solidFill>
                  <a:schemeClr val="bg1"/>
                </a:solidFill>
                <a:latin typeface="Century Schoolbook" panose="02040604050505020304" pitchFamily="18" charset="0"/>
              </a:rPr>
              <a:t>арт) бухгалтерського обліку в </a:t>
            </a:r>
            <a:r>
              <a:rPr lang="uk-UA" sz="4800" i="1" dirty="0">
                <a:solidFill>
                  <a:srgbClr val="004AAC"/>
                </a:solidFill>
                <a:latin typeface="Century Schoolbook" panose="02040604050505020304" pitchFamily="18" charset="0"/>
              </a:rPr>
              <a:t>державному секторі во</a:t>
            </a:r>
            <a:r>
              <a:rPr lang="uk-UA" sz="4800" i="1" dirty="0">
                <a:solidFill>
                  <a:schemeClr val="bg1"/>
                </a:solidFill>
                <a:latin typeface="Century Schoolbook" panose="02040604050505020304" pitchFamily="18" charset="0"/>
              </a:rPr>
              <a:t>но визначає методологічні засади </a:t>
            </a:r>
            <a:r>
              <a:rPr lang="uk-UA" sz="4800" i="1" dirty="0">
                <a:solidFill>
                  <a:srgbClr val="004AAC"/>
                </a:solidFill>
                <a:latin typeface="Century Schoolbook" panose="02040604050505020304" pitchFamily="18" charset="0"/>
              </a:rPr>
              <a:t>формування в бухгалт</a:t>
            </a:r>
            <a:r>
              <a:rPr lang="uk-UA" sz="4800" i="1" dirty="0">
                <a:solidFill>
                  <a:schemeClr val="bg1"/>
                </a:solidFill>
                <a:latin typeface="Century Schoolbook" panose="02040604050505020304" pitchFamily="18" charset="0"/>
              </a:rPr>
              <a:t>ерському обліку та розкриття у </a:t>
            </a:r>
            <a:r>
              <a:rPr lang="uk-UA" sz="4800" i="1" dirty="0">
                <a:solidFill>
                  <a:srgbClr val="004AAC"/>
                </a:solidFill>
                <a:latin typeface="Century Schoolbook" panose="02040604050505020304" pitchFamily="18" charset="0"/>
              </a:rPr>
              <a:t>фінансовій звітності і</a:t>
            </a:r>
            <a:r>
              <a:rPr lang="uk-UA" sz="4800" i="1" dirty="0">
                <a:solidFill>
                  <a:schemeClr val="bg1"/>
                </a:solidFill>
                <a:latin typeface="Century Schoolbook" panose="02040604050505020304" pitchFamily="18" charset="0"/>
              </a:rPr>
              <a:t>нформації про основні засоби, інші </a:t>
            </a:r>
            <a:r>
              <a:rPr lang="uk-UA" sz="4800" i="1" dirty="0">
                <a:solidFill>
                  <a:srgbClr val="004AAC"/>
                </a:solidFill>
                <a:latin typeface="Century Schoolbook" panose="02040604050505020304" pitchFamily="18" charset="0"/>
              </a:rPr>
              <a:t>необоротні матеріа</a:t>
            </a:r>
            <a:r>
              <a:rPr lang="uk-UA" sz="4800" i="1" dirty="0">
                <a:solidFill>
                  <a:schemeClr val="bg1"/>
                </a:solidFill>
                <a:latin typeface="Century Schoolbook" panose="02040604050505020304" pitchFamily="18" charset="0"/>
              </a:rPr>
              <a:t>льні активи (основні засоби) та </a:t>
            </a:r>
            <a:r>
              <a:rPr lang="uk-UA" sz="4800" i="1" dirty="0">
                <a:solidFill>
                  <a:srgbClr val="004AAC"/>
                </a:solidFill>
                <a:latin typeface="Century Schoolbook" panose="02040604050505020304" pitchFamily="18" charset="0"/>
              </a:rPr>
              <a:t>незавершені капіт</a:t>
            </a:r>
            <a:r>
              <a:rPr lang="uk-UA" sz="4800" i="1" dirty="0">
                <a:solidFill>
                  <a:schemeClr val="bg1"/>
                </a:solidFill>
                <a:latin typeface="Century Schoolbook" panose="02040604050505020304" pitchFamily="18" charset="0"/>
              </a:rPr>
              <a:t>альні інвестиції в необоротні </a:t>
            </a:r>
            <a:r>
              <a:rPr lang="uk-UA" sz="4800" i="1" dirty="0">
                <a:solidFill>
                  <a:srgbClr val="004AAC"/>
                </a:solidFill>
                <a:latin typeface="Century Schoolbook" panose="02040604050505020304" pitchFamily="18" charset="0"/>
              </a:rPr>
              <a:t>мате</a:t>
            </a:r>
            <a:r>
              <a:rPr lang="uk-UA" sz="4800" i="1" dirty="0">
                <a:solidFill>
                  <a:schemeClr val="bg1"/>
                </a:solidFill>
                <a:latin typeface="Century Schoolbook" panose="02040604050505020304" pitchFamily="18" charset="0"/>
              </a:rPr>
              <a:t>ріальні активи.</a:t>
            </a:r>
          </a:p>
        </p:txBody>
      </p:sp>
      <p:sp>
        <p:nvSpPr>
          <p:cNvPr id="12" name="TextBox 11">
            <a:extLst>
              <a:ext uri="{FF2B5EF4-FFF2-40B4-BE49-F238E27FC236}">
                <a16:creationId xmlns:a16="http://schemas.microsoft.com/office/drawing/2014/main" id="{70E6D25C-2E50-4E95-9674-97E6B8960874}"/>
              </a:ext>
            </a:extLst>
          </p:cNvPr>
          <p:cNvSpPr txBox="1"/>
          <p:nvPr/>
        </p:nvSpPr>
        <p:spPr>
          <a:xfrm>
            <a:off x="3058160" y="434334"/>
            <a:ext cx="13994130" cy="1015663"/>
          </a:xfrm>
          <a:prstGeom prst="rect">
            <a:avLst/>
          </a:prstGeom>
          <a:noFill/>
        </p:spPr>
        <p:txBody>
          <a:bodyPr wrap="square" rtlCol="0">
            <a:spAutoFit/>
          </a:bodyPr>
          <a:lstStyle/>
          <a:p>
            <a:r>
              <a:rPr lang="uk-UA" sz="6000" b="1" i="1" dirty="0">
                <a:solidFill>
                  <a:srgbClr val="B074FF"/>
                </a:solidFill>
                <a:latin typeface="Century Schoolbook" panose="02040604050505020304" pitchFamily="18" charset="0"/>
              </a:rPr>
              <a:t>I. Загальні положення</a:t>
            </a:r>
            <a:endParaRPr lang="uk-UA" sz="6000" i="1" dirty="0">
              <a:solidFill>
                <a:srgbClr val="B074FF"/>
              </a:solidFill>
              <a:latin typeface="Century Schoolbook" panose="020406040505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F1EF"/>
          </a:solidFill>
        </p:spPr>
        <p:txBody>
          <a:bodyPr wrap="square" lIns="0" tIns="0" rIns="0" bIns="0" rtlCol="0"/>
          <a:lstStyle/>
          <a:p>
            <a:endParaRPr/>
          </a:p>
        </p:txBody>
      </p:sp>
      <p:sp>
        <p:nvSpPr>
          <p:cNvPr id="3" name="object 3"/>
          <p:cNvSpPr/>
          <p:nvPr/>
        </p:nvSpPr>
        <p:spPr>
          <a:xfrm>
            <a:off x="0" y="12"/>
            <a:ext cx="2251075" cy="1806575"/>
          </a:xfrm>
          <a:custGeom>
            <a:avLst/>
            <a:gdLst/>
            <a:ahLst/>
            <a:cxnLst/>
            <a:rect l="l" t="t" r="r" b="b"/>
            <a:pathLst>
              <a:path w="2251075" h="1806575">
                <a:moveTo>
                  <a:pt x="0" y="72202"/>
                </a:moveTo>
                <a:lnTo>
                  <a:pt x="0" y="0"/>
                </a:lnTo>
                <a:lnTo>
                  <a:pt x="72202" y="0"/>
                </a:lnTo>
                <a:lnTo>
                  <a:pt x="0" y="72202"/>
                </a:lnTo>
                <a:close/>
              </a:path>
              <a:path w="2251075" h="1806575">
                <a:moveTo>
                  <a:pt x="0" y="253324"/>
                </a:moveTo>
                <a:lnTo>
                  <a:pt x="0" y="162763"/>
                </a:lnTo>
                <a:lnTo>
                  <a:pt x="162763" y="0"/>
                </a:lnTo>
                <a:lnTo>
                  <a:pt x="253324" y="0"/>
                </a:lnTo>
                <a:lnTo>
                  <a:pt x="0" y="253324"/>
                </a:lnTo>
                <a:close/>
              </a:path>
              <a:path w="2251075" h="1806575">
                <a:moveTo>
                  <a:pt x="0" y="434446"/>
                </a:moveTo>
                <a:lnTo>
                  <a:pt x="0" y="343885"/>
                </a:lnTo>
                <a:lnTo>
                  <a:pt x="343885" y="0"/>
                </a:lnTo>
                <a:lnTo>
                  <a:pt x="434446" y="0"/>
                </a:lnTo>
                <a:lnTo>
                  <a:pt x="0" y="434446"/>
                </a:lnTo>
                <a:close/>
              </a:path>
              <a:path w="2251075" h="1806575">
                <a:moveTo>
                  <a:pt x="0" y="615568"/>
                </a:moveTo>
                <a:lnTo>
                  <a:pt x="0" y="525007"/>
                </a:lnTo>
                <a:lnTo>
                  <a:pt x="525007" y="0"/>
                </a:lnTo>
                <a:lnTo>
                  <a:pt x="615568" y="0"/>
                </a:lnTo>
                <a:lnTo>
                  <a:pt x="0" y="615568"/>
                </a:lnTo>
                <a:close/>
              </a:path>
              <a:path w="2251075" h="1806575">
                <a:moveTo>
                  <a:pt x="0" y="798084"/>
                </a:moveTo>
                <a:lnTo>
                  <a:pt x="0" y="707523"/>
                </a:lnTo>
                <a:lnTo>
                  <a:pt x="707523" y="0"/>
                </a:lnTo>
                <a:lnTo>
                  <a:pt x="798084" y="0"/>
                </a:lnTo>
                <a:lnTo>
                  <a:pt x="0" y="798084"/>
                </a:lnTo>
                <a:close/>
              </a:path>
              <a:path w="2251075" h="1806575">
                <a:moveTo>
                  <a:pt x="0" y="977813"/>
                </a:moveTo>
                <a:lnTo>
                  <a:pt x="0" y="887252"/>
                </a:lnTo>
                <a:lnTo>
                  <a:pt x="887252" y="0"/>
                </a:lnTo>
                <a:lnTo>
                  <a:pt x="977813" y="0"/>
                </a:lnTo>
                <a:lnTo>
                  <a:pt x="0" y="977813"/>
                </a:lnTo>
                <a:close/>
              </a:path>
              <a:path w="2251075" h="1806575">
                <a:moveTo>
                  <a:pt x="0" y="1158936"/>
                </a:moveTo>
                <a:lnTo>
                  <a:pt x="0" y="1068375"/>
                </a:lnTo>
                <a:lnTo>
                  <a:pt x="1068375" y="0"/>
                </a:lnTo>
                <a:lnTo>
                  <a:pt x="1158936" y="0"/>
                </a:lnTo>
                <a:lnTo>
                  <a:pt x="0" y="1158936"/>
                </a:lnTo>
                <a:close/>
              </a:path>
              <a:path w="2251075" h="1806575">
                <a:moveTo>
                  <a:pt x="0" y="1340172"/>
                </a:moveTo>
                <a:lnTo>
                  <a:pt x="0" y="1249644"/>
                </a:lnTo>
                <a:lnTo>
                  <a:pt x="1250455" y="0"/>
                </a:lnTo>
                <a:lnTo>
                  <a:pt x="1341047" y="0"/>
                </a:lnTo>
                <a:lnTo>
                  <a:pt x="0" y="1340172"/>
                </a:lnTo>
                <a:close/>
              </a:path>
              <a:path w="2251075" h="1806575">
                <a:moveTo>
                  <a:pt x="0" y="1521180"/>
                </a:moveTo>
                <a:lnTo>
                  <a:pt x="0" y="1430619"/>
                </a:lnTo>
                <a:lnTo>
                  <a:pt x="1430619" y="0"/>
                </a:lnTo>
                <a:lnTo>
                  <a:pt x="1521180" y="0"/>
                </a:lnTo>
                <a:lnTo>
                  <a:pt x="0" y="1521180"/>
                </a:lnTo>
                <a:close/>
              </a:path>
              <a:path w="2251075" h="1806575">
                <a:moveTo>
                  <a:pt x="52310" y="1651386"/>
                </a:moveTo>
                <a:lnTo>
                  <a:pt x="36875" y="1644049"/>
                </a:lnTo>
                <a:lnTo>
                  <a:pt x="21832" y="1636583"/>
                </a:lnTo>
                <a:lnTo>
                  <a:pt x="7051" y="1628854"/>
                </a:lnTo>
                <a:lnTo>
                  <a:pt x="0" y="1624946"/>
                </a:lnTo>
                <a:lnTo>
                  <a:pt x="0" y="1613135"/>
                </a:lnTo>
                <a:lnTo>
                  <a:pt x="1613135" y="0"/>
                </a:lnTo>
                <a:lnTo>
                  <a:pt x="1703696" y="0"/>
                </a:lnTo>
                <a:lnTo>
                  <a:pt x="52310" y="1651386"/>
                </a:lnTo>
                <a:close/>
              </a:path>
              <a:path w="2251075" h="1806575">
                <a:moveTo>
                  <a:pt x="177702" y="1707116"/>
                </a:moveTo>
                <a:lnTo>
                  <a:pt x="145657" y="1694402"/>
                </a:lnTo>
                <a:lnTo>
                  <a:pt x="129504" y="1687719"/>
                </a:lnTo>
                <a:lnTo>
                  <a:pt x="113613" y="1680644"/>
                </a:lnTo>
                <a:lnTo>
                  <a:pt x="1794257" y="0"/>
                </a:lnTo>
                <a:lnTo>
                  <a:pt x="1884818" y="0"/>
                </a:lnTo>
                <a:lnTo>
                  <a:pt x="177702" y="1707116"/>
                </a:lnTo>
                <a:close/>
              </a:path>
              <a:path w="2251075" h="1806575">
                <a:moveTo>
                  <a:pt x="315634" y="1750307"/>
                </a:moveTo>
                <a:lnTo>
                  <a:pt x="245971" y="1729408"/>
                </a:lnTo>
                <a:lnTo>
                  <a:pt x="1975380" y="0"/>
                </a:lnTo>
                <a:lnTo>
                  <a:pt x="2065941" y="0"/>
                </a:lnTo>
                <a:lnTo>
                  <a:pt x="315634" y="1750307"/>
                </a:lnTo>
                <a:close/>
              </a:path>
              <a:path w="2251075" h="1806575">
                <a:moveTo>
                  <a:pt x="461925" y="1783744"/>
                </a:moveTo>
                <a:lnTo>
                  <a:pt x="443116" y="1780370"/>
                </a:lnTo>
                <a:lnTo>
                  <a:pt x="424307" y="1776604"/>
                </a:lnTo>
                <a:lnTo>
                  <a:pt x="386690" y="1768419"/>
                </a:lnTo>
                <a:lnTo>
                  <a:pt x="2156459" y="0"/>
                </a:lnTo>
                <a:lnTo>
                  <a:pt x="2225246" y="0"/>
                </a:lnTo>
                <a:lnTo>
                  <a:pt x="2228565" y="18498"/>
                </a:lnTo>
                <a:lnTo>
                  <a:pt x="461925" y="1783744"/>
                </a:lnTo>
                <a:close/>
              </a:path>
              <a:path w="2251075" h="1806575">
                <a:moveTo>
                  <a:pt x="626328" y="1801857"/>
                </a:moveTo>
                <a:lnTo>
                  <a:pt x="605430" y="1800572"/>
                </a:lnTo>
                <a:lnTo>
                  <a:pt x="584531" y="1798896"/>
                </a:lnTo>
                <a:lnTo>
                  <a:pt x="542733" y="1794890"/>
                </a:lnTo>
                <a:lnTo>
                  <a:pt x="2241104" y="97913"/>
                </a:lnTo>
                <a:lnTo>
                  <a:pt x="2243172" y="118812"/>
                </a:lnTo>
                <a:lnTo>
                  <a:pt x="2245110" y="139710"/>
                </a:lnTo>
                <a:lnTo>
                  <a:pt x="2246786" y="160609"/>
                </a:lnTo>
                <a:lnTo>
                  <a:pt x="2248070" y="181508"/>
                </a:lnTo>
                <a:lnTo>
                  <a:pt x="626328" y="1801857"/>
                </a:lnTo>
                <a:close/>
              </a:path>
              <a:path w="2251075" h="1806575">
                <a:moveTo>
                  <a:pt x="714103" y="1806036"/>
                </a:moveTo>
                <a:lnTo>
                  <a:pt x="2250857" y="269283"/>
                </a:lnTo>
                <a:lnTo>
                  <a:pt x="2250617" y="292489"/>
                </a:lnTo>
                <a:lnTo>
                  <a:pt x="2249986" y="315957"/>
                </a:lnTo>
                <a:lnTo>
                  <a:pt x="2248070" y="362630"/>
                </a:lnTo>
                <a:lnTo>
                  <a:pt x="807451" y="1803250"/>
                </a:lnTo>
                <a:lnTo>
                  <a:pt x="760777" y="1805688"/>
                </a:lnTo>
                <a:lnTo>
                  <a:pt x="714103" y="1806036"/>
                </a:lnTo>
                <a:close/>
              </a:path>
              <a:path w="2251075" h="1806575">
                <a:moveTo>
                  <a:pt x="906371" y="1794890"/>
                </a:moveTo>
                <a:lnTo>
                  <a:pt x="2239711" y="461551"/>
                </a:lnTo>
                <a:lnTo>
                  <a:pt x="2236315" y="488502"/>
                </a:lnTo>
                <a:lnTo>
                  <a:pt x="2232396" y="515191"/>
                </a:lnTo>
                <a:lnTo>
                  <a:pt x="2222992" y="568831"/>
                </a:lnTo>
                <a:lnTo>
                  <a:pt x="1013652" y="1778171"/>
                </a:lnTo>
                <a:lnTo>
                  <a:pt x="960534" y="1787576"/>
                </a:lnTo>
                <a:lnTo>
                  <a:pt x="906371" y="1794890"/>
                </a:lnTo>
                <a:close/>
              </a:path>
              <a:path w="2251075" h="1806575">
                <a:moveTo>
                  <a:pt x="1133471" y="1750307"/>
                </a:moveTo>
                <a:lnTo>
                  <a:pt x="2195127" y="688651"/>
                </a:lnTo>
                <a:lnTo>
                  <a:pt x="2185222" y="722894"/>
                </a:lnTo>
                <a:lnTo>
                  <a:pt x="2174402" y="756746"/>
                </a:lnTo>
                <a:lnTo>
                  <a:pt x="2150543" y="823796"/>
                </a:lnTo>
                <a:lnTo>
                  <a:pt x="1268616" y="1705723"/>
                </a:lnTo>
                <a:lnTo>
                  <a:pt x="1201566" y="1729582"/>
                </a:lnTo>
                <a:lnTo>
                  <a:pt x="1133471" y="1750307"/>
                </a:lnTo>
                <a:close/>
              </a:path>
              <a:path w="2251075" h="1806575">
                <a:moveTo>
                  <a:pt x="1433019" y="1630487"/>
                </a:moveTo>
                <a:lnTo>
                  <a:pt x="2075307" y="988199"/>
                </a:lnTo>
                <a:lnTo>
                  <a:pt x="2051931" y="1030850"/>
                </a:lnTo>
                <a:lnTo>
                  <a:pt x="2027165" y="1072818"/>
                </a:lnTo>
                <a:lnTo>
                  <a:pt x="2000986" y="1114103"/>
                </a:lnTo>
                <a:lnTo>
                  <a:pt x="1973369" y="1154707"/>
                </a:lnTo>
                <a:lnTo>
                  <a:pt x="1944289" y="1194628"/>
                </a:lnTo>
                <a:lnTo>
                  <a:pt x="1913723" y="1233866"/>
                </a:lnTo>
                <a:lnTo>
                  <a:pt x="1881646" y="1272422"/>
                </a:lnTo>
                <a:lnTo>
                  <a:pt x="1717242" y="1436825"/>
                </a:lnTo>
                <a:lnTo>
                  <a:pt x="1678686" y="1468903"/>
                </a:lnTo>
                <a:lnTo>
                  <a:pt x="1639448" y="1499469"/>
                </a:lnTo>
                <a:lnTo>
                  <a:pt x="1599527" y="1528548"/>
                </a:lnTo>
                <a:lnTo>
                  <a:pt x="1558924" y="1556165"/>
                </a:lnTo>
                <a:lnTo>
                  <a:pt x="1517638" y="1582345"/>
                </a:lnTo>
                <a:lnTo>
                  <a:pt x="1475670" y="1607110"/>
                </a:lnTo>
                <a:lnTo>
                  <a:pt x="1433019" y="1630487"/>
                </a:lnTo>
                <a:close/>
              </a:path>
            </a:pathLst>
          </a:custGeom>
          <a:solidFill>
            <a:srgbClr val="B074FF"/>
          </a:solidFill>
        </p:spPr>
        <p:txBody>
          <a:bodyPr wrap="square" lIns="0" tIns="0" rIns="0" bIns="0" rtlCol="0"/>
          <a:lstStyle/>
          <a:p>
            <a:endParaRPr/>
          </a:p>
        </p:txBody>
      </p:sp>
      <p:sp>
        <p:nvSpPr>
          <p:cNvPr id="5" name="object 5"/>
          <p:cNvSpPr txBox="1">
            <a:spLocks noGrp="1"/>
          </p:cNvSpPr>
          <p:nvPr>
            <p:ph type="title"/>
          </p:nvPr>
        </p:nvSpPr>
        <p:spPr>
          <a:xfrm>
            <a:off x="2230168" y="353283"/>
            <a:ext cx="12781232" cy="3281732"/>
          </a:xfrm>
          <a:prstGeom prst="rect">
            <a:avLst/>
          </a:prstGeom>
        </p:spPr>
        <p:txBody>
          <a:bodyPr vert="horz" wrap="square" lIns="0" tIns="97790" rIns="0" bIns="0" rtlCol="0">
            <a:spAutoFit/>
          </a:bodyPr>
          <a:lstStyle/>
          <a:p>
            <a:pPr marL="12700" marR="5080" algn="ctr">
              <a:lnSpc>
                <a:spcPts val="6150"/>
              </a:lnSpc>
              <a:spcBef>
                <a:spcPts val="770"/>
              </a:spcBef>
            </a:pPr>
            <a:r>
              <a:rPr lang="uk-UA" sz="6000" b="1" i="1" dirty="0">
                <a:solidFill>
                  <a:srgbClr val="B074FF"/>
                </a:solidFill>
                <a:latin typeface="Century Schoolbook" panose="02040604050505020304" pitchFamily="18" charset="0"/>
              </a:rPr>
              <a:t>III. Оцінка після первісного визнання та переоцінка основних засобів</a:t>
            </a:r>
            <a:br>
              <a:rPr lang="uk-UA" sz="6000" i="1" dirty="0">
                <a:solidFill>
                  <a:srgbClr val="B074FF"/>
                </a:solidFill>
                <a:latin typeface="Century Schoolbook" panose="02040604050505020304" pitchFamily="18" charset="0"/>
              </a:rPr>
            </a:br>
            <a:endParaRPr sz="7200" i="1" dirty="0">
              <a:solidFill>
                <a:srgbClr val="B074FF"/>
              </a:solidFill>
              <a:latin typeface="Century Schoolbook" panose="02040604050505020304" pitchFamily="18" charset="0"/>
            </a:endParaRPr>
          </a:p>
        </p:txBody>
      </p:sp>
      <p:sp>
        <p:nvSpPr>
          <p:cNvPr id="12" name="object 12"/>
          <p:cNvSpPr/>
          <p:nvPr/>
        </p:nvSpPr>
        <p:spPr>
          <a:xfrm>
            <a:off x="9079624" y="1235404"/>
            <a:ext cx="7715250" cy="7724775"/>
          </a:xfrm>
          <a:custGeom>
            <a:avLst/>
            <a:gdLst/>
            <a:ahLst/>
            <a:cxnLst/>
            <a:rect l="l" t="t" r="r" b="b"/>
            <a:pathLst>
              <a:path w="7715250" h="7724775">
                <a:moveTo>
                  <a:pt x="7715250" y="7715237"/>
                </a:moveTo>
                <a:lnTo>
                  <a:pt x="0" y="7715237"/>
                </a:lnTo>
                <a:lnTo>
                  <a:pt x="0" y="7724762"/>
                </a:lnTo>
                <a:lnTo>
                  <a:pt x="7715250" y="7724762"/>
                </a:lnTo>
                <a:lnTo>
                  <a:pt x="7715250" y="7715237"/>
                </a:lnTo>
                <a:close/>
              </a:path>
              <a:path w="7715250" h="7724775">
                <a:moveTo>
                  <a:pt x="7715250" y="5786425"/>
                </a:moveTo>
                <a:lnTo>
                  <a:pt x="0" y="5786425"/>
                </a:lnTo>
                <a:lnTo>
                  <a:pt x="0" y="5795950"/>
                </a:lnTo>
                <a:lnTo>
                  <a:pt x="7715250" y="5795950"/>
                </a:lnTo>
                <a:lnTo>
                  <a:pt x="7715250" y="5786425"/>
                </a:lnTo>
                <a:close/>
              </a:path>
              <a:path w="7715250" h="7724775">
                <a:moveTo>
                  <a:pt x="7715250" y="3857625"/>
                </a:moveTo>
                <a:lnTo>
                  <a:pt x="0" y="3857625"/>
                </a:lnTo>
                <a:lnTo>
                  <a:pt x="0" y="3867150"/>
                </a:lnTo>
                <a:lnTo>
                  <a:pt x="7715250" y="3867150"/>
                </a:lnTo>
                <a:lnTo>
                  <a:pt x="7715250" y="3857625"/>
                </a:lnTo>
                <a:close/>
              </a:path>
              <a:path w="7715250" h="7724775">
                <a:moveTo>
                  <a:pt x="7715250" y="1928812"/>
                </a:moveTo>
                <a:lnTo>
                  <a:pt x="0" y="1928812"/>
                </a:lnTo>
                <a:lnTo>
                  <a:pt x="0" y="1938337"/>
                </a:lnTo>
                <a:lnTo>
                  <a:pt x="7715250" y="1938337"/>
                </a:lnTo>
                <a:lnTo>
                  <a:pt x="7715250" y="1928812"/>
                </a:lnTo>
                <a:close/>
              </a:path>
              <a:path w="7715250" h="7724775">
                <a:moveTo>
                  <a:pt x="7715250" y="0"/>
                </a:moveTo>
                <a:lnTo>
                  <a:pt x="0" y="0"/>
                </a:lnTo>
                <a:lnTo>
                  <a:pt x="0" y="9525"/>
                </a:lnTo>
                <a:lnTo>
                  <a:pt x="7715250" y="9525"/>
                </a:lnTo>
                <a:lnTo>
                  <a:pt x="7715250" y="0"/>
                </a:lnTo>
                <a:close/>
              </a:path>
            </a:pathLst>
          </a:custGeom>
          <a:solidFill>
            <a:srgbClr val="212121">
              <a:alpha val="24708"/>
            </a:srgbClr>
          </a:solidFill>
        </p:spPr>
        <p:txBody>
          <a:bodyPr wrap="square" lIns="0" tIns="0" rIns="0" bIns="0" rtlCol="0"/>
          <a:lstStyle/>
          <a:p>
            <a:endParaRPr/>
          </a:p>
        </p:txBody>
      </p:sp>
      <p:sp>
        <p:nvSpPr>
          <p:cNvPr id="19" name="object 19"/>
          <p:cNvSpPr/>
          <p:nvPr/>
        </p:nvSpPr>
        <p:spPr>
          <a:xfrm>
            <a:off x="17259374" y="1512296"/>
            <a:ext cx="1028700" cy="571500"/>
          </a:xfrm>
          <a:custGeom>
            <a:avLst/>
            <a:gdLst/>
            <a:ahLst/>
            <a:cxnLst/>
            <a:rect l="l" t="t" r="r" b="b"/>
            <a:pathLst>
              <a:path w="1028700" h="571500">
                <a:moveTo>
                  <a:pt x="1028624" y="275299"/>
                </a:moveTo>
                <a:lnTo>
                  <a:pt x="503551" y="275299"/>
                </a:lnTo>
                <a:lnTo>
                  <a:pt x="666644" y="0"/>
                </a:lnTo>
                <a:lnTo>
                  <a:pt x="858279" y="266505"/>
                </a:lnTo>
                <a:lnTo>
                  <a:pt x="1028624" y="266505"/>
                </a:lnTo>
                <a:lnTo>
                  <a:pt x="1028624" y="275299"/>
                </a:lnTo>
                <a:close/>
              </a:path>
              <a:path w="1028700" h="571500">
                <a:moveTo>
                  <a:pt x="1028624" y="266505"/>
                </a:moveTo>
                <a:lnTo>
                  <a:pt x="858279" y="266505"/>
                </a:lnTo>
                <a:lnTo>
                  <a:pt x="1028624" y="23006"/>
                </a:lnTo>
                <a:lnTo>
                  <a:pt x="1028624" y="266505"/>
                </a:lnTo>
                <a:close/>
              </a:path>
              <a:path w="1028700" h="571500">
                <a:moveTo>
                  <a:pt x="139309" y="570890"/>
                </a:moveTo>
                <a:lnTo>
                  <a:pt x="0" y="487015"/>
                </a:lnTo>
                <a:lnTo>
                  <a:pt x="280656" y="25703"/>
                </a:lnTo>
                <a:lnTo>
                  <a:pt x="503551" y="275299"/>
                </a:lnTo>
                <a:lnTo>
                  <a:pt x="1028624" y="275299"/>
                </a:lnTo>
                <a:lnTo>
                  <a:pt x="1028624" y="296944"/>
                </a:lnTo>
                <a:lnTo>
                  <a:pt x="680235" y="296944"/>
                </a:lnTo>
                <a:lnTo>
                  <a:pt x="679430" y="298297"/>
                </a:lnTo>
                <a:lnTo>
                  <a:pt x="305800" y="298297"/>
                </a:lnTo>
                <a:lnTo>
                  <a:pt x="139309" y="570890"/>
                </a:lnTo>
                <a:close/>
              </a:path>
              <a:path w="1028700" h="571500">
                <a:moveTo>
                  <a:pt x="860318" y="547892"/>
                </a:moveTo>
                <a:lnTo>
                  <a:pt x="680235" y="296944"/>
                </a:lnTo>
                <a:lnTo>
                  <a:pt x="1028624" y="296944"/>
                </a:lnTo>
                <a:lnTo>
                  <a:pt x="1028624" y="306801"/>
                </a:lnTo>
                <a:lnTo>
                  <a:pt x="860318" y="547892"/>
                </a:lnTo>
                <a:close/>
              </a:path>
              <a:path w="1028700" h="571500">
                <a:moveTo>
                  <a:pt x="530053" y="549245"/>
                </a:moveTo>
                <a:lnTo>
                  <a:pt x="305800" y="298297"/>
                </a:lnTo>
                <a:lnTo>
                  <a:pt x="679430" y="298297"/>
                </a:lnTo>
                <a:lnTo>
                  <a:pt x="530053" y="549245"/>
                </a:lnTo>
                <a:close/>
              </a:path>
            </a:pathLst>
          </a:custGeom>
          <a:solidFill>
            <a:srgbClr val="2D1673"/>
          </a:solidFill>
        </p:spPr>
        <p:txBody>
          <a:bodyPr wrap="square" lIns="0" tIns="0" rIns="0" bIns="0" rtlCol="0"/>
          <a:lstStyle/>
          <a:p>
            <a:endParaRPr/>
          </a:p>
        </p:txBody>
      </p:sp>
      <p:sp>
        <p:nvSpPr>
          <p:cNvPr id="20" name="object 20"/>
          <p:cNvSpPr/>
          <p:nvPr/>
        </p:nvSpPr>
        <p:spPr>
          <a:xfrm>
            <a:off x="2667074" y="9181123"/>
            <a:ext cx="1352550" cy="571500"/>
          </a:xfrm>
          <a:custGeom>
            <a:avLst/>
            <a:gdLst/>
            <a:ahLst/>
            <a:cxnLst/>
            <a:rect l="l" t="t" r="r" b="b"/>
            <a:pathLst>
              <a:path w="1352550" h="571500">
                <a:moveTo>
                  <a:pt x="139309" y="570890"/>
                </a:moveTo>
                <a:lnTo>
                  <a:pt x="0" y="487015"/>
                </a:lnTo>
                <a:lnTo>
                  <a:pt x="280656" y="25703"/>
                </a:lnTo>
                <a:lnTo>
                  <a:pt x="503551" y="275299"/>
                </a:lnTo>
                <a:lnTo>
                  <a:pt x="666644" y="0"/>
                </a:lnTo>
                <a:lnTo>
                  <a:pt x="858279" y="266505"/>
                </a:lnTo>
                <a:lnTo>
                  <a:pt x="1039041" y="8116"/>
                </a:lnTo>
                <a:lnTo>
                  <a:pt x="1352316" y="419374"/>
                </a:lnTo>
                <a:lnTo>
                  <a:pt x="1222521" y="517454"/>
                </a:lnTo>
                <a:lnTo>
                  <a:pt x="1044477" y="284092"/>
                </a:lnTo>
                <a:lnTo>
                  <a:pt x="860318" y="547892"/>
                </a:lnTo>
                <a:lnTo>
                  <a:pt x="680235" y="296944"/>
                </a:lnTo>
                <a:lnTo>
                  <a:pt x="530053" y="549245"/>
                </a:lnTo>
                <a:lnTo>
                  <a:pt x="305800" y="298297"/>
                </a:lnTo>
                <a:lnTo>
                  <a:pt x="139309" y="570890"/>
                </a:lnTo>
                <a:close/>
              </a:path>
            </a:pathLst>
          </a:custGeom>
          <a:solidFill>
            <a:srgbClr val="2D1673"/>
          </a:solidFill>
        </p:spPr>
        <p:txBody>
          <a:bodyPr wrap="square" lIns="0" tIns="0" rIns="0" bIns="0" rtlCol="0"/>
          <a:lstStyle/>
          <a:p>
            <a:endParaRPr/>
          </a:p>
        </p:txBody>
      </p:sp>
      <p:sp>
        <p:nvSpPr>
          <p:cNvPr id="22" name="Прямоугольник 21">
            <a:extLst>
              <a:ext uri="{FF2B5EF4-FFF2-40B4-BE49-F238E27FC236}">
                <a16:creationId xmlns:a16="http://schemas.microsoft.com/office/drawing/2014/main" id="{8D9248FA-86B0-4F49-87D6-85FD0D44AADB}"/>
              </a:ext>
            </a:extLst>
          </p:cNvPr>
          <p:cNvSpPr/>
          <p:nvPr/>
        </p:nvSpPr>
        <p:spPr>
          <a:xfrm>
            <a:off x="446694" y="2979372"/>
            <a:ext cx="16812680" cy="1806575"/>
          </a:xfrm>
          <a:prstGeom prst="rect">
            <a:avLst/>
          </a:prstGeom>
          <a:solidFill>
            <a:srgbClr val="B074FF"/>
          </a:solidFill>
          <a:ln w="76200">
            <a:solidFill>
              <a:srgbClr val="5D1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rgbClr val="5D17EB"/>
                </a:solidFill>
                <a:latin typeface="Century Schoolbook" panose="02040604050505020304" pitchFamily="18" charset="0"/>
              </a:rPr>
              <a:t>1. Витрати на поліпшення об'єкта основних засобів (реконструкцію (реставрацію), модернізацію, добудову, дообладнання) збільшують його первісну вартість протягом усього строку використання, якщо існує ймовірність отримання суб'єктом державного сектору майбутніх економічних вигід, що перевищують первісно оцінений рівень його продуктивності, та/або збільшення потенціалу корисності цього об'єкта.</a:t>
            </a:r>
          </a:p>
          <a:p>
            <a:pPr algn="ctr"/>
            <a:endParaRPr lang="uk-UA" dirty="0">
              <a:solidFill>
                <a:srgbClr val="B074FF"/>
              </a:solidFill>
            </a:endParaRPr>
          </a:p>
        </p:txBody>
      </p:sp>
      <p:sp>
        <p:nvSpPr>
          <p:cNvPr id="23" name="Прямоугольник 22">
            <a:extLst>
              <a:ext uri="{FF2B5EF4-FFF2-40B4-BE49-F238E27FC236}">
                <a16:creationId xmlns:a16="http://schemas.microsoft.com/office/drawing/2014/main" id="{0CE93472-9D20-4EE6-83EA-9C74279459EB}"/>
              </a:ext>
            </a:extLst>
          </p:cNvPr>
          <p:cNvSpPr/>
          <p:nvPr/>
        </p:nvSpPr>
        <p:spPr>
          <a:xfrm>
            <a:off x="415021" y="5118063"/>
            <a:ext cx="16837426" cy="1806575"/>
          </a:xfrm>
          <a:prstGeom prst="rect">
            <a:avLst/>
          </a:prstGeom>
          <a:solidFill>
            <a:srgbClr val="B074FF"/>
          </a:solidFill>
          <a:ln w="76200">
            <a:solidFill>
              <a:srgbClr val="5D1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rgbClr val="5D17EB"/>
                </a:solidFill>
                <a:latin typeface="Century Schoolbook" panose="02040604050505020304" pitchFamily="18" charset="0"/>
              </a:rPr>
              <a:t>2. Витрати на утримання об'єкта основних засобів (проведення технічного нагляду, технічного обслуговування та ремонту), які здійснюються для відновлення або підтримання суб'єктом державного сектору майбутніх економічних вигід або потенціалу корисності на первісно оціненому рівні продуктивності об'єкта основних засобів, визнаються витратами звітного періоду, в якому вони були понесені.</a:t>
            </a:r>
          </a:p>
          <a:p>
            <a:pPr algn="ctr"/>
            <a:endParaRPr lang="uk-UA" dirty="0">
              <a:solidFill>
                <a:srgbClr val="B074FF"/>
              </a:solidFill>
            </a:endParaRPr>
          </a:p>
        </p:txBody>
      </p:sp>
      <p:sp>
        <p:nvSpPr>
          <p:cNvPr id="24" name="Прямоугольник 23">
            <a:extLst>
              <a:ext uri="{FF2B5EF4-FFF2-40B4-BE49-F238E27FC236}">
                <a16:creationId xmlns:a16="http://schemas.microsoft.com/office/drawing/2014/main" id="{22A8C522-37D7-436C-BB90-67C57D3D104A}"/>
              </a:ext>
            </a:extLst>
          </p:cNvPr>
          <p:cNvSpPr/>
          <p:nvPr/>
        </p:nvSpPr>
        <p:spPr>
          <a:xfrm>
            <a:off x="373458" y="7261047"/>
            <a:ext cx="16844353" cy="1804431"/>
          </a:xfrm>
          <a:prstGeom prst="rect">
            <a:avLst/>
          </a:prstGeom>
          <a:solidFill>
            <a:srgbClr val="B074FF"/>
          </a:solidFill>
          <a:ln w="76200">
            <a:solidFill>
              <a:srgbClr val="5D1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rgbClr val="5D17EB"/>
                </a:solidFill>
                <a:latin typeface="Century Schoolbook" panose="02040604050505020304" pitchFamily="18" charset="0"/>
              </a:rPr>
              <a:t>3. У разі прийняття рішення суб'єктом державного сектору об'єкт основних засобів може переоцінюватися, якщо залишкова вартість цього об'єкта суттєво відрізняється від його справедливої вартості на річну дату балансу. У разі переоцінки об'єкта основних засобів здійснюється одночасна переоцінка всіх об'єктів групи основних засобів, до якої належить цей об'єкт.</a:t>
            </a:r>
          </a:p>
          <a:p>
            <a:pPr algn="ctr"/>
            <a:endParaRPr lang="uk-UA" dirty="0">
              <a:solidFill>
                <a:srgbClr val="B074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8288000" cy="3317240"/>
          </a:xfrm>
          <a:custGeom>
            <a:avLst/>
            <a:gdLst/>
            <a:ahLst/>
            <a:cxnLst/>
            <a:rect l="l" t="t" r="r" b="b"/>
            <a:pathLst>
              <a:path w="18288000" h="3317240">
                <a:moveTo>
                  <a:pt x="0" y="0"/>
                </a:moveTo>
                <a:lnTo>
                  <a:pt x="18287999" y="0"/>
                </a:lnTo>
                <a:lnTo>
                  <a:pt x="18287999" y="3316842"/>
                </a:lnTo>
                <a:lnTo>
                  <a:pt x="0" y="3316842"/>
                </a:lnTo>
                <a:lnTo>
                  <a:pt x="0" y="0"/>
                </a:lnTo>
                <a:close/>
              </a:path>
            </a:pathLst>
          </a:custGeom>
          <a:solidFill>
            <a:srgbClr val="FAF1EF"/>
          </a:solidFill>
        </p:spPr>
        <p:txBody>
          <a:bodyPr wrap="square" lIns="0" tIns="0" rIns="0" bIns="0" rtlCol="0"/>
          <a:lstStyle/>
          <a:p>
            <a:endParaRPr/>
          </a:p>
        </p:txBody>
      </p:sp>
      <p:sp>
        <p:nvSpPr>
          <p:cNvPr id="5" name="object 5"/>
          <p:cNvSpPr/>
          <p:nvPr/>
        </p:nvSpPr>
        <p:spPr>
          <a:xfrm>
            <a:off x="9346158" y="11"/>
            <a:ext cx="8942070" cy="10287000"/>
          </a:xfrm>
          <a:custGeom>
            <a:avLst/>
            <a:gdLst/>
            <a:ahLst/>
            <a:cxnLst/>
            <a:rect l="l" t="t" r="r" b="b"/>
            <a:pathLst>
              <a:path w="8942069" h="10287000">
                <a:moveTo>
                  <a:pt x="929652" y="7578699"/>
                </a:moveTo>
                <a:lnTo>
                  <a:pt x="880059" y="7601775"/>
                </a:lnTo>
                <a:lnTo>
                  <a:pt x="831138" y="7626451"/>
                </a:lnTo>
                <a:lnTo>
                  <a:pt x="783005" y="7652715"/>
                </a:lnTo>
                <a:lnTo>
                  <a:pt x="735799" y="7680579"/>
                </a:lnTo>
                <a:lnTo>
                  <a:pt x="232067" y="8184312"/>
                </a:lnTo>
                <a:lnTo>
                  <a:pt x="203403" y="8231518"/>
                </a:lnTo>
                <a:lnTo>
                  <a:pt x="176872" y="8279651"/>
                </a:lnTo>
                <a:lnTo>
                  <a:pt x="152463" y="8328584"/>
                </a:lnTo>
                <a:lnTo>
                  <a:pt x="130187" y="8378177"/>
                </a:lnTo>
                <a:lnTo>
                  <a:pt x="929652" y="7578699"/>
                </a:lnTo>
                <a:close/>
              </a:path>
              <a:path w="8942069" h="10287000">
                <a:moveTo>
                  <a:pt x="1204163" y="7488136"/>
                </a:moveTo>
                <a:lnTo>
                  <a:pt x="1140485" y="7504239"/>
                </a:lnTo>
                <a:lnTo>
                  <a:pt x="1076820" y="7523518"/>
                </a:lnTo>
                <a:lnTo>
                  <a:pt x="73583" y="8525332"/>
                </a:lnTo>
                <a:lnTo>
                  <a:pt x="54838" y="8588477"/>
                </a:lnTo>
                <a:lnTo>
                  <a:pt x="38214" y="8652675"/>
                </a:lnTo>
                <a:lnTo>
                  <a:pt x="1204163" y="7488136"/>
                </a:lnTo>
                <a:close/>
              </a:path>
              <a:path w="8942069" h="10287000">
                <a:moveTo>
                  <a:pt x="1422069" y="7454176"/>
                </a:moveTo>
                <a:lnTo>
                  <a:pt x="1369720" y="7459485"/>
                </a:lnTo>
                <a:lnTo>
                  <a:pt x="1317358" y="7466914"/>
                </a:lnTo>
                <a:lnTo>
                  <a:pt x="18402" y="8765883"/>
                </a:lnTo>
                <a:lnTo>
                  <a:pt x="10972" y="8818232"/>
                </a:lnTo>
                <a:lnTo>
                  <a:pt x="5664" y="8870594"/>
                </a:lnTo>
                <a:lnTo>
                  <a:pt x="1422069" y="7454176"/>
                </a:lnTo>
                <a:close/>
              </a:path>
              <a:path w="8942069" h="10287000">
                <a:moveTo>
                  <a:pt x="1610271" y="7449934"/>
                </a:moveTo>
                <a:lnTo>
                  <a:pt x="1587766" y="7449121"/>
                </a:lnTo>
                <a:lnTo>
                  <a:pt x="1564982" y="7448702"/>
                </a:lnTo>
                <a:lnTo>
                  <a:pt x="1519707" y="7448524"/>
                </a:lnTo>
                <a:lnTo>
                  <a:pt x="0" y="8968219"/>
                </a:lnTo>
                <a:lnTo>
                  <a:pt x="38" y="8993695"/>
                </a:lnTo>
                <a:lnTo>
                  <a:pt x="177" y="9014206"/>
                </a:lnTo>
                <a:lnTo>
                  <a:pt x="596" y="9037079"/>
                </a:lnTo>
                <a:lnTo>
                  <a:pt x="1422" y="9060205"/>
                </a:lnTo>
                <a:lnTo>
                  <a:pt x="1610271" y="7449934"/>
                </a:lnTo>
                <a:close/>
              </a:path>
              <a:path w="8942069" h="10287000">
                <a:moveTo>
                  <a:pt x="1780070" y="7465504"/>
                </a:moveTo>
                <a:lnTo>
                  <a:pt x="1759686" y="7462558"/>
                </a:lnTo>
                <a:lnTo>
                  <a:pt x="1739036" y="7460018"/>
                </a:lnTo>
                <a:lnTo>
                  <a:pt x="1698002" y="7455598"/>
                </a:lnTo>
                <a:lnTo>
                  <a:pt x="7073" y="9146515"/>
                </a:lnTo>
                <a:lnTo>
                  <a:pt x="9220" y="9166898"/>
                </a:lnTo>
                <a:lnTo>
                  <a:pt x="11506" y="9187548"/>
                </a:lnTo>
                <a:lnTo>
                  <a:pt x="14046" y="9208198"/>
                </a:lnTo>
                <a:lnTo>
                  <a:pt x="16979" y="9228582"/>
                </a:lnTo>
                <a:lnTo>
                  <a:pt x="1780070" y="7465504"/>
                </a:lnTo>
                <a:close/>
              </a:path>
              <a:path w="8942069" h="10287000">
                <a:moveTo>
                  <a:pt x="1932889" y="7495210"/>
                </a:moveTo>
                <a:lnTo>
                  <a:pt x="1857895" y="7478230"/>
                </a:lnTo>
                <a:lnTo>
                  <a:pt x="29718" y="9306408"/>
                </a:lnTo>
                <a:lnTo>
                  <a:pt x="33959" y="9325292"/>
                </a:lnTo>
                <a:lnTo>
                  <a:pt x="42456" y="9362516"/>
                </a:lnTo>
                <a:lnTo>
                  <a:pt x="46697" y="9381401"/>
                </a:lnTo>
                <a:lnTo>
                  <a:pt x="1932889" y="7495210"/>
                </a:lnTo>
                <a:close/>
              </a:path>
              <a:path w="8942069" h="10287000">
                <a:moveTo>
                  <a:pt x="2075802" y="7537666"/>
                </a:moveTo>
                <a:lnTo>
                  <a:pt x="2058606" y="7531544"/>
                </a:lnTo>
                <a:lnTo>
                  <a:pt x="2041131" y="7525817"/>
                </a:lnTo>
                <a:lnTo>
                  <a:pt x="2006473" y="7515022"/>
                </a:lnTo>
                <a:lnTo>
                  <a:pt x="67919" y="9453562"/>
                </a:lnTo>
                <a:lnTo>
                  <a:pt x="73253" y="9470771"/>
                </a:lnTo>
                <a:lnTo>
                  <a:pt x="78714" y="9488233"/>
                </a:lnTo>
                <a:lnTo>
                  <a:pt x="84442" y="9505696"/>
                </a:lnTo>
                <a:lnTo>
                  <a:pt x="90563" y="9522904"/>
                </a:lnTo>
                <a:lnTo>
                  <a:pt x="2075802" y="7537666"/>
                </a:lnTo>
                <a:close/>
              </a:path>
              <a:path w="8942069" h="10287000">
                <a:moveTo>
                  <a:pt x="2205977" y="7591438"/>
                </a:moveTo>
                <a:lnTo>
                  <a:pt x="2174138" y="7576756"/>
                </a:lnTo>
                <a:lnTo>
                  <a:pt x="2158225" y="7569746"/>
                </a:lnTo>
                <a:lnTo>
                  <a:pt x="2142312" y="7563129"/>
                </a:lnTo>
                <a:lnTo>
                  <a:pt x="116027" y="9589402"/>
                </a:lnTo>
                <a:lnTo>
                  <a:pt x="122643" y="9605327"/>
                </a:lnTo>
                <a:lnTo>
                  <a:pt x="129654" y="9621241"/>
                </a:lnTo>
                <a:lnTo>
                  <a:pt x="136931" y="9637166"/>
                </a:lnTo>
                <a:lnTo>
                  <a:pt x="144335" y="9653079"/>
                </a:lnTo>
                <a:lnTo>
                  <a:pt x="2205977" y="7591438"/>
                </a:lnTo>
                <a:close/>
              </a:path>
              <a:path w="8942069" h="10287000">
                <a:moveTo>
                  <a:pt x="2326259" y="7655115"/>
                </a:moveTo>
                <a:lnTo>
                  <a:pt x="2296541" y="7638301"/>
                </a:lnTo>
                <a:lnTo>
                  <a:pt x="2281682" y="7630236"/>
                </a:lnTo>
                <a:lnTo>
                  <a:pt x="2266823" y="7622565"/>
                </a:lnTo>
                <a:lnTo>
                  <a:pt x="172631" y="9716757"/>
                </a:lnTo>
                <a:lnTo>
                  <a:pt x="180301" y="9731616"/>
                </a:lnTo>
                <a:lnTo>
                  <a:pt x="188379" y="9746475"/>
                </a:lnTo>
                <a:lnTo>
                  <a:pt x="196710" y="9761334"/>
                </a:lnTo>
                <a:lnTo>
                  <a:pt x="205181" y="9776193"/>
                </a:lnTo>
                <a:lnTo>
                  <a:pt x="2326259" y="7655115"/>
                </a:lnTo>
                <a:close/>
              </a:path>
              <a:path w="8942069" h="10287000">
                <a:moveTo>
                  <a:pt x="2439454" y="7725854"/>
                </a:moveTo>
                <a:lnTo>
                  <a:pt x="2411857" y="7706931"/>
                </a:lnTo>
                <a:lnTo>
                  <a:pt x="2398064" y="7697800"/>
                </a:lnTo>
                <a:lnTo>
                  <a:pt x="2384272" y="7689075"/>
                </a:lnTo>
                <a:lnTo>
                  <a:pt x="240550" y="9832784"/>
                </a:lnTo>
                <a:lnTo>
                  <a:pt x="249288" y="9846589"/>
                </a:lnTo>
                <a:lnTo>
                  <a:pt x="258419" y="9860382"/>
                </a:lnTo>
                <a:lnTo>
                  <a:pt x="267817" y="9874174"/>
                </a:lnTo>
                <a:lnTo>
                  <a:pt x="277342" y="9887966"/>
                </a:lnTo>
                <a:lnTo>
                  <a:pt x="2439454" y="7725854"/>
                </a:lnTo>
                <a:close/>
              </a:path>
              <a:path w="8942069" h="10287000">
                <a:moveTo>
                  <a:pt x="2544165" y="7806512"/>
                </a:moveTo>
                <a:lnTo>
                  <a:pt x="2531427" y="7795920"/>
                </a:lnTo>
                <a:lnTo>
                  <a:pt x="2518689" y="7785468"/>
                </a:lnTo>
                <a:lnTo>
                  <a:pt x="2505964" y="7775270"/>
                </a:lnTo>
                <a:lnTo>
                  <a:pt x="2493226" y="7765478"/>
                </a:lnTo>
                <a:lnTo>
                  <a:pt x="316966" y="9941738"/>
                </a:lnTo>
                <a:lnTo>
                  <a:pt x="326758" y="9954476"/>
                </a:lnTo>
                <a:lnTo>
                  <a:pt x="336943" y="9967214"/>
                </a:lnTo>
                <a:lnTo>
                  <a:pt x="347408" y="9979952"/>
                </a:lnTo>
                <a:lnTo>
                  <a:pt x="358000" y="9992677"/>
                </a:lnTo>
                <a:lnTo>
                  <a:pt x="2544165" y="7806512"/>
                </a:lnTo>
                <a:close/>
              </a:path>
              <a:path w="8942069" h="10287000">
                <a:moveTo>
                  <a:pt x="2640380" y="7892834"/>
                </a:moveTo>
                <a:lnTo>
                  <a:pt x="2628709" y="7881379"/>
                </a:lnTo>
                <a:lnTo>
                  <a:pt x="2605367" y="7859001"/>
                </a:lnTo>
                <a:lnTo>
                  <a:pt x="2593695" y="7847546"/>
                </a:lnTo>
                <a:lnTo>
                  <a:pt x="400443" y="10040798"/>
                </a:lnTo>
                <a:lnTo>
                  <a:pt x="411302" y="10052469"/>
                </a:lnTo>
                <a:lnTo>
                  <a:pt x="422554" y="10064140"/>
                </a:lnTo>
                <a:lnTo>
                  <a:pt x="434073" y="10075812"/>
                </a:lnTo>
                <a:lnTo>
                  <a:pt x="445731" y="10087483"/>
                </a:lnTo>
                <a:lnTo>
                  <a:pt x="2640380" y="7892834"/>
                </a:lnTo>
                <a:close/>
              </a:path>
              <a:path w="8942069" h="10287000">
                <a:moveTo>
                  <a:pt x="2729534" y="7987627"/>
                </a:moveTo>
                <a:lnTo>
                  <a:pt x="2718892" y="7975143"/>
                </a:lnTo>
                <a:lnTo>
                  <a:pt x="2708122" y="7963052"/>
                </a:lnTo>
                <a:lnTo>
                  <a:pt x="2697099" y="7951216"/>
                </a:lnTo>
                <a:lnTo>
                  <a:pt x="2685669" y="7939519"/>
                </a:lnTo>
                <a:lnTo>
                  <a:pt x="491007" y="10134181"/>
                </a:lnTo>
                <a:lnTo>
                  <a:pt x="502907" y="10145611"/>
                </a:lnTo>
                <a:lnTo>
                  <a:pt x="515061" y="10156647"/>
                </a:lnTo>
                <a:lnTo>
                  <a:pt x="539115" y="10178047"/>
                </a:lnTo>
                <a:lnTo>
                  <a:pt x="2729534" y="7987627"/>
                </a:lnTo>
                <a:close/>
              </a:path>
              <a:path w="8942069" h="10287000">
                <a:moveTo>
                  <a:pt x="2811602" y="8090929"/>
                </a:moveTo>
                <a:lnTo>
                  <a:pt x="2792323" y="8064754"/>
                </a:lnTo>
                <a:lnTo>
                  <a:pt x="2782354" y="8051533"/>
                </a:lnTo>
                <a:lnTo>
                  <a:pt x="2771978" y="8038566"/>
                </a:lnTo>
                <a:lnTo>
                  <a:pt x="590054" y="10219080"/>
                </a:lnTo>
                <a:lnTo>
                  <a:pt x="603008" y="10229456"/>
                </a:lnTo>
                <a:lnTo>
                  <a:pt x="616229" y="10239426"/>
                </a:lnTo>
                <a:lnTo>
                  <a:pt x="642416" y="10258704"/>
                </a:lnTo>
                <a:lnTo>
                  <a:pt x="2811602" y="8090929"/>
                </a:lnTo>
                <a:close/>
              </a:path>
              <a:path w="8942069" h="10287000">
                <a:moveTo>
                  <a:pt x="2883763" y="8201292"/>
                </a:moveTo>
                <a:lnTo>
                  <a:pt x="2866606" y="8172996"/>
                </a:lnTo>
                <a:lnTo>
                  <a:pt x="2857703" y="8158708"/>
                </a:lnTo>
                <a:lnTo>
                  <a:pt x="2848394" y="8144700"/>
                </a:lnTo>
                <a:lnTo>
                  <a:pt x="706094" y="10286987"/>
                </a:lnTo>
                <a:lnTo>
                  <a:pt x="798068" y="10286987"/>
                </a:lnTo>
                <a:lnTo>
                  <a:pt x="2883763" y="8201292"/>
                </a:lnTo>
                <a:close/>
              </a:path>
              <a:path w="8942069" h="10287000">
                <a:moveTo>
                  <a:pt x="2927629" y="9723831"/>
                </a:moveTo>
                <a:lnTo>
                  <a:pt x="2364473" y="10286987"/>
                </a:lnTo>
                <a:lnTo>
                  <a:pt x="2423287" y="10286987"/>
                </a:lnTo>
                <a:lnTo>
                  <a:pt x="2484971" y="10243083"/>
                </a:lnTo>
                <a:lnTo>
                  <a:pt x="2524823" y="10212045"/>
                </a:lnTo>
                <a:lnTo>
                  <a:pt x="2563977" y="10179456"/>
                </a:lnTo>
                <a:lnTo>
                  <a:pt x="2730944" y="10012489"/>
                </a:lnTo>
                <a:lnTo>
                  <a:pt x="2763520" y="9973335"/>
                </a:lnTo>
                <a:lnTo>
                  <a:pt x="2794571" y="9933483"/>
                </a:lnTo>
                <a:lnTo>
                  <a:pt x="2824099" y="9892944"/>
                </a:lnTo>
                <a:lnTo>
                  <a:pt x="2852153" y="9851707"/>
                </a:lnTo>
                <a:lnTo>
                  <a:pt x="2878734" y="9809772"/>
                </a:lnTo>
                <a:lnTo>
                  <a:pt x="2903893" y="9767151"/>
                </a:lnTo>
                <a:lnTo>
                  <a:pt x="2927629" y="9723831"/>
                </a:lnTo>
                <a:close/>
              </a:path>
              <a:path w="8942069" h="10287000">
                <a:moveTo>
                  <a:pt x="2948851" y="8321573"/>
                </a:moveTo>
                <a:lnTo>
                  <a:pt x="2933814" y="8291144"/>
                </a:lnTo>
                <a:lnTo>
                  <a:pt x="2925965" y="8275802"/>
                </a:lnTo>
                <a:lnTo>
                  <a:pt x="2917723" y="8260728"/>
                </a:lnTo>
                <a:lnTo>
                  <a:pt x="891463" y="10286987"/>
                </a:lnTo>
                <a:lnTo>
                  <a:pt x="983437" y="10286987"/>
                </a:lnTo>
                <a:lnTo>
                  <a:pt x="2948851" y="8321573"/>
                </a:lnTo>
                <a:close/>
              </a:path>
              <a:path w="8942069" h="10287000">
                <a:moveTo>
                  <a:pt x="3004045" y="8450339"/>
                </a:moveTo>
                <a:lnTo>
                  <a:pt x="2997644" y="8433600"/>
                </a:lnTo>
                <a:lnTo>
                  <a:pt x="2991129" y="8417255"/>
                </a:lnTo>
                <a:lnTo>
                  <a:pt x="2984335" y="8401190"/>
                </a:lnTo>
                <a:lnTo>
                  <a:pt x="2977159" y="8385251"/>
                </a:lnTo>
                <a:lnTo>
                  <a:pt x="1075410" y="10286987"/>
                </a:lnTo>
                <a:lnTo>
                  <a:pt x="1167384" y="10286987"/>
                </a:lnTo>
                <a:lnTo>
                  <a:pt x="3004045" y="8450339"/>
                </a:lnTo>
                <a:close/>
              </a:path>
              <a:path w="8942069" h="10287000">
                <a:moveTo>
                  <a:pt x="3049320" y="9419603"/>
                </a:moveTo>
                <a:lnTo>
                  <a:pt x="2181936" y="10286987"/>
                </a:lnTo>
                <a:lnTo>
                  <a:pt x="2273909" y="10286987"/>
                </a:lnTo>
                <a:lnTo>
                  <a:pt x="3004045" y="9556864"/>
                </a:lnTo>
                <a:lnTo>
                  <a:pt x="3028277" y="9488767"/>
                </a:lnTo>
                <a:lnTo>
                  <a:pt x="3049320" y="9419603"/>
                </a:lnTo>
                <a:close/>
              </a:path>
              <a:path w="8942069" h="10287000">
                <a:moveTo>
                  <a:pt x="3049320" y="8589010"/>
                </a:moveTo>
                <a:lnTo>
                  <a:pt x="3044012" y="8571192"/>
                </a:lnTo>
                <a:lnTo>
                  <a:pt x="3033395" y="8536076"/>
                </a:lnTo>
                <a:lnTo>
                  <a:pt x="3028099" y="8518258"/>
                </a:lnTo>
                <a:lnTo>
                  <a:pt x="1259357" y="10286987"/>
                </a:lnTo>
                <a:lnTo>
                  <a:pt x="1351330" y="10286987"/>
                </a:lnTo>
                <a:lnTo>
                  <a:pt x="3049320" y="8589010"/>
                </a:lnTo>
                <a:close/>
              </a:path>
              <a:path w="8942069" h="10287000">
                <a:moveTo>
                  <a:pt x="3083280" y="8738997"/>
                </a:moveTo>
                <a:lnTo>
                  <a:pt x="3079851" y="8719896"/>
                </a:lnTo>
                <a:lnTo>
                  <a:pt x="3076029" y="8700795"/>
                </a:lnTo>
                <a:lnTo>
                  <a:pt x="3071939" y="8681695"/>
                </a:lnTo>
                <a:lnTo>
                  <a:pt x="3067710" y="8662581"/>
                </a:lnTo>
                <a:lnTo>
                  <a:pt x="1442072" y="10286987"/>
                </a:lnTo>
                <a:lnTo>
                  <a:pt x="1534058" y="10286987"/>
                </a:lnTo>
                <a:lnTo>
                  <a:pt x="3083280" y="8738997"/>
                </a:lnTo>
                <a:close/>
              </a:path>
              <a:path w="8942069" h="10287000">
                <a:moveTo>
                  <a:pt x="3094596" y="9188958"/>
                </a:moveTo>
                <a:lnTo>
                  <a:pt x="1996567" y="10286987"/>
                </a:lnTo>
                <a:lnTo>
                  <a:pt x="2088540" y="10286987"/>
                </a:lnTo>
                <a:lnTo>
                  <a:pt x="3077616" y="9297924"/>
                </a:lnTo>
                <a:lnTo>
                  <a:pt x="3087166" y="9243441"/>
                </a:lnTo>
                <a:lnTo>
                  <a:pt x="3094596" y="9188958"/>
                </a:lnTo>
                <a:close/>
              </a:path>
              <a:path w="8942069" h="10287000">
                <a:moveTo>
                  <a:pt x="3103092" y="8904554"/>
                </a:moveTo>
                <a:lnTo>
                  <a:pt x="3101784" y="8883320"/>
                </a:lnTo>
                <a:lnTo>
                  <a:pt x="3100082" y="8862098"/>
                </a:lnTo>
                <a:lnTo>
                  <a:pt x="3098114" y="8840876"/>
                </a:lnTo>
                <a:lnTo>
                  <a:pt x="3096018" y="8819655"/>
                </a:lnTo>
                <a:lnTo>
                  <a:pt x="1627466" y="10286987"/>
                </a:lnTo>
                <a:lnTo>
                  <a:pt x="1719453" y="10286987"/>
                </a:lnTo>
                <a:lnTo>
                  <a:pt x="3103092" y="8904554"/>
                </a:lnTo>
                <a:close/>
              </a:path>
              <a:path w="8942069" h="10287000">
                <a:moveTo>
                  <a:pt x="3105924" y="8993695"/>
                </a:moveTo>
                <a:lnTo>
                  <a:pt x="1812620" y="10286987"/>
                </a:lnTo>
                <a:lnTo>
                  <a:pt x="1904593" y="10286987"/>
                </a:lnTo>
                <a:lnTo>
                  <a:pt x="3103092" y="9088501"/>
                </a:lnTo>
                <a:lnTo>
                  <a:pt x="3105035" y="9041092"/>
                </a:lnTo>
                <a:lnTo>
                  <a:pt x="3105924" y="8993695"/>
                </a:lnTo>
                <a:close/>
              </a:path>
              <a:path w="8942069" h="10287000">
                <a:moveTo>
                  <a:pt x="6925157" y="0"/>
                </a:moveTo>
                <a:lnTo>
                  <a:pt x="6833171" y="0"/>
                </a:lnTo>
                <a:lnTo>
                  <a:pt x="6344132" y="489051"/>
                </a:lnTo>
                <a:lnTo>
                  <a:pt x="6315481" y="536244"/>
                </a:lnTo>
                <a:lnTo>
                  <a:pt x="6288951" y="584377"/>
                </a:lnTo>
                <a:lnTo>
                  <a:pt x="6264541" y="633310"/>
                </a:lnTo>
                <a:lnTo>
                  <a:pt x="6242253" y="682904"/>
                </a:lnTo>
                <a:lnTo>
                  <a:pt x="6925157" y="0"/>
                </a:lnTo>
                <a:close/>
              </a:path>
              <a:path w="8942069" h="10287000">
                <a:moveTo>
                  <a:pt x="7108850" y="0"/>
                </a:moveTo>
                <a:lnTo>
                  <a:pt x="7016890" y="0"/>
                </a:lnTo>
                <a:lnTo>
                  <a:pt x="6185662" y="830059"/>
                </a:lnTo>
                <a:lnTo>
                  <a:pt x="6176149" y="861695"/>
                </a:lnTo>
                <a:lnTo>
                  <a:pt x="6166904" y="893203"/>
                </a:lnTo>
                <a:lnTo>
                  <a:pt x="6158192" y="924979"/>
                </a:lnTo>
                <a:lnTo>
                  <a:pt x="6150280" y="957414"/>
                </a:lnTo>
                <a:lnTo>
                  <a:pt x="7108850" y="0"/>
                </a:lnTo>
                <a:close/>
              </a:path>
              <a:path w="8942069" h="10287000">
                <a:moveTo>
                  <a:pt x="7293051" y="0"/>
                </a:moveTo>
                <a:lnTo>
                  <a:pt x="7201078" y="0"/>
                </a:lnTo>
                <a:lnTo>
                  <a:pt x="6130468" y="1070610"/>
                </a:lnTo>
                <a:lnTo>
                  <a:pt x="6126492" y="1096924"/>
                </a:lnTo>
                <a:lnTo>
                  <a:pt x="6123038" y="1122959"/>
                </a:lnTo>
                <a:lnTo>
                  <a:pt x="6120130" y="1149007"/>
                </a:lnTo>
                <a:lnTo>
                  <a:pt x="6117742" y="1175321"/>
                </a:lnTo>
                <a:lnTo>
                  <a:pt x="7293051" y="0"/>
                </a:lnTo>
                <a:close/>
              </a:path>
              <a:path w="8942069" h="10287000">
                <a:moveTo>
                  <a:pt x="7477214" y="0"/>
                </a:moveTo>
                <a:lnTo>
                  <a:pt x="7385024" y="0"/>
                </a:lnTo>
                <a:lnTo>
                  <a:pt x="6112078" y="1272959"/>
                </a:lnTo>
                <a:lnTo>
                  <a:pt x="6112103" y="1297038"/>
                </a:lnTo>
                <a:lnTo>
                  <a:pt x="6112256" y="1318945"/>
                </a:lnTo>
                <a:lnTo>
                  <a:pt x="6112675" y="1341805"/>
                </a:lnTo>
                <a:lnTo>
                  <a:pt x="6113488" y="1364932"/>
                </a:lnTo>
                <a:lnTo>
                  <a:pt x="7477214" y="0"/>
                </a:lnTo>
                <a:close/>
              </a:path>
              <a:path w="8942069" h="10287000">
                <a:moveTo>
                  <a:pt x="7662367" y="0"/>
                </a:moveTo>
                <a:lnTo>
                  <a:pt x="7570394" y="0"/>
                </a:lnTo>
                <a:lnTo>
                  <a:pt x="6119152" y="1451241"/>
                </a:lnTo>
                <a:lnTo>
                  <a:pt x="6121298" y="1471625"/>
                </a:lnTo>
                <a:lnTo>
                  <a:pt x="6123571" y="1492275"/>
                </a:lnTo>
                <a:lnTo>
                  <a:pt x="6126111" y="1512925"/>
                </a:lnTo>
                <a:lnTo>
                  <a:pt x="6129058" y="1533309"/>
                </a:lnTo>
                <a:lnTo>
                  <a:pt x="7662367" y="0"/>
                </a:lnTo>
                <a:close/>
              </a:path>
              <a:path w="8942069" h="10287000">
                <a:moveTo>
                  <a:pt x="7844904" y="0"/>
                </a:moveTo>
                <a:lnTo>
                  <a:pt x="7752931" y="0"/>
                </a:lnTo>
                <a:lnTo>
                  <a:pt x="6141796" y="1611134"/>
                </a:lnTo>
                <a:lnTo>
                  <a:pt x="6146038" y="1630019"/>
                </a:lnTo>
                <a:lnTo>
                  <a:pt x="6154521" y="1667256"/>
                </a:lnTo>
                <a:lnTo>
                  <a:pt x="6158776" y="1686128"/>
                </a:lnTo>
                <a:lnTo>
                  <a:pt x="7844904" y="0"/>
                </a:lnTo>
                <a:close/>
              </a:path>
              <a:path w="8942069" h="10287000">
                <a:moveTo>
                  <a:pt x="8030261" y="0"/>
                </a:moveTo>
                <a:lnTo>
                  <a:pt x="7938287" y="0"/>
                </a:lnTo>
                <a:lnTo>
                  <a:pt x="6179998" y="1758302"/>
                </a:lnTo>
                <a:lnTo>
                  <a:pt x="6185332" y="1775498"/>
                </a:lnTo>
                <a:lnTo>
                  <a:pt x="6190793" y="1792960"/>
                </a:lnTo>
                <a:lnTo>
                  <a:pt x="6196508" y="1810435"/>
                </a:lnTo>
                <a:lnTo>
                  <a:pt x="6202642" y="1827631"/>
                </a:lnTo>
                <a:lnTo>
                  <a:pt x="8030261" y="0"/>
                </a:lnTo>
                <a:close/>
              </a:path>
              <a:path w="8942069" h="10287000">
                <a:moveTo>
                  <a:pt x="8214207" y="0"/>
                </a:moveTo>
                <a:lnTo>
                  <a:pt x="8122234" y="0"/>
                </a:lnTo>
                <a:lnTo>
                  <a:pt x="6228105" y="1894141"/>
                </a:lnTo>
                <a:lnTo>
                  <a:pt x="6234722" y="1910054"/>
                </a:lnTo>
                <a:lnTo>
                  <a:pt x="6241732" y="1925980"/>
                </a:lnTo>
                <a:lnTo>
                  <a:pt x="6248997" y="1941893"/>
                </a:lnTo>
                <a:lnTo>
                  <a:pt x="6256401" y="1957806"/>
                </a:lnTo>
                <a:lnTo>
                  <a:pt x="8214207" y="0"/>
                </a:lnTo>
                <a:close/>
              </a:path>
              <a:path w="8942069" h="10287000">
                <a:moveTo>
                  <a:pt x="8398167" y="0"/>
                </a:moveTo>
                <a:lnTo>
                  <a:pt x="8306194" y="0"/>
                </a:lnTo>
                <a:lnTo>
                  <a:pt x="6284709" y="2021484"/>
                </a:lnTo>
                <a:lnTo>
                  <a:pt x="6292380" y="2036343"/>
                </a:lnTo>
                <a:lnTo>
                  <a:pt x="6300444" y="2051202"/>
                </a:lnTo>
                <a:lnTo>
                  <a:pt x="6308788" y="2066061"/>
                </a:lnTo>
                <a:lnTo>
                  <a:pt x="6317247" y="2080920"/>
                </a:lnTo>
                <a:lnTo>
                  <a:pt x="8398167" y="0"/>
                </a:lnTo>
                <a:close/>
              </a:path>
              <a:path w="8942069" h="10287000">
                <a:moveTo>
                  <a:pt x="8551532" y="30581"/>
                </a:moveTo>
                <a:lnTo>
                  <a:pt x="8523935" y="11658"/>
                </a:lnTo>
                <a:lnTo>
                  <a:pt x="8510143" y="2527"/>
                </a:lnTo>
                <a:lnTo>
                  <a:pt x="8506155" y="0"/>
                </a:lnTo>
                <a:lnTo>
                  <a:pt x="8490140" y="0"/>
                </a:lnTo>
                <a:lnTo>
                  <a:pt x="6352629" y="2137511"/>
                </a:lnTo>
                <a:lnTo>
                  <a:pt x="6361354" y="2151316"/>
                </a:lnTo>
                <a:lnTo>
                  <a:pt x="6370485" y="2165108"/>
                </a:lnTo>
                <a:lnTo>
                  <a:pt x="6379883" y="2178901"/>
                </a:lnTo>
                <a:lnTo>
                  <a:pt x="6389421" y="2192705"/>
                </a:lnTo>
                <a:lnTo>
                  <a:pt x="8551532" y="30581"/>
                </a:lnTo>
                <a:close/>
              </a:path>
              <a:path w="8942069" h="10287000">
                <a:moveTo>
                  <a:pt x="8656244" y="111239"/>
                </a:moveTo>
                <a:lnTo>
                  <a:pt x="8643506" y="100647"/>
                </a:lnTo>
                <a:lnTo>
                  <a:pt x="8630768" y="90195"/>
                </a:lnTo>
                <a:lnTo>
                  <a:pt x="8618029" y="79997"/>
                </a:lnTo>
                <a:lnTo>
                  <a:pt x="8605304" y="70205"/>
                </a:lnTo>
                <a:lnTo>
                  <a:pt x="6429032" y="2246465"/>
                </a:lnTo>
                <a:lnTo>
                  <a:pt x="6438836" y="2259203"/>
                </a:lnTo>
                <a:lnTo>
                  <a:pt x="6449022" y="2271941"/>
                </a:lnTo>
                <a:lnTo>
                  <a:pt x="6459487" y="2284679"/>
                </a:lnTo>
                <a:lnTo>
                  <a:pt x="6470066" y="2297404"/>
                </a:lnTo>
                <a:lnTo>
                  <a:pt x="8656244" y="111239"/>
                </a:lnTo>
                <a:close/>
              </a:path>
              <a:path w="8942069" h="10287000">
                <a:moveTo>
                  <a:pt x="8752459" y="197561"/>
                </a:moveTo>
                <a:lnTo>
                  <a:pt x="8740788" y="186105"/>
                </a:lnTo>
                <a:lnTo>
                  <a:pt x="8717432" y="163728"/>
                </a:lnTo>
                <a:lnTo>
                  <a:pt x="8705761" y="152273"/>
                </a:lnTo>
                <a:lnTo>
                  <a:pt x="6512522" y="2345525"/>
                </a:lnTo>
                <a:lnTo>
                  <a:pt x="6523380" y="2357196"/>
                </a:lnTo>
                <a:lnTo>
                  <a:pt x="6534632" y="2368867"/>
                </a:lnTo>
                <a:lnTo>
                  <a:pt x="6546151" y="2380538"/>
                </a:lnTo>
                <a:lnTo>
                  <a:pt x="6557797" y="2392210"/>
                </a:lnTo>
                <a:lnTo>
                  <a:pt x="8752459" y="197561"/>
                </a:lnTo>
                <a:close/>
              </a:path>
              <a:path w="8942069" h="10287000">
                <a:moveTo>
                  <a:pt x="8841600" y="292366"/>
                </a:moveTo>
                <a:lnTo>
                  <a:pt x="8830970" y="279869"/>
                </a:lnTo>
                <a:lnTo>
                  <a:pt x="8820201" y="267779"/>
                </a:lnTo>
                <a:lnTo>
                  <a:pt x="8809164" y="255943"/>
                </a:lnTo>
                <a:lnTo>
                  <a:pt x="8797734" y="244246"/>
                </a:lnTo>
                <a:lnTo>
                  <a:pt x="6603085" y="2438908"/>
                </a:lnTo>
                <a:lnTo>
                  <a:pt x="6614973" y="2450338"/>
                </a:lnTo>
                <a:lnTo>
                  <a:pt x="6627139" y="2461374"/>
                </a:lnTo>
                <a:lnTo>
                  <a:pt x="6651193" y="2482773"/>
                </a:lnTo>
                <a:lnTo>
                  <a:pt x="8841600" y="292366"/>
                </a:lnTo>
                <a:close/>
              </a:path>
              <a:path w="8942069" h="10287000">
                <a:moveTo>
                  <a:pt x="8923668" y="395655"/>
                </a:moveTo>
                <a:lnTo>
                  <a:pt x="8904389" y="369481"/>
                </a:lnTo>
                <a:lnTo>
                  <a:pt x="8894420" y="356260"/>
                </a:lnTo>
                <a:lnTo>
                  <a:pt x="8884056" y="343306"/>
                </a:lnTo>
                <a:lnTo>
                  <a:pt x="6702133" y="2523807"/>
                </a:lnTo>
                <a:lnTo>
                  <a:pt x="6715087" y="2534183"/>
                </a:lnTo>
                <a:lnTo>
                  <a:pt x="6728307" y="2544153"/>
                </a:lnTo>
                <a:lnTo>
                  <a:pt x="6754482" y="2563431"/>
                </a:lnTo>
                <a:lnTo>
                  <a:pt x="8923668" y="395655"/>
                </a:lnTo>
                <a:close/>
              </a:path>
              <a:path w="8942069" h="10287000">
                <a:moveTo>
                  <a:pt x="8941841" y="2126424"/>
                </a:moveTo>
                <a:lnTo>
                  <a:pt x="8387385" y="2680868"/>
                </a:lnTo>
                <a:lnTo>
                  <a:pt x="8430704" y="2657132"/>
                </a:lnTo>
                <a:lnTo>
                  <a:pt x="8473326" y="2631986"/>
                </a:lnTo>
                <a:lnTo>
                  <a:pt x="8515261" y="2605392"/>
                </a:lnTo>
                <a:lnTo>
                  <a:pt x="8556498" y="2577350"/>
                </a:lnTo>
                <a:lnTo>
                  <a:pt x="8597036" y="2547810"/>
                </a:lnTo>
                <a:lnTo>
                  <a:pt x="8636889" y="2516771"/>
                </a:lnTo>
                <a:lnTo>
                  <a:pt x="8676043" y="2484196"/>
                </a:lnTo>
                <a:lnTo>
                  <a:pt x="8843023" y="2317216"/>
                </a:lnTo>
                <a:lnTo>
                  <a:pt x="8875598" y="2278062"/>
                </a:lnTo>
                <a:lnTo>
                  <a:pt x="8906637" y="2238210"/>
                </a:lnTo>
                <a:lnTo>
                  <a:pt x="8936177" y="2197671"/>
                </a:lnTo>
                <a:lnTo>
                  <a:pt x="8941841" y="2189340"/>
                </a:lnTo>
                <a:lnTo>
                  <a:pt x="8941841" y="2126424"/>
                </a:lnTo>
                <a:close/>
              </a:path>
              <a:path w="8942069" h="10287000">
                <a:moveTo>
                  <a:pt x="8941841" y="1943900"/>
                </a:moveTo>
                <a:lnTo>
                  <a:pt x="8083169" y="2802559"/>
                </a:lnTo>
                <a:lnTo>
                  <a:pt x="8117941" y="2792501"/>
                </a:lnTo>
                <a:lnTo>
                  <a:pt x="8152320" y="2781516"/>
                </a:lnTo>
                <a:lnTo>
                  <a:pt x="8186433" y="2769730"/>
                </a:lnTo>
                <a:lnTo>
                  <a:pt x="8220418" y="2757284"/>
                </a:lnTo>
                <a:lnTo>
                  <a:pt x="8941841" y="2035873"/>
                </a:lnTo>
                <a:lnTo>
                  <a:pt x="8941841" y="1943900"/>
                </a:lnTo>
                <a:close/>
              </a:path>
              <a:path w="8942069" h="10287000">
                <a:moveTo>
                  <a:pt x="8941841" y="1758530"/>
                </a:moveTo>
                <a:lnTo>
                  <a:pt x="7852524" y="2847848"/>
                </a:lnTo>
                <a:lnTo>
                  <a:pt x="7880096" y="2844393"/>
                </a:lnTo>
                <a:lnTo>
                  <a:pt x="7907528" y="2840418"/>
                </a:lnTo>
                <a:lnTo>
                  <a:pt x="7934706" y="2835910"/>
                </a:lnTo>
                <a:lnTo>
                  <a:pt x="7961477" y="2830868"/>
                </a:lnTo>
                <a:lnTo>
                  <a:pt x="8941841" y="1850504"/>
                </a:lnTo>
                <a:lnTo>
                  <a:pt x="8941841" y="1758530"/>
                </a:lnTo>
                <a:close/>
              </a:path>
              <a:path w="8942069" h="10287000">
                <a:moveTo>
                  <a:pt x="8941841" y="1574584"/>
                </a:moveTo>
                <a:lnTo>
                  <a:pt x="7657249" y="2859163"/>
                </a:lnTo>
                <a:lnTo>
                  <a:pt x="7680820" y="2859125"/>
                </a:lnTo>
                <a:lnTo>
                  <a:pt x="7704658" y="2858808"/>
                </a:lnTo>
                <a:lnTo>
                  <a:pt x="7728483" y="2857970"/>
                </a:lnTo>
                <a:lnTo>
                  <a:pt x="7752054" y="2856331"/>
                </a:lnTo>
                <a:lnTo>
                  <a:pt x="8941841" y="1666557"/>
                </a:lnTo>
                <a:lnTo>
                  <a:pt x="8941841" y="1574584"/>
                </a:lnTo>
                <a:close/>
              </a:path>
              <a:path w="8942069" h="10287000">
                <a:moveTo>
                  <a:pt x="8941841" y="1390408"/>
                </a:moveTo>
                <a:lnTo>
                  <a:pt x="7483208" y="2847848"/>
                </a:lnTo>
                <a:lnTo>
                  <a:pt x="7525664" y="2851912"/>
                </a:lnTo>
                <a:lnTo>
                  <a:pt x="7546886" y="2853613"/>
                </a:lnTo>
                <a:lnTo>
                  <a:pt x="7568108" y="2854922"/>
                </a:lnTo>
                <a:lnTo>
                  <a:pt x="8941841" y="1482369"/>
                </a:lnTo>
                <a:lnTo>
                  <a:pt x="8941841" y="1390408"/>
                </a:lnTo>
                <a:close/>
              </a:path>
              <a:path w="8942069" h="10287000">
                <a:moveTo>
                  <a:pt x="8941841" y="1205090"/>
                </a:moveTo>
                <a:lnTo>
                  <a:pt x="7324725" y="2820962"/>
                </a:lnTo>
                <a:lnTo>
                  <a:pt x="7362939" y="2829268"/>
                </a:lnTo>
                <a:lnTo>
                  <a:pt x="7382040" y="2833090"/>
                </a:lnTo>
                <a:lnTo>
                  <a:pt x="7401141" y="2836519"/>
                </a:lnTo>
                <a:lnTo>
                  <a:pt x="8941841" y="1297038"/>
                </a:lnTo>
                <a:lnTo>
                  <a:pt x="8941841" y="1205090"/>
                </a:lnTo>
                <a:close/>
              </a:path>
              <a:path w="8942069" h="10287000">
                <a:moveTo>
                  <a:pt x="8941841" y="1021321"/>
                </a:moveTo>
                <a:lnTo>
                  <a:pt x="7181812" y="2781338"/>
                </a:lnTo>
                <a:lnTo>
                  <a:pt x="7252563" y="2802559"/>
                </a:lnTo>
                <a:lnTo>
                  <a:pt x="8941841" y="1113294"/>
                </a:lnTo>
                <a:lnTo>
                  <a:pt x="8941841" y="1021321"/>
                </a:lnTo>
                <a:close/>
              </a:path>
              <a:path w="8942069" h="10287000">
                <a:moveTo>
                  <a:pt x="8941841" y="837374"/>
                </a:moveTo>
                <a:lnTo>
                  <a:pt x="7047395" y="2731808"/>
                </a:lnTo>
                <a:lnTo>
                  <a:pt x="7063524" y="2738996"/>
                </a:lnTo>
                <a:lnTo>
                  <a:pt x="7079932" y="2745790"/>
                </a:lnTo>
                <a:lnTo>
                  <a:pt x="7112482" y="2758694"/>
                </a:lnTo>
                <a:lnTo>
                  <a:pt x="8941841" y="929347"/>
                </a:lnTo>
                <a:lnTo>
                  <a:pt x="8941841" y="837374"/>
                </a:lnTo>
                <a:close/>
              </a:path>
              <a:path w="8942069" h="10287000">
                <a:moveTo>
                  <a:pt x="8941841" y="653415"/>
                </a:moveTo>
                <a:lnTo>
                  <a:pt x="6924281" y="2670975"/>
                </a:lnTo>
                <a:lnTo>
                  <a:pt x="6939166" y="2679217"/>
                </a:lnTo>
                <a:lnTo>
                  <a:pt x="6954177" y="2687066"/>
                </a:lnTo>
                <a:lnTo>
                  <a:pt x="6969455" y="2694648"/>
                </a:lnTo>
                <a:lnTo>
                  <a:pt x="6985127" y="2702102"/>
                </a:lnTo>
                <a:lnTo>
                  <a:pt x="8941841" y="745388"/>
                </a:lnTo>
                <a:lnTo>
                  <a:pt x="8941841" y="653415"/>
                </a:lnTo>
                <a:close/>
              </a:path>
              <a:path w="8942069" h="10287000">
                <a:moveTo>
                  <a:pt x="8941841" y="468058"/>
                </a:moveTo>
                <a:lnTo>
                  <a:pt x="6808254" y="2601633"/>
                </a:lnTo>
                <a:lnTo>
                  <a:pt x="6822072" y="2610942"/>
                </a:lnTo>
                <a:lnTo>
                  <a:pt x="6836029" y="2619857"/>
                </a:lnTo>
                <a:lnTo>
                  <a:pt x="6850240" y="2628493"/>
                </a:lnTo>
                <a:lnTo>
                  <a:pt x="6864858" y="2637015"/>
                </a:lnTo>
                <a:lnTo>
                  <a:pt x="8941841" y="560031"/>
                </a:lnTo>
                <a:lnTo>
                  <a:pt x="8941841" y="468058"/>
                </a:lnTo>
                <a:close/>
              </a:path>
            </a:pathLst>
          </a:custGeom>
          <a:solidFill>
            <a:srgbClr val="B074FF"/>
          </a:solidFill>
        </p:spPr>
        <p:txBody>
          <a:bodyPr wrap="square" lIns="0" tIns="0" rIns="0" bIns="0" rtlCol="0"/>
          <a:lstStyle/>
          <a:p>
            <a:endParaRPr/>
          </a:p>
        </p:txBody>
      </p:sp>
      <p:sp>
        <p:nvSpPr>
          <p:cNvPr id="9" name="Прямоугольник 8">
            <a:extLst>
              <a:ext uri="{FF2B5EF4-FFF2-40B4-BE49-F238E27FC236}">
                <a16:creationId xmlns:a16="http://schemas.microsoft.com/office/drawing/2014/main" id="{F03759D2-666D-4ECC-87DF-2D4194FE89DB}"/>
              </a:ext>
            </a:extLst>
          </p:cNvPr>
          <p:cNvSpPr/>
          <p:nvPr/>
        </p:nvSpPr>
        <p:spPr>
          <a:xfrm>
            <a:off x="685800" y="1365308"/>
            <a:ext cx="9525000" cy="1447800"/>
          </a:xfrm>
          <a:prstGeom prst="rect">
            <a:avLst/>
          </a:prstGeom>
          <a:solidFill>
            <a:srgbClr val="B074FF"/>
          </a:solidFill>
          <a:ln w="76200">
            <a:solidFill>
              <a:srgbClr val="5D1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rgbClr val="5D17EB"/>
                </a:solidFill>
                <a:latin typeface="Century Schoolbook" panose="02040604050505020304" pitchFamily="18" charset="0"/>
              </a:rPr>
              <a:t>6. Відомості про зміни первісної вартості та суми зносу основних засобів заносяться до регістрів їх аналітичного обліку.</a:t>
            </a:r>
          </a:p>
          <a:p>
            <a:pPr algn="ctr"/>
            <a:endParaRPr lang="uk-UA" dirty="0"/>
          </a:p>
        </p:txBody>
      </p:sp>
      <p:sp>
        <p:nvSpPr>
          <p:cNvPr id="10" name="Прямоугольник 9">
            <a:extLst>
              <a:ext uri="{FF2B5EF4-FFF2-40B4-BE49-F238E27FC236}">
                <a16:creationId xmlns:a16="http://schemas.microsoft.com/office/drawing/2014/main" id="{064D6D70-22FE-44E6-8A76-7F0473DD10EE}"/>
              </a:ext>
            </a:extLst>
          </p:cNvPr>
          <p:cNvSpPr/>
          <p:nvPr/>
        </p:nvSpPr>
        <p:spPr>
          <a:xfrm>
            <a:off x="685800" y="3317252"/>
            <a:ext cx="9525000" cy="1447800"/>
          </a:xfrm>
          <a:prstGeom prst="rect">
            <a:avLst/>
          </a:prstGeom>
          <a:solidFill>
            <a:srgbClr val="B074FF"/>
          </a:solidFill>
          <a:ln w="76200">
            <a:solidFill>
              <a:srgbClr val="5D1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i="1" dirty="0">
                <a:solidFill>
                  <a:srgbClr val="5D17EB"/>
                </a:solidFill>
                <a:latin typeface="Century Schoolbook" panose="02040604050505020304" pitchFamily="18" charset="0"/>
              </a:rPr>
              <a:t>7. Сума дооцінки залишкової вартості об'єкта основних засобів суб'єктом державного сектору зараховується до капіталу у дооцінках, а сума уцінки - до складу витрат звітного періоду, крім випадків, наведених у пункті 8 цього розділу.</a:t>
            </a:r>
          </a:p>
        </p:txBody>
      </p:sp>
      <p:sp>
        <p:nvSpPr>
          <p:cNvPr id="12" name="Прямоугольник 11">
            <a:extLst>
              <a:ext uri="{FF2B5EF4-FFF2-40B4-BE49-F238E27FC236}">
                <a16:creationId xmlns:a16="http://schemas.microsoft.com/office/drawing/2014/main" id="{3A333CF7-A720-4884-BF85-E82FBCCD4126}"/>
              </a:ext>
            </a:extLst>
          </p:cNvPr>
          <p:cNvSpPr/>
          <p:nvPr/>
        </p:nvSpPr>
        <p:spPr>
          <a:xfrm>
            <a:off x="685800" y="5269196"/>
            <a:ext cx="9525000" cy="1719341"/>
          </a:xfrm>
          <a:prstGeom prst="rect">
            <a:avLst/>
          </a:prstGeom>
          <a:solidFill>
            <a:srgbClr val="B074FF"/>
          </a:solidFill>
          <a:ln w="76200">
            <a:solidFill>
              <a:srgbClr val="5D1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2000" b="1" i="1" dirty="0">
              <a:solidFill>
                <a:srgbClr val="5D17EB"/>
              </a:solidFill>
              <a:latin typeface="Century Schoolbook" panose="02040604050505020304" pitchFamily="18" charset="0"/>
            </a:endParaRPr>
          </a:p>
          <a:p>
            <a:pPr algn="ctr"/>
            <a:r>
              <a:rPr lang="uk-UA" sz="2000" b="1" i="1" dirty="0">
                <a:solidFill>
                  <a:srgbClr val="5D17EB"/>
                </a:solidFill>
                <a:latin typeface="Century Schoolbook" panose="02040604050505020304" pitchFamily="18" charset="0"/>
              </a:rPr>
              <a:t>8. Якщо до проведення дооцінки відбулася уцінка об'єкта основних засобів, то сума його дооцінки визнається доходами суб'єкта державного сектору у сумі, що не перевищує суми зазначеної уцінки, із зарахуванням суми перевищення до капіталу у дооцінках звітного року.</a:t>
            </a:r>
          </a:p>
          <a:p>
            <a:endParaRPr lang="uk-UA" sz="2000" i="1" dirty="0">
              <a:solidFill>
                <a:srgbClr val="5D17EB"/>
              </a:solidFill>
              <a:latin typeface="Century Schoolbook" panose="02040604050505020304" pitchFamily="18" charset="0"/>
            </a:endParaRPr>
          </a:p>
        </p:txBody>
      </p:sp>
      <p:sp>
        <p:nvSpPr>
          <p:cNvPr id="13" name="Прямоугольник 12">
            <a:extLst>
              <a:ext uri="{FF2B5EF4-FFF2-40B4-BE49-F238E27FC236}">
                <a16:creationId xmlns:a16="http://schemas.microsoft.com/office/drawing/2014/main" id="{2D66851A-4DC8-400A-BB41-343839027731}"/>
              </a:ext>
            </a:extLst>
          </p:cNvPr>
          <p:cNvSpPr/>
          <p:nvPr/>
        </p:nvSpPr>
        <p:spPr>
          <a:xfrm>
            <a:off x="665018" y="7410762"/>
            <a:ext cx="9525000" cy="2609538"/>
          </a:xfrm>
          <a:prstGeom prst="rect">
            <a:avLst/>
          </a:prstGeom>
          <a:solidFill>
            <a:srgbClr val="B074FF"/>
          </a:solidFill>
          <a:ln w="76200">
            <a:solidFill>
              <a:srgbClr val="5D1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a:solidFill>
                  <a:srgbClr val="5D17EB"/>
                </a:solidFill>
                <a:latin typeface="Century Schoolbook" panose="02040604050505020304" pitchFamily="18" charset="0"/>
              </a:rPr>
              <a:t>9. </a:t>
            </a:r>
            <a:r>
              <a:rPr lang="uk-UA" sz="2000" b="1" i="1" dirty="0">
                <a:solidFill>
                  <a:srgbClr val="5D17EB"/>
                </a:solidFill>
                <a:latin typeface="Century Schoolbook" panose="02040604050505020304" pitchFamily="18" charset="0"/>
              </a:rPr>
              <a:t>Перевищення сум попередніх дооцінок об'єкта основних засобів над сумою попередніх уцінок залишкової вартості цього об'єкта основних засобів щорічно у сумі, пропорційній нарахуванню амортизації, відноситься до накопиченого фінансового результату виконання кошторису з одночасним зменшенням капіталу у дооцінках, а при вибутті об'єкта основних засобів - на всю суму залишку перевищення сум попередніх дооцінок цього об'єкта основних засобів над сумою попередніх уцінок.</a:t>
            </a:r>
            <a:endParaRPr lang="uk-UA" sz="2400" b="1" i="1" dirty="0">
              <a:solidFill>
                <a:srgbClr val="5D17EB"/>
              </a:solidFill>
              <a:latin typeface="Century Schoolbook" panose="02040604050505020304" pitchFamily="18" charset="0"/>
            </a:endParaRPr>
          </a:p>
        </p:txBody>
      </p:sp>
      <p:pic>
        <p:nvPicPr>
          <p:cNvPr id="11" name="Рисунок 10">
            <a:extLst>
              <a:ext uri="{FF2B5EF4-FFF2-40B4-BE49-F238E27FC236}">
                <a16:creationId xmlns:a16="http://schemas.microsoft.com/office/drawing/2014/main" id="{CFA92B0C-DCC4-437E-9023-09BE1AAC3057}"/>
              </a:ext>
            </a:extLst>
          </p:cNvPr>
          <p:cNvPicPr>
            <a:picLocks noChangeAspect="1"/>
          </p:cNvPicPr>
          <p:nvPr/>
        </p:nvPicPr>
        <p:blipFill rotWithShape="1">
          <a:blip r:embed="rId2">
            <a:extLst>
              <a:ext uri="{28A0092B-C50C-407E-A947-70E740481C1C}">
                <a14:useLocalDpi xmlns:a14="http://schemas.microsoft.com/office/drawing/2010/main" val="0"/>
              </a:ext>
            </a:extLst>
          </a:blip>
          <a:srcRect l="-802" t="-287" r="27086" b="287"/>
          <a:stretch/>
        </p:blipFill>
        <p:spPr>
          <a:xfrm>
            <a:off x="10668000" y="1445244"/>
            <a:ext cx="6699863" cy="824657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D17EB"/>
          </a:solidFill>
        </p:spPr>
        <p:txBody>
          <a:bodyPr wrap="square" lIns="0" tIns="0" rIns="0" bIns="0" rtlCol="0"/>
          <a:lstStyle/>
          <a:p>
            <a:endParaRPr/>
          </a:p>
        </p:txBody>
      </p:sp>
      <p:sp>
        <p:nvSpPr>
          <p:cNvPr id="3" name="object 3"/>
          <p:cNvSpPr/>
          <p:nvPr/>
        </p:nvSpPr>
        <p:spPr>
          <a:xfrm>
            <a:off x="13935315" y="0"/>
            <a:ext cx="4352925" cy="2860040"/>
          </a:xfrm>
          <a:custGeom>
            <a:avLst/>
            <a:gdLst/>
            <a:ahLst/>
            <a:cxnLst/>
            <a:rect l="l" t="t" r="r" b="b"/>
            <a:pathLst>
              <a:path w="4352925" h="2860040">
                <a:moveTo>
                  <a:pt x="231533" y="2859801"/>
                </a:moveTo>
                <a:lnTo>
                  <a:pt x="231527" y="2085388"/>
                </a:lnTo>
                <a:lnTo>
                  <a:pt x="290257" y="2083140"/>
                </a:lnTo>
                <a:lnTo>
                  <a:pt x="347047" y="2079551"/>
                </a:lnTo>
                <a:lnTo>
                  <a:pt x="401800" y="2074620"/>
                </a:lnTo>
                <a:lnTo>
                  <a:pt x="454518" y="2068346"/>
                </a:lnTo>
                <a:lnTo>
                  <a:pt x="505202" y="2060729"/>
                </a:lnTo>
                <a:lnTo>
                  <a:pt x="553852" y="2051768"/>
                </a:lnTo>
                <a:lnTo>
                  <a:pt x="600470" y="2041463"/>
                </a:lnTo>
                <a:lnTo>
                  <a:pt x="645055" y="2029812"/>
                </a:lnTo>
                <a:lnTo>
                  <a:pt x="687609" y="2016815"/>
                </a:lnTo>
                <a:lnTo>
                  <a:pt x="728133" y="2002471"/>
                </a:lnTo>
                <a:lnTo>
                  <a:pt x="766628" y="1986781"/>
                </a:lnTo>
                <a:lnTo>
                  <a:pt x="803094" y="1969742"/>
                </a:lnTo>
                <a:lnTo>
                  <a:pt x="844744" y="1947296"/>
                </a:lnTo>
                <a:lnTo>
                  <a:pt x="884696" y="1922555"/>
                </a:lnTo>
                <a:lnTo>
                  <a:pt x="922948" y="1895515"/>
                </a:lnTo>
                <a:lnTo>
                  <a:pt x="959500" y="1866172"/>
                </a:lnTo>
                <a:lnTo>
                  <a:pt x="994351" y="1834522"/>
                </a:lnTo>
                <a:lnTo>
                  <a:pt x="1027498" y="1800561"/>
                </a:lnTo>
                <a:lnTo>
                  <a:pt x="1058942" y="1764286"/>
                </a:lnTo>
                <a:lnTo>
                  <a:pt x="1088680" y="1725693"/>
                </a:lnTo>
                <a:lnTo>
                  <a:pt x="1116712" y="1684779"/>
                </a:lnTo>
                <a:lnTo>
                  <a:pt x="1143037" y="1641539"/>
                </a:lnTo>
                <a:lnTo>
                  <a:pt x="1085300" y="1640707"/>
                </a:lnTo>
                <a:lnTo>
                  <a:pt x="1028754" y="1638210"/>
                </a:lnTo>
                <a:lnTo>
                  <a:pt x="973399" y="1634049"/>
                </a:lnTo>
                <a:lnTo>
                  <a:pt x="919235" y="1628223"/>
                </a:lnTo>
                <a:lnTo>
                  <a:pt x="866263" y="1620731"/>
                </a:lnTo>
                <a:lnTo>
                  <a:pt x="814482" y="1611574"/>
                </a:lnTo>
                <a:lnTo>
                  <a:pt x="763893" y="1600751"/>
                </a:lnTo>
                <a:lnTo>
                  <a:pt x="714496" y="1588261"/>
                </a:lnTo>
                <a:lnTo>
                  <a:pt x="666292" y="1574105"/>
                </a:lnTo>
                <a:lnTo>
                  <a:pt x="619280" y="1558281"/>
                </a:lnTo>
                <a:lnTo>
                  <a:pt x="573461" y="1540790"/>
                </a:lnTo>
                <a:lnTo>
                  <a:pt x="528835" y="1521630"/>
                </a:lnTo>
                <a:lnTo>
                  <a:pt x="485402" y="1500803"/>
                </a:lnTo>
                <a:lnTo>
                  <a:pt x="443162" y="1478307"/>
                </a:lnTo>
                <a:lnTo>
                  <a:pt x="402117" y="1454142"/>
                </a:lnTo>
                <a:lnTo>
                  <a:pt x="362265" y="1428308"/>
                </a:lnTo>
                <a:lnTo>
                  <a:pt x="323608" y="1400805"/>
                </a:lnTo>
                <a:lnTo>
                  <a:pt x="288660" y="1373116"/>
                </a:lnTo>
                <a:lnTo>
                  <a:pt x="255707" y="1343562"/>
                </a:lnTo>
                <a:lnTo>
                  <a:pt x="224750" y="1312142"/>
                </a:lnTo>
                <a:lnTo>
                  <a:pt x="195788" y="1278857"/>
                </a:lnTo>
                <a:lnTo>
                  <a:pt x="168823" y="1243706"/>
                </a:lnTo>
                <a:lnTo>
                  <a:pt x="143854" y="1206689"/>
                </a:lnTo>
                <a:lnTo>
                  <a:pt x="120881" y="1167805"/>
                </a:lnTo>
                <a:lnTo>
                  <a:pt x="99905" y="1127055"/>
                </a:lnTo>
                <a:lnTo>
                  <a:pt x="80926" y="1084438"/>
                </a:lnTo>
                <a:lnTo>
                  <a:pt x="63943" y="1039955"/>
                </a:lnTo>
                <a:lnTo>
                  <a:pt x="48958" y="993604"/>
                </a:lnTo>
                <a:lnTo>
                  <a:pt x="35970" y="945386"/>
                </a:lnTo>
                <a:lnTo>
                  <a:pt x="24980" y="895301"/>
                </a:lnTo>
                <a:lnTo>
                  <a:pt x="15988" y="843348"/>
                </a:lnTo>
                <a:lnTo>
                  <a:pt x="8993" y="789527"/>
                </a:lnTo>
                <a:lnTo>
                  <a:pt x="3997" y="733838"/>
                </a:lnTo>
                <a:lnTo>
                  <a:pt x="999" y="676281"/>
                </a:lnTo>
                <a:lnTo>
                  <a:pt x="0" y="616855"/>
                </a:lnTo>
                <a:lnTo>
                  <a:pt x="1139" y="566241"/>
                </a:lnTo>
                <a:lnTo>
                  <a:pt x="4558" y="515912"/>
                </a:lnTo>
                <a:lnTo>
                  <a:pt x="10263" y="465875"/>
                </a:lnTo>
                <a:lnTo>
                  <a:pt x="18255" y="416135"/>
                </a:lnTo>
                <a:lnTo>
                  <a:pt x="28541" y="366697"/>
                </a:lnTo>
                <a:lnTo>
                  <a:pt x="41123" y="317568"/>
                </a:lnTo>
                <a:lnTo>
                  <a:pt x="56005" y="268752"/>
                </a:lnTo>
                <a:lnTo>
                  <a:pt x="73192" y="220256"/>
                </a:lnTo>
                <a:lnTo>
                  <a:pt x="92599" y="172487"/>
                </a:lnTo>
                <a:lnTo>
                  <a:pt x="114215" y="126063"/>
                </a:lnTo>
                <a:lnTo>
                  <a:pt x="138045" y="80980"/>
                </a:lnTo>
                <a:lnTo>
                  <a:pt x="164092" y="37231"/>
                </a:lnTo>
                <a:lnTo>
                  <a:pt x="188905" y="0"/>
                </a:lnTo>
                <a:lnTo>
                  <a:pt x="2072241" y="0"/>
                </a:lnTo>
                <a:lnTo>
                  <a:pt x="2118513" y="70779"/>
                </a:lnTo>
                <a:lnTo>
                  <a:pt x="2141966" y="111905"/>
                </a:lnTo>
                <a:lnTo>
                  <a:pt x="2163802" y="154198"/>
                </a:lnTo>
                <a:lnTo>
                  <a:pt x="2184023" y="197660"/>
                </a:lnTo>
                <a:lnTo>
                  <a:pt x="2202627" y="242291"/>
                </a:lnTo>
                <a:lnTo>
                  <a:pt x="2219615" y="288092"/>
                </a:lnTo>
                <a:lnTo>
                  <a:pt x="2234986" y="335062"/>
                </a:lnTo>
                <a:lnTo>
                  <a:pt x="2248739" y="383204"/>
                </a:lnTo>
                <a:lnTo>
                  <a:pt x="2260876" y="432516"/>
                </a:lnTo>
                <a:lnTo>
                  <a:pt x="2271395" y="483000"/>
                </a:lnTo>
                <a:lnTo>
                  <a:pt x="2280296" y="534656"/>
                </a:lnTo>
                <a:lnTo>
                  <a:pt x="2287579" y="587484"/>
                </a:lnTo>
                <a:lnTo>
                  <a:pt x="2293244" y="641485"/>
                </a:lnTo>
                <a:lnTo>
                  <a:pt x="2297291" y="696659"/>
                </a:lnTo>
                <a:lnTo>
                  <a:pt x="2299719" y="753008"/>
                </a:lnTo>
                <a:lnTo>
                  <a:pt x="2300529" y="810530"/>
                </a:lnTo>
                <a:lnTo>
                  <a:pt x="2299983" y="859288"/>
                </a:lnTo>
                <a:lnTo>
                  <a:pt x="2298347" y="908216"/>
                </a:lnTo>
                <a:lnTo>
                  <a:pt x="2295620" y="957311"/>
                </a:lnTo>
                <a:lnTo>
                  <a:pt x="2291803" y="1006575"/>
                </a:lnTo>
                <a:lnTo>
                  <a:pt x="2286897" y="1056006"/>
                </a:lnTo>
                <a:lnTo>
                  <a:pt x="2280902" y="1105605"/>
                </a:lnTo>
                <a:lnTo>
                  <a:pt x="2273819" y="1155371"/>
                </a:lnTo>
                <a:lnTo>
                  <a:pt x="2265648" y="1205303"/>
                </a:lnTo>
                <a:lnTo>
                  <a:pt x="2256390" y="1255401"/>
                </a:lnTo>
                <a:lnTo>
                  <a:pt x="2246045" y="1305665"/>
                </a:lnTo>
                <a:lnTo>
                  <a:pt x="2234614" y="1356095"/>
                </a:lnTo>
                <a:lnTo>
                  <a:pt x="2222098" y="1406689"/>
                </a:lnTo>
                <a:lnTo>
                  <a:pt x="2208496" y="1457448"/>
                </a:lnTo>
                <a:lnTo>
                  <a:pt x="2194621" y="1504412"/>
                </a:lnTo>
                <a:lnTo>
                  <a:pt x="2179263" y="1550844"/>
                </a:lnTo>
                <a:lnTo>
                  <a:pt x="2162426" y="1596744"/>
                </a:lnTo>
                <a:lnTo>
                  <a:pt x="2144110" y="1642113"/>
                </a:lnTo>
                <a:lnTo>
                  <a:pt x="2124318" y="1686950"/>
                </a:lnTo>
                <a:lnTo>
                  <a:pt x="2103052" y="1731256"/>
                </a:lnTo>
                <a:lnTo>
                  <a:pt x="2080313" y="1775031"/>
                </a:lnTo>
                <a:lnTo>
                  <a:pt x="2056103" y="1818275"/>
                </a:lnTo>
                <a:lnTo>
                  <a:pt x="2030425" y="1860988"/>
                </a:lnTo>
                <a:lnTo>
                  <a:pt x="2003280" y="1903171"/>
                </a:lnTo>
                <a:lnTo>
                  <a:pt x="1974670" y="1944824"/>
                </a:lnTo>
                <a:lnTo>
                  <a:pt x="1944597" y="1985947"/>
                </a:lnTo>
                <a:lnTo>
                  <a:pt x="1913063" y="2026540"/>
                </a:lnTo>
                <a:lnTo>
                  <a:pt x="1880069" y="2066604"/>
                </a:lnTo>
                <a:lnTo>
                  <a:pt x="1849898" y="2101162"/>
                </a:lnTo>
                <a:lnTo>
                  <a:pt x="1818435" y="2135226"/>
                </a:lnTo>
                <a:lnTo>
                  <a:pt x="1785681" y="2168794"/>
                </a:lnTo>
                <a:lnTo>
                  <a:pt x="1751635" y="2201866"/>
                </a:lnTo>
                <a:lnTo>
                  <a:pt x="1716297" y="2234441"/>
                </a:lnTo>
                <a:lnTo>
                  <a:pt x="1679668" y="2266519"/>
                </a:lnTo>
                <a:lnTo>
                  <a:pt x="1641748" y="2298099"/>
                </a:lnTo>
                <a:lnTo>
                  <a:pt x="1602538" y="2329181"/>
                </a:lnTo>
                <a:lnTo>
                  <a:pt x="1562036" y="2359763"/>
                </a:lnTo>
                <a:lnTo>
                  <a:pt x="1520244" y="2389847"/>
                </a:lnTo>
                <a:lnTo>
                  <a:pt x="1477161" y="2419430"/>
                </a:lnTo>
                <a:lnTo>
                  <a:pt x="1432787" y="2448512"/>
                </a:lnTo>
                <a:lnTo>
                  <a:pt x="1387124" y="2477093"/>
                </a:lnTo>
                <a:lnTo>
                  <a:pt x="1340170" y="2505173"/>
                </a:lnTo>
                <a:lnTo>
                  <a:pt x="1291927" y="2532750"/>
                </a:lnTo>
                <a:lnTo>
                  <a:pt x="1242393" y="2559824"/>
                </a:lnTo>
                <a:lnTo>
                  <a:pt x="1203672" y="2580025"/>
                </a:lnTo>
                <a:lnTo>
                  <a:pt x="1164010" y="2599633"/>
                </a:lnTo>
                <a:lnTo>
                  <a:pt x="1123409" y="2618647"/>
                </a:lnTo>
                <a:lnTo>
                  <a:pt x="1081868" y="2637069"/>
                </a:lnTo>
                <a:lnTo>
                  <a:pt x="1039386" y="2654898"/>
                </a:lnTo>
                <a:lnTo>
                  <a:pt x="995963" y="2672135"/>
                </a:lnTo>
                <a:lnTo>
                  <a:pt x="951599" y="2688780"/>
                </a:lnTo>
                <a:lnTo>
                  <a:pt x="906293" y="2704833"/>
                </a:lnTo>
                <a:lnTo>
                  <a:pt x="860046" y="2720295"/>
                </a:lnTo>
                <a:lnTo>
                  <a:pt x="812857" y="2735165"/>
                </a:lnTo>
                <a:lnTo>
                  <a:pt x="764726" y="2749445"/>
                </a:lnTo>
                <a:lnTo>
                  <a:pt x="715652" y="2763134"/>
                </a:lnTo>
                <a:lnTo>
                  <a:pt x="665635" y="2776232"/>
                </a:lnTo>
                <a:lnTo>
                  <a:pt x="614675" y="2788741"/>
                </a:lnTo>
                <a:lnTo>
                  <a:pt x="562772" y="2800659"/>
                </a:lnTo>
                <a:lnTo>
                  <a:pt x="509925" y="2811988"/>
                </a:lnTo>
                <a:lnTo>
                  <a:pt x="456135" y="2822728"/>
                </a:lnTo>
                <a:lnTo>
                  <a:pt x="401400" y="2832879"/>
                </a:lnTo>
                <a:lnTo>
                  <a:pt x="345720" y="2842442"/>
                </a:lnTo>
                <a:lnTo>
                  <a:pt x="289096" y="2851416"/>
                </a:lnTo>
                <a:lnTo>
                  <a:pt x="231533" y="2859801"/>
                </a:lnTo>
                <a:close/>
              </a:path>
              <a:path w="4352925" h="2860040">
                <a:moveTo>
                  <a:pt x="2749279" y="2859801"/>
                </a:moveTo>
                <a:lnTo>
                  <a:pt x="2749273" y="2085388"/>
                </a:lnTo>
                <a:lnTo>
                  <a:pt x="2807316" y="2083140"/>
                </a:lnTo>
                <a:lnTo>
                  <a:pt x="2863395" y="2079551"/>
                </a:lnTo>
                <a:lnTo>
                  <a:pt x="2917507" y="2074620"/>
                </a:lnTo>
                <a:lnTo>
                  <a:pt x="2969655" y="2068346"/>
                </a:lnTo>
                <a:lnTo>
                  <a:pt x="3019838" y="2060729"/>
                </a:lnTo>
                <a:lnTo>
                  <a:pt x="3068057" y="2051768"/>
                </a:lnTo>
                <a:lnTo>
                  <a:pt x="3114311" y="2041463"/>
                </a:lnTo>
                <a:lnTo>
                  <a:pt x="3158600" y="2029812"/>
                </a:lnTo>
                <a:lnTo>
                  <a:pt x="3200925" y="2016815"/>
                </a:lnTo>
                <a:lnTo>
                  <a:pt x="3241286" y="2002471"/>
                </a:lnTo>
                <a:lnTo>
                  <a:pt x="3279684" y="1986781"/>
                </a:lnTo>
                <a:lnTo>
                  <a:pt x="3316118" y="1969742"/>
                </a:lnTo>
                <a:lnTo>
                  <a:pt x="3357807" y="1947308"/>
                </a:lnTo>
                <a:lnTo>
                  <a:pt x="3397791" y="1922574"/>
                </a:lnTo>
                <a:lnTo>
                  <a:pt x="3436071" y="1895536"/>
                </a:lnTo>
                <a:lnTo>
                  <a:pt x="3472647" y="1866192"/>
                </a:lnTo>
                <a:lnTo>
                  <a:pt x="3507519" y="1834540"/>
                </a:lnTo>
                <a:lnTo>
                  <a:pt x="3540689" y="1800575"/>
                </a:lnTo>
                <a:lnTo>
                  <a:pt x="3572156" y="1764295"/>
                </a:lnTo>
                <a:lnTo>
                  <a:pt x="3601921" y="1725698"/>
                </a:lnTo>
                <a:lnTo>
                  <a:pt x="3629986" y="1684780"/>
                </a:lnTo>
                <a:lnTo>
                  <a:pt x="3656349" y="1641539"/>
                </a:lnTo>
                <a:lnTo>
                  <a:pt x="3599111" y="1640707"/>
                </a:lnTo>
                <a:lnTo>
                  <a:pt x="3543021" y="1638210"/>
                </a:lnTo>
                <a:lnTo>
                  <a:pt x="3488079" y="1634049"/>
                </a:lnTo>
                <a:lnTo>
                  <a:pt x="3434285" y="1628223"/>
                </a:lnTo>
                <a:lnTo>
                  <a:pt x="3381637" y="1620731"/>
                </a:lnTo>
                <a:lnTo>
                  <a:pt x="3330135" y="1611574"/>
                </a:lnTo>
                <a:lnTo>
                  <a:pt x="3279778" y="1600751"/>
                </a:lnTo>
                <a:lnTo>
                  <a:pt x="3230566" y="1588261"/>
                </a:lnTo>
                <a:lnTo>
                  <a:pt x="3182497" y="1574105"/>
                </a:lnTo>
                <a:lnTo>
                  <a:pt x="3135572" y="1558281"/>
                </a:lnTo>
                <a:lnTo>
                  <a:pt x="3089789" y="1540790"/>
                </a:lnTo>
                <a:lnTo>
                  <a:pt x="3045148" y="1521630"/>
                </a:lnTo>
                <a:lnTo>
                  <a:pt x="3001647" y="1500803"/>
                </a:lnTo>
                <a:lnTo>
                  <a:pt x="2959287" y="1478307"/>
                </a:lnTo>
                <a:lnTo>
                  <a:pt x="2918066" y="1454142"/>
                </a:lnTo>
                <a:lnTo>
                  <a:pt x="2877985" y="1428308"/>
                </a:lnTo>
                <a:lnTo>
                  <a:pt x="2839041" y="1400805"/>
                </a:lnTo>
                <a:lnTo>
                  <a:pt x="2803813" y="1373130"/>
                </a:lnTo>
                <a:lnTo>
                  <a:pt x="2770599" y="1343586"/>
                </a:lnTo>
                <a:lnTo>
                  <a:pt x="2739399" y="1312173"/>
                </a:lnTo>
                <a:lnTo>
                  <a:pt x="2710212" y="1278891"/>
                </a:lnTo>
                <a:lnTo>
                  <a:pt x="2683039" y="1243742"/>
                </a:lnTo>
                <a:lnTo>
                  <a:pt x="2657879" y="1206724"/>
                </a:lnTo>
                <a:lnTo>
                  <a:pt x="2634733" y="1167839"/>
                </a:lnTo>
                <a:lnTo>
                  <a:pt x="2613600" y="1127087"/>
                </a:lnTo>
                <a:lnTo>
                  <a:pt x="2594480" y="1084468"/>
                </a:lnTo>
                <a:lnTo>
                  <a:pt x="2577373" y="1039983"/>
                </a:lnTo>
                <a:lnTo>
                  <a:pt x="2562279" y="993632"/>
                </a:lnTo>
                <a:lnTo>
                  <a:pt x="2549198" y="945415"/>
                </a:lnTo>
                <a:lnTo>
                  <a:pt x="2538129" y="895332"/>
                </a:lnTo>
                <a:lnTo>
                  <a:pt x="2529074" y="843385"/>
                </a:lnTo>
                <a:lnTo>
                  <a:pt x="2522030" y="789572"/>
                </a:lnTo>
                <a:lnTo>
                  <a:pt x="2517000" y="733896"/>
                </a:lnTo>
                <a:lnTo>
                  <a:pt x="2513981" y="676355"/>
                </a:lnTo>
                <a:lnTo>
                  <a:pt x="2512975" y="616951"/>
                </a:lnTo>
                <a:lnTo>
                  <a:pt x="2514118" y="566369"/>
                </a:lnTo>
                <a:lnTo>
                  <a:pt x="2517549" y="516062"/>
                </a:lnTo>
                <a:lnTo>
                  <a:pt x="2523269" y="466037"/>
                </a:lnTo>
                <a:lnTo>
                  <a:pt x="2531279" y="416297"/>
                </a:lnTo>
                <a:lnTo>
                  <a:pt x="2541583" y="366850"/>
                </a:lnTo>
                <a:lnTo>
                  <a:pt x="2554180" y="317698"/>
                </a:lnTo>
                <a:lnTo>
                  <a:pt x="2569073" y="268848"/>
                </a:lnTo>
                <a:lnTo>
                  <a:pt x="2586264" y="220304"/>
                </a:lnTo>
                <a:lnTo>
                  <a:pt x="2605725" y="172571"/>
                </a:lnTo>
                <a:lnTo>
                  <a:pt x="2627464" y="126153"/>
                </a:lnTo>
                <a:lnTo>
                  <a:pt x="2651484" y="81056"/>
                </a:lnTo>
                <a:lnTo>
                  <a:pt x="2677785" y="37285"/>
                </a:lnTo>
                <a:lnTo>
                  <a:pt x="2702899" y="0"/>
                </a:lnTo>
                <a:lnTo>
                  <a:pt x="4352682" y="0"/>
                </a:lnTo>
                <a:lnTo>
                  <a:pt x="4352682" y="2117449"/>
                </a:lnTo>
                <a:lnTo>
                  <a:pt x="4336258" y="2135226"/>
                </a:lnTo>
                <a:lnTo>
                  <a:pt x="4303492" y="2168794"/>
                </a:lnTo>
                <a:lnTo>
                  <a:pt x="4269435" y="2201866"/>
                </a:lnTo>
                <a:lnTo>
                  <a:pt x="4234086" y="2234441"/>
                </a:lnTo>
                <a:lnTo>
                  <a:pt x="4197446" y="2266519"/>
                </a:lnTo>
                <a:lnTo>
                  <a:pt x="4159516" y="2298099"/>
                </a:lnTo>
                <a:lnTo>
                  <a:pt x="4120296" y="2329181"/>
                </a:lnTo>
                <a:lnTo>
                  <a:pt x="4079786" y="2359763"/>
                </a:lnTo>
                <a:lnTo>
                  <a:pt x="4037986" y="2389847"/>
                </a:lnTo>
                <a:lnTo>
                  <a:pt x="3994898" y="2419430"/>
                </a:lnTo>
                <a:lnTo>
                  <a:pt x="3950521" y="2448512"/>
                </a:lnTo>
                <a:lnTo>
                  <a:pt x="3904857" y="2477093"/>
                </a:lnTo>
                <a:lnTo>
                  <a:pt x="3857905" y="2505173"/>
                </a:lnTo>
                <a:lnTo>
                  <a:pt x="3809665" y="2532750"/>
                </a:lnTo>
                <a:lnTo>
                  <a:pt x="3760139" y="2559824"/>
                </a:lnTo>
                <a:lnTo>
                  <a:pt x="3721431" y="2580025"/>
                </a:lnTo>
                <a:lnTo>
                  <a:pt x="3681781" y="2599633"/>
                </a:lnTo>
                <a:lnTo>
                  <a:pt x="3641191" y="2618647"/>
                </a:lnTo>
                <a:lnTo>
                  <a:pt x="3599658" y="2637069"/>
                </a:lnTo>
                <a:lnTo>
                  <a:pt x="3557184" y="2654898"/>
                </a:lnTo>
                <a:lnTo>
                  <a:pt x="3513768" y="2672135"/>
                </a:lnTo>
                <a:lnTo>
                  <a:pt x="3469409" y="2688780"/>
                </a:lnTo>
                <a:lnTo>
                  <a:pt x="3424107" y="2704833"/>
                </a:lnTo>
                <a:lnTo>
                  <a:pt x="3377863" y="2720295"/>
                </a:lnTo>
                <a:lnTo>
                  <a:pt x="3330675" y="2735165"/>
                </a:lnTo>
                <a:lnTo>
                  <a:pt x="3282544" y="2749445"/>
                </a:lnTo>
                <a:lnTo>
                  <a:pt x="3233469" y="2763134"/>
                </a:lnTo>
                <a:lnTo>
                  <a:pt x="3183449" y="2776232"/>
                </a:lnTo>
                <a:lnTo>
                  <a:pt x="3132486" y="2788741"/>
                </a:lnTo>
                <a:lnTo>
                  <a:pt x="3080577" y="2800659"/>
                </a:lnTo>
                <a:lnTo>
                  <a:pt x="3027724" y="2811988"/>
                </a:lnTo>
                <a:lnTo>
                  <a:pt x="2973925" y="2822728"/>
                </a:lnTo>
                <a:lnTo>
                  <a:pt x="2919181" y="2832879"/>
                </a:lnTo>
                <a:lnTo>
                  <a:pt x="2863491" y="2842442"/>
                </a:lnTo>
                <a:lnTo>
                  <a:pt x="2806855" y="2851416"/>
                </a:lnTo>
                <a:lnTo>
                  <a:pt x="2749279" y="2859801"/>
                </a:lnTo>
                <a:close/>
              </a:path>
            </a:pathLst>
          </a:custGeom>
          <a:solidFill>
            <a:srgbClr val="B074FF"/>
          </a:solidFill>
        </p:spPr>
        <p:txBody>
          <a:bodyPr wrap="square" lIns="0" tIns="0" rIns="0" bIns="0" rtlCol="0"/>
          <a:lstStyle/>
          <a:p>
            <a:endParaRPr/>
          </a:p>
        </p:txBody>
      </p:sp>
      <p:sp>
        <p:nvSpPr>
          <p:cNvPr id="4" name="object 4"/>
          <p:cNvSpPr/>
          <p:nvPr/>
        </p:nvSpPr>
        <p:spPr>
          <a:xfrm>
            <a:off x="0" y="0"/>
            <a:ext cx="2448560" cy="2417445"/>
          </a:xfrm>
          <a:custGeom>
            <a:avLst/>
            <a:gdLst/>
            <a:ahLst/>
            <a:cxnLst/>
            <a:rect l="l" t="t" r="r" b="b"/>
            <a:pathLst>
              <a:path w="2448560" h="2417445">
                <a:moveTo>
                  <a:pt x="0" y="207266"/>
                </a:moveTo>
                <a:lnTo>
                  <a:pt x="0" y="96350"/>
                </a:lnTo>
                <a:lnTo>
                  <a:pt x="96350" y="0"/>
                </a:lnTo>
                <a:lnTo>
                  <a:pt x="207266" y="0"/>
                </a:lnTo>
                <a:lnTo>
                  <a:pt x="0" y="207266"/>
                </a:lnTo>
                <a:close/>
              </a:path>
              <a:path w="2448560" h="2417445">
                <a:moveTo>
                  <a:pt x="0" y="429097"/>
                </a:moveTo>
                <a:lnTo>
                  <a:pt x="0" y="318182"/>
                </a:lnTo>
                <a:lnTo>
                  <a:pt x="318182" y="0"/>
                </a:lnTo>
                <a:lnTo>
                  <a:pt x="429097" y="0"/>
                </a:lnTo>
                <a:lnTo>
                  <a:pt x="0" y="429097"/>
                </a:lnTo>
                <a:close/>
              </a:path>
              <a:path w="2448560" h="2417445">
                <a:moveTo>
                  <a:pt x="0" y="650929"/>
                </a:moveTo>
                <a:lnTo>
                  <a:pt x="0" y="540013"/>
                </a:lnTo>
                <a:lnTo>
                  <a:pt x="540013" y="0"/>
                </a:lnTo>
                <a:lnTo>
                  <a:pt x="650929" y="0"/>
                </a:lnTo>
                <a:lnTo>
                  <a:pt x="0" y="650929"/>
                </a:lnTo>
                <a:close/>
              </a:path>
              <a:path w="2448560" h="2417445">
                <a:moveTo>
                  <a:pt x="0" y="874467"/>
                </a:moveTo>
                <a:lnTo>
                  <a:pt x="0" y="763551"/>
                </a:lnTo>
                <a:lnTo>
                  <a:pt x="763551" y="0"/>
                </a:lnTo>
                <a:lnTo>
                  <a:pt x="874467" y="0"/>
                </a:lnTo>
                <a:lnTo>
                  <a:pt x="0" y="874467"/>
                </a:lnTo>
                <a:close/>
              </a:path>
              <a:path w="2448560" h="2417445">
                <a:moveTo>
                  <a:pt x="0" y="1094593"/>
                </a:moveTo>
                <a:lnTo>
                  <a:pt x="0" y="983677"/>
                </a:lnTo>
                <a:lnTo>
                  <a:pt x="983677" y="0"/>
                </a:lnTo>
                <a:lnTo>
                  <a:pt x="1094593" y="0"/>
                </a:lnTo>
                <a:lnTo>
                  <a:pt x="0" y="1094593"/>
                </a:lnTo>
                <a:close/>
              </a:path>
              <a:path w="2448560" h="2417445">
                <a:moveTo>
                  <a:pt x="0" y="1316425"/>
                </a:moveTo>
                <a:lnTo>
                  <a:pt x="0" y="1205509"/>
                </a:lnTo>
                <a:lnTo>
                  <a:pt x="1205509" y="0"/>
                </a:lnTo>
                <a:lnTo>
                  <a:pt x="1316424" y="0"/>
                </a:lnTo>
                <a:lnTo>
                  <a:pt x="0" y="1316425"/>
                </a:lnTo>
                <a:close/>
              </a:path>
              <a:path w="2448560" h="2417445">
                <a:moveTo>
                  <a:pt x="0" y="1538597"/>
                </a:moveTo>
                <a:lnTo>
                  <a:pt x="0" y="1427720"/>
                </a:lnTo>
                <a:lnTo>
                  <a:pt x="1428646" y="0"/>
                </a:lnTo>
                <a:lnTo>
                  <a:pt x="1539601" y="0"/>
                </a:lnTo>
                <a:lnTo>
                  <a:pt x="0" y="1538597"/>
                </a:lnTo>
                <a:close/>
              </a:path>
              <a:path w="2448560" h="2417445">
                <a:moveTo>
                  <a:pt x="0" y="1760088"/>
                </a:moveTo>
                <a:lnTo>
                  <a:pt x="0" y="1649172"/>
                </a:lnTo>
                <a:lnTo>
                  <a:pt x="1649172" y="0"/>
                </a:lnTo>
                <a:lnTo>
                  <a:pt x="1760088" y="0"/>
                </a:lnTo>
                <a:lnTo>
                  <a:pt x="0" y="1760088"/>
                </a:lnTo>
                <a:close/>
              </a:path>
              <a:path w="2448560" h="2417445">
                <a:moveTo>
                  <a:pt x="0" y="1983626"/>
                </a:moveTo>
                <a:lnTo>
                  <a:pt x="0" y="1872710"/>
                </a:lnTo>
                <a:lnTo>
                  <a:pt x="1872710" y="0"/>
                </a:lnTo>
                <a:lnTo>
                  <a:pt x="1983626" y="0"/>
                </a:lnTo>
                <a:lnTo>
                  <a:pt x="0" y="1983626"/>
                </a:lnTo>
                <a:close/>
              </a:path>
              <a:path w="2448560" h="2417445">
                <a:moveTo>
                  <a:pt x="0" y="2205458"/>
                </a:moveTo>
                <a:lnTo>
                  <a:pt x="60" y="2094482"/>
                </a:lnTo>
                <a:lnTo>
                  <a:pt x="2094542" y="0"/>
                </a:lnTo>
                <a:lnTo>
                  <a:pt x="2205458" y="0"/>
                </a:lnTo>
                <a:lnTo>
                  <a:pt x="0" y="2205458"/>
                </a:lnTo>
                <a:close/>
              </a:path>
              <a:path w="2448560" h="2417445">
                <a:moveTo>
                  <a:pt x="78341" y="2348948"/>
                </a:moveTo>
                <a:lnTo>
                  <a:pt x="0" y="2325430"/>
                </a:lnTo>
                <a:lnTo>
                  <a:pt x="0" y="2316374"/>
                </a:lnTo>
                <a:lnTo>
                  <a:pt x="2316374" y="0"/>
                </a:lnTo>
                <a:lnTo>
                  <a:pt x="2366156" y="0"/>
                </a:lnTo>
                <a:lnTo>
                  <a:pt x="2373873" y="25527"/>
                </a:lnTo>
                <a:lnTo>
                  <a:pt x="2380272" y="47017"/>
                </a:lnTo>
                <a:lnTo>
                  <a:pt x="78341" y="2348948"/>
                </a:lnTo>
                <a:close/>
              </a:path>
              <a:path w="2448560" h="2417445">
                <a:moveTo>
                  <a:pt x="257512" y="2389902"/>
                </a:moveTo>
                <a:lnTo>
                  <a:pt x="234476" y="2385769"/>
                </a:lnTo>
                <a:lnTo>
                  <a:pt x="211440" y="2381156"/>
                </a:lnTo>
                <a:lnTo>
                  <a:pt x="165367" y="2371131"/>
                </a:lnTo>
                <a:lnTo>
                  <a:pt x="2402455" y="135750"/>
                </a:lnTo>
                <a:lnTo>
                  <a:pt x="2407548" y="158786"/>
                </a:lnTo>
                <a:lnTo>
                  <a:pt x="2412480" y="181823"/>
                </a:lnTo>
                <a:lnTo>
                  <a:pt x="2417093" y="204859"/>
                </a:lnTo>
                <a:lnTo>
                  <a:pt x="2421225" y="227896"/>
                </a:lnTo>
                <a:lnTo>
                  <a:pt x="257512" y="2389902"/>
                </a:lnTo>
                <a:close/>
              </a:path>
              <a:path w="2448560" h="2417445">
                <a:moveTo>
                  <a:pt x="458868" y="2412085"/>
                </a:moveTo>
                <a:lnTo>
                  <a:pt x="433272" y="2410512"/>
                </a:lnTo>
                <a:lnTo>
                  <a:pt x="407676" y="2408459"/>
                </a:lnTo>
                <a:lnTo>
                  <a:pt x="356484" y="2403553"/>
                </a:lnTo>
                <a:lnTo>
                  <a:pt x="2436583" y="325160"/>
                </a:lnTo>
                <a:lnTo>
                  <a:pt x="2439116" y="350756"/>
                </a:lnTo>
                <a:lnTo>
                  <a:pt x="2441489" y="376352"/>
                </a:lnTo>
                <a:lnTo>
                  <a:pt x="2443542" y="401948"/>
                </a:lnTo>
                <a:lnTo>
                  <a:pt x="2445115" y="427544"/>
                </a:lnTo>
                <a:lnTo>
                  <a:pt x="458868" y="2412085"/>
                </a:lnTo>
                <a:close/>
              </a:path>
              <a:path w="2448560" h="2417445">
                <a:moveTo>
                  <a:pt x="566371" y="2417204"/>
                </a:moveTo>
                <a:lnTo>
                  <a:pt x="2448528" y="535047"/>
                </a:lnTo>
                <a:lnTo>
                  <a:pt x="2448234" y="563469"/>
                </a:lnTo>
                <a:lnTo>
                  <a:pt x="2447461" y="592212"/>
                </a:lnTo>
                <a:lnTo>
                  <a:pt x="2445115" y="649376"/>
                </a:lnTo>
                <a:lnTo>
                  <a:pt x="680699" y="2413792"/>
                </a:lnTo>
                <a:lnTo>
                  <a:pt x="623535" y="2416778"/>
                </a:lnTo>
                <a:lnTo>
                  <a:pt x="566371" y="2417204"/>
                </a:lnTo>
                <a:close/>
              </a:path>
              <a:path w="2448560" h="2417445">
                <a:moveTo>
                  <a:pt x="801853" y="2403553"/>
                </a:moveTo>
                <a:lnTo>
                  <a:pt x="2434876" y="770530"/>
                </a:lnTo>
                <a:lnTo>
                  <a:pt x="2430717" y="803538"/>
                </a:lnTo>
                <a:lnTo>
                  <a:pt x="2425918" y="836226"/>
                </a:lnTo>
                <a:lnTo>
                  <a:pt x="2414400" y="901923"/>
                </a:lnTo>
                <a:lnTo>
                  <a:pt x="933246" y="2383076"/>
                </a:lnTo>
                <a:lnTo>
                  <a:pt x="868190" y="2394594"/>
                </a:lnTo>
                <a:lnTo>
                  <a:pt x="801853" y="2403553"/>
                </a:lnTo>
                <a:close/>
              </a:path>
              <a:path w="2448560" h="2417445">
                <a:moveTo>
                  <a:pt x="1079996" y="2348948"/>
                </a:moveTo>
                <a:lnTo>
                  <a:pt x="2380272" y="1048673"/>
                </a:lnTo>
                <a:lnTo>
                  <a:pt x="2368140" y="1090613"/>
                </a:lnTo>
                <a:lnTo>
                  <a:pt x="2354889" y="1132073"/>
                </a:lnTo>
                <a:lnTo>
                  <a:pt x="2340678" y="1173213"/>
                </a:lnTo>
                <a:lnTo>
                  <a:pt x="2325667" y="1214194"/>
                </a:lnTo>
                <a:lnTo>
                  <a:pt x="1245517" y="2294344"/>
                </a:lnTo>
                <a:lnTo>
                  <a:pt x="1204537" y="2309355"/>
                </a:lnTo>
                <a:lnTo>
                  <a:pt x="1163397" y="2323566"/>
                </a:lnTo>
                <a:lnTo>
                  <a:pt x="1121937" y="2336817"/>
                </a:lnTo>
                <a:lnTo>
                  <a:pt x="1079996" y="2348948"/>
                </a:lnTo>
                <a:close/>
              </a:path>
              <a:path w="2448560" h="2417445">
                <a:moveTo>
                  <a:pt x="1446872" y="2202198"/>
                </a:moveTo>
                <a:lnTo>
                  <a:pt x="2233521" y="1415549"/>
                </a:lnTo>
                <a:lnTo>
                  <a:pt x="2208562" y="1461301"/>
                </a:lnTo>
                <a:lnTo>
                  <a:pt x="2182303" y="1506414"/>
                </a:lnTo>
                <a:lnTo>
                  <a:pt x="2154724" y="1550887"/>
                </a:lnTo>
                <a:lnTo>
                  <a:pt x="2125805" y="1594720"/>
                </a:lnTo>
                <a:lnTo>
                  <a:pt x="2095527" y="1637914"/>
                </a:lnTo>
                <a:lnTo>
                  <a:pt x="2063868" y="1680467"/>
                </a:lnTo>
                <a:lnTo>
                  <a:pt x="2030810" y="1722380"/>
                </a:lnTo>
                <a:lnTo>
                  <a:pt x="1996332" y="1763654"/>
                </a:lnTo>
                <a:lnTo>
                  <a:pt x="1794977" y="1965009"/>
                </a:lnTo>
                <a:lnTo>
                  <a:pt x="1753703" y="1999487"/>
                </a:lnTo>
                <a:lnTo>
                  <a:pt x="1711790" y="2032545"/>
                </a:lnTo>
                <a:lnTo>
                  <a:pt x="1669237" y="2064203"/>
                </a:lnTo>
                <a:lnTo>
                  <a:pt x="1625952" y="2094542"/>
                </a:lnTo>
                <a:lnTo>
                  <a:pt x="1582210" y="2123400"/>
                </a:lnTo>
                <a:lnTo>
                  <a:pt x="1537737" y="2150979"/>
                </a:lnTo>
                <a:lnTo>
                  <a:pt x="1492625" y="2177239"/>
                </a:lnTo>
                <a:lnTo>
                  <a:pt x="1446872" y="2202198"/>
                </a:lnTo>
                <a:close/>
              </a:path>
            </a:pathLst>
          </a:custGeom>
          <a:solidFill>
            <a:srgbClr val="B074FF"/>
          </a:solidFill>
        </p:spPr>
        <p:txBody>
          <a:bodyPr wrap="square" lIns="0" tIns="0" rIns="0" bIns="0" rtlCol="0"/>
          <a:lstStyle/>
          <a:p>
            <a:endParaRPr/>
          </a:p>
        </p:txBody>
      </p:sp>
      <p:sp>
        <p:nvSpPr>
          <p:cNvPr id="6" name="TextBox 5">
            <a:extLst>
              <a:ext uri="{FF2B5EF4-FFF2-40B4-BE49-F238E27FC236}">
                <a16:creationId xmlns:a16="http://schemas.microsoft.com/office/drawing/2014/main" id="{FC59B88E-7A9A-4E4A-B4D3-B0ED81BF7BB2}"/>
              </a:ext>
            </a:extLst>
          </p:cNvPr>
          <p:cNvSpPr txBox="1"/>
          <p:nvPr/>
        </p:nvSpPr>
        <p:spPr>
          <a:xfrm>
            <a:off x="3810000" y="381298"/>
            <a:ext cx="9372600" cy="1938992"/>
          </a:xfrm>
          <a:prstGeom prst="rect">
            <a:avLst/>
          </a:prstGeom>
          <a:noFill/>
        </p:spPr>
        <p:txBody>
          <a:bodyPr wrap="square" rtlCol="0">
            <a:spAutoFit/>
          </a:bodyPr>
          <a:lstStyle/>
          <a:p>
            <a:pPr algn="ctr"/>
            <a:r>
              <a:rPr lang="uk-UA" sz="6000" b="1" i="1" dirty="0">
                <a:solidFill>
                  <a:srgbClr val="B074FF"/>
                </a:solidFill>
                <a:latin typeface="Century Schoolbook" panose="02040604050505020304" pitchFamily="18" charset="0"/>
              </a:rPr>
              <a:t>IV. Амортизація основних засобів</a:t>
            </a:r>
            <a:endParaRPr lang="uk-UA" sz="6000" i="1" dirty="0">
              <a:solidFill>
                <a:srgbClr val="B074FF"/>
              </a:solidFill>
              <a:latin typeface="Century Schoolbook" panose="02040604050505020304" pitchFamily="18" charset="0"/>
            </a:endParaRPr>
          </a:p>
        </p:txBody>
      </p:sp>
      <p:sp>
        <p:nvSpPr>
          <p:cNvPr id="7" name="TextBox 6">
            <a:extLst>
              <a:ext uri="{FF2B5EF4-FFF2-40B4-BE49-F238E27FC236}">
                <a16:creationId xmlns:a16="http://schemas.microsoft.com/office/drawing/2014/main" id="{4183DFFD-6BCC-4F3E-A815-D18DA5B08983}"/>
              </a:ext>
            </a:extLst>
          </p:cNvPr>
          <p:cNvSpPr txBox="1"/>
          <p:nvPr/>
        </p:nvSpPr>
        <p:spPr>
          <a:xfrm>
            <a:off x="894888" y="2247791"/>
            <a:ext cx="17012112" cy="7725192"/>
          </a:xfrm>
          <a:prstGeom prst="rect">
            <a:avLst/>
          </a:prstGeom>
          <a:noFill/>
        </p:spPr>
        <p:txBody>
          <a:bodyPr wrap="square" rtlCol="0">
            <a:spAutoFit/>
          </a:bodyPr>
          <a:lstStyle/>
          <a:p>
            <a:r>
              <a:rPr lang="uk-UA" sz="2800" i="1" dirty="0">
                <a:solidFill>
                  <a:srgbClr val="B074FF"/>
                </a:solidFill>
                <a:latin typeface="Century Schoolbook" panose="02040604050505020304" pitchFamily="18" charset="0"/>
              </a:rPr>
              <a:t>1. Об'єктом амортизації є </a:t>
            </a:r>
            <a:r>
              <a:rPr lang="uk-UA" sz="2800" i="1" dirty="0">
                <a:solidFill>
                  <a:schemeClr val="bg1"/>
                </a:solidFill>
                <a:latin typeface="Century Schoolbook" panose="02040604050505020304" pitchFamily="18" charset="0"/>
              </a:rPr>
              <a:t>вартість, яка амортизується.</a:t>
            </a:r>
          </a:p>
          <a:p>
            <a:r>
              <a:rPr lang="uk-UA" sz="2800" i="1" dirty="0">
                <a:solidFill>
                  <a:srgbClr val="B074FF"/>
                </a:solidFill>
                <a:latin typeface="Century Schoolbook" panose="02040604050505020304" pitchFamily="18" charset="0"/>
              </a:rPr>
              <a:t>2. Не підлягають амортизації</a:t>
            </a:r>
            <a:r>
              <a:rPr lang="uk-UA" sz="2800" i="1" dirty="0">
                <a:solidFill>
                  <a:schemeClr val="bg1"/>
                </a:solidFill>
                <a:latin typeface="Century Schoolbook" panose="02040604050505020304" pitchFamily="18" charset="0"/>
              </a:rPr>
              <a:t> земельні ділянки, музейні фонди (пам'ятки культурної спадщини національного або місцевого значення, які внесені до Державного реєстру нерухомих пам'яток України, унікальні документи Національного архівного фонду України, які внесені до Державного реєстру національного культурного надбання, які зберігаються в бібліотеках згідно із Законом України "Про Національний архівний фонд та архівні установи", рідкісні та особливо цінні документи та колекції, які є частиною бібліотечних фондів, що внесені (підлягають внесенню) до Державного реєстру національного культурного надбання України, тощо як об'єкти з невизначеним строком корисного використання), піддослідні тварини, багаторічні насадження, що не досягли експлуатаційного віку, природні ресурси, незавершені капітальні інвестиції.</a:t>
            </a:r>
          </a:p>
          <a:p>
            <a:r>
              <a:rPr lang="uk-UA" sz="2800" i="1" dirty="0">
                <a:solidFill>
                  <a:srgbClr val="B074FF"/>
                </a:solidFill>
                <a:latin typeface="Century Schoolbook" panose="02040604050505020304" pitchFamily="18" charset="0"/>
              </a:rPr>
              <a:t>3. Нарахування амортизації здійснюється </a:t>
            </a:r>
            <a:r>
              <a:rPr lang="uk-UA" sz="2800" i="1" dirty="0">
                <a:solidFill>
                  <a:schemeClr val="bg1"/>
                </a:solidFill>
                <a:latin typeface="Century Schoolbook" panose="02040604050505020304" pitchFamily="18" charset="0"/>
              </a:rPr>
              <a:t>протягом строку корисного використання об'єкта основних засобів при визнанні цього об'єкта активом (при зарахуванні на баланс) і призупиняється на період його реконструкції, модернізації, добудови, дообладнання та консервації. Також амортизація не нараховується на об'єкти основних засобів, доступ до яких обмежений у зв'язку з тим, що вони перебувають на тимчасово окупованій території або на території проведення антитерористичної операції.</a:t>
            </a:r>
          </a:p>
          <a:p>
            <a:endParaRPr lang="uk-UA" sz="2000" i="1"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78254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D17EB"/>
          </a:solidFill>
        </p:spPr>
        <p:txBody>
          <a:bodyPr wrap="square" lIns="0" tIns="0" rIns="0" bIns="0" rtlCol="0"/>
          <a:lstStyle/>
          <a:p>
            <a:endParaRPr/>
          </a:p>
        </p:txBody>
      </p:sp>
      <p:sp>
        <p:nvSpPr>
          <p:cNvPr id="3" name="object 3"/>
          <p:cNvSpPr/>
          <p:nvPr/>
        </p:nvSpPr>
        <p:spPr>
          <a:xfrm>
            <a:off x="13935315" y="0"/>
            <a:ext cx="4352925" cy="2860040"/>
          </a:xfrm>
          <a:custGeom>
            <a:avLst/>
            <a:gdLst/>
            <a:ahLst/>
            <a:cxnLst/>
            <a:rect l="l" t="t" r="r" b="b"/>
            <a:pathLst>
              <a:path w="4352925" h="2860040">
                <a:moveTo>
                  <a:pt x="231533" y="2859801"/>
                </a:moveTo>
                <a:lnTo>
                  <a:pt x="231527" y="2085388"/>
                </a:lnTo>
                <a:lnTo>
                  <a:pt x="290257" y="2083140"/>
                </a:lnTo>
                <a:lnTo>
                  <a:pt x="347047" y="2079551"/>
                </a:lnTo>
                <a:lnTo>
                  <a:pt x="401800" y="2074620"/>
                </a:lnTo>
                <a:lnTo>
                  <a:pt x="454518" y="2068346"/>
                </a:lnTo>
                <a:lnTo>
                  <a:pt x="505202" y="2060729"/>
                </a:lnTo>
                <a:lnTo>
                  <a:pt x="553852" y="2051768"/>
                </a:lnTo>
                <a:lnTo>
                  <a:pt x="600470" y="2041463"/>
                </a:lnTo>
                <a:lnTo>
                  <a:pt x="645055" y="2029812"/>
                </a:lnTo>
                <a:lnTo>
                  <a:pt x="687609" y="2016815"/>
                </a:lnTo>
                <a:lnTo>
                  <a:pt x="728133" y="2002471"/>
                </a:lnTo>
                <a:lnTo>
                  <a:pt x="766628" y="1986781"/>
                </a:lnTo>
                <a:lnTo>
                  <a:pt x="803094" y="1969742"/>
                </a:lnTo>
                <a:lnTo>
                  <a:pt x="844744" y="1947296"/>
                </a:lnTo>
                <a:lnTo>
                  <a:pt x="884696" y="1922555"/>
                </a:lnTo>
                <a:lnTo>
                  <a:pt x="922948" y="1895515"/>
                </a:lnTo>
                <a:lnTo>
                  <a:pt x="959500" y="1866172"/>
                </a:lnTo>
                <a:lnTo>
                  <a:pt x="994351" y="1834522"/>
                </a:lnTo>
                <a:lnTo>
                  <a:pt x="1027498" y="1800561"/>
                </a:lnTo>
                <a:lnTo>
                  <a:pt x="1058942" y="1764286"/>
                </a:lnTo>
                <a:lnTo>
                  <a:pt x="1088680" y="1725693"/>
                </a:lnTo>
                <a:lnTo>
                  <a:pt x="1116712" y="1684779"/>
                </a:lnTo>
                <a:lnTo>
                  <a:pt x="1143037" y="1641539"/>
                </a:lnTo>
                <a:lnTo>
                  <a:pt x="1085300" y="1640707"/>
                </a:lnTo>
                <a:lnTo>
                  <a:pt x="1028754" y="1638210"/>
                </a:lnTo>
                <a:lnTo>
                  <a:pt x="973399" y="1634049"/>
                </a:lnTo>
                <a:lnTo>
                  <a:pt x="919235" y="1628223"/>
                </a:lnTo>
                <a:lnTo>
                  <a:pt x="866263" y="1620731"/>
                </a:lnTo>
                <a:lnTo>
                  <a:pt x="814482" y="1611574"/>
                </a:lnTo>
                <a:lnTo>
                  <a:pt x="763893" y="1600751"/>
                </a:lnTo>
                <a:lnTo>
                  <a:pt x="714496" y="1588261"/>
                </a:lnTo>
                <a:lnTo>
                  <a:pt x="666292" y="1574105"/>
                </a:lnTo>
                <a:lnTo>
                  <a:pt x="619280" y="1558281"/>
                </a:lnTo>
                <a:lnTo>
                  <a:pt x="573461" y="1540790"/>
                </a:lnTo>
                <a:lnTo>
                  <a:pt x="528835" y="1521630"/>
                </a:lnTo>
                <a:lnTo>
                  <a:pt x="485402" y="1500803"/>
                </a:lnTo>
                <a:lnTo>
                  <a:pt x="443162" y="1478307"/>
                </a:lnTo>
                <a:lnTo>
                  <a:pt x="402117" y="1454142"/>
                </a:lnTo>
                <a:lnTo>
                  <a:pt x="362265" y="1428308"/>
                </a:lnTo>
                <a:lnTo>
                  <a:pt x="323608" y="1400805"/>
                </a:lnTo>
                <a:lnTo>
                  <a:pt x="288660" y="1373116"/>
                </a:lnTo>
                <a:lnTo>
                  <a:pt x="255707" y="1343562"/>
                </a:lnTo>
                <a:lnTo>
                  <a:pt x="224750" y="1312142"/>
                </a:lnTo>
                <a:lnTo>
                  <a:pt x="195788" y="1278857"/>
                </a:lnTo>
                <a:lnTo>
                  <a:pt x="168823" y="1243706"/>
                </a:lnTo>
                <a:lnTo>
                  <a:pt x="143854" y="1206689"/>
                </a:lnTo>
                <a:lnTo>
                  <a:pt x="120881" y="1167805"/>
                </a:lnTo>
                <a:lnTo>
                  <a:pt x="99905" y="1127055"/>
                </a:lnTo>
                <a:lnTo>
                  <a:pt x="80926" y="1084438"/>
                </a:lnTo>
                <a:lnTo>
                  <a:pt x="63943" y="1039955"/>
                </a:lnTo>
                <a:lnTo>
                  <a:pt x="48958" y="993604"/>
                </a:lnTo>
                <a:lnTo>
                  <a:pt x="35970" y="945386"/>
                </a:lnTo>
                <a:lnTo>
                  <a:pt x="24980" y="895301"/>
                </a:lnTo>
                <a:lnTo>
                  <a:pt x="15988" y="843348"/>
                </a:lnTo>
                <a:lnTo>
                  <a:pt x="8993" y="789527"/>
                </a:lnTo>
                <a:lnTo>
                  <a:pt x="3997" y="733838"/>
                </a:lnTo>
                <a:lnTo>
                  <a:pt x="999" y="676281"/>
                </a:lnTo>
                <a:lnTo>
                  <a:pt x="0" y="616855"/>
                </a:lnTo>
                <a:lnTo>
                  <a:pt x="1139" y="566241"/>
                </a:lnTo>
                <a:lnTo>
                  <a:pt x="4558" y="515912"/>
                </a:lnTo>
                <a:lnTo>
                  <a:pt x="10263" y="465875"/>
                </a:lnTo>
                <a:lnTo>
                  <a:pt x="18255" y="416135"/>
                </a:lnTo>
                <a:lnTo>
                  <a:pt x="28541" y="366697"/>
                </a:lnTo>
                <a:lnTo>
                  <a:pt x="41123" y="317568"/>
                </a:lnTo>
                <a:lnTo>
                  <a:pt x="56005" y="268752"/>
                </a:lnTo>
                <a:lnTo>
                  <a:pt x="73192" y="220256"/>
                </a:lnTo>
                <a:lnTo>
                  <a:pt x="92599" y="172487"/>
                </a:lnTo>
                <a:lnTo>
                  <a:pt x="114215" y="126063"/>
                </a:lnTo>
                <a:lnTo>
                  <a:pt x="138045" y="80980"/>
                </a:lnTo>
                <a:lnTo>
                  <a:pt x="164092" y="37231"/>
                </a:lnTo>
                <a:lnTo>
                  <a:pt x="188905" y="0"/>
                </a:lnTo>
                <a:lnTo>
                  <a:pt x="2072241" y="0"/>
                </a:lnTo>
                <a:lnTo>
                  <a:pt x="2118513" y="70779"/>
                </a:lnTo>
                <a:lnTo>
                  <a:pt x="2141966" y="111905"/>
                </a:lnTo>
                <a:lnTo>
                  <a:pt x="2163802" y="154198"/>
                </a:lnTo>
                <a:lnTo>
                  <a:pt x="2184023" y="197660"/>
                </a:lnTo>
                <a:lnTo>
                  <a:pt x="2202627" y="242291"/>
                </a:lnTo>
                <a:lnTo>
                  <a:pt x="2219615" y="288092"/>
                </a:lnTo>
                <a:lnTo>
                  <a:pt x="2234986" y="335062"/>
                </a:lnTo>
                <a:lnTo>
                  <a:pt x="2248739" y="383204"/>
                </a:lnTo>
                <a:lnTo>
                  <a:pt x="2260876" y="432516"/>
                </a:lnTo>
                <a:lnTo>
                  <a:pt x="2271395" y="483000"/>
                </a:lnTo>
                <a:lnTo>
                  <a:pt x="2280296" y="534656"/>
                </a:lnTo>
                <a:lnTo>
                  <a:pt x="2287579" y="587484"/>
                </a:lnTo>
                <a:lnTo>
                  <a:pt x="2293244" y="641485"/>
                </a:lnTo>
                <a:lnTo>
                  <a:pt x="2297291" y="696659"/>
                </a:lnTo>
                <a:lnTo>
                  <a:pt x="2299719" y="753008"/>
                </a:lnTo>
                <a:lnTo>
                  <a:pt x="2300529" y="810530"/>
                </a:lnTo>
                <a:lnTo>
                  <a:pt x="2299983" y="859288"/>
                </a:lnTo>
                <a:lnTo>
                  <a:pt x="2298347" y="908216"/>
                </a:lnTo>
                <a:lnTo>
                  <a:pt x="2295620" y="957311"/>
                </a:lnTo>
                <a:lnTo>
                  <a:pt x="2291803" y="1006575"/>
                </a:lnTo>
                <a:lnTo>
                  <a:pt x="2286897" y="1056006"/>
                </a:lnTo>
                <a:lnTo>
                  <a:pt x="2280902" y="1105605"/>
                </a:lnTo>
                <a:lnTo>
                  <a:pt x="2273819" y="1155371"/>
                </a:lnTo>
                <a:lnTo>
                  <a:pt x="2265648" y="1205303"/>
                </a:lnTo>
                <a:lnTo>
                  <a:pt x="2256390" y="1255401"/>
                </a:lnTo>
                <a:lnTo>
                  <a:pt x="2246045" y="1305665"/>
                </a:lnTo>
                <a:lnTo>
                  <a:pt x="2234614" y="1356095"/>
                </a:lnTo>
                <a:lnTo>
                  <a:pt x="2222098" y="1406689"/>
                </a:lnTo>
                <a:lnTo>
                  <a:pt x="2208496" y="1457448"/>
                </a:lnTo>
                <a:lnTo>
                  <a:pt x="2194621" y="1504412"/>
                </a:lnTo>
                <a:lnTo>
                  <a:pt x="2179263" y="1550844"/>
                </a:lnTo>
                <a:lnTo>
                  <a:pt x="2162426" y="1596744"/>
                </a:lnTo>
                <a:lnTo>
                  <a:pt x="2144110" y="1642113"/>
                </a:lnTo>
                <a:lnTo>
                  <a:pt x="2124318" y="1686950"/>
                </a:lnTo>
                <a:lnTo>
                  <a:pt x="2103052" y="1731256"/>
                </a:lnTo>
                <a:lnTo>
                  <a:pt x="2080313" y="1775031"/>
                </a:lnTo>
                <a:lnTo>
                  <a:pt x="2056103" y="1818275"/>
                </a:lnTo>
                <a:lnTo>
                  <a:pt x="2030425" y="1860988"/>
                </a:lnTo>
                <a:lnTo>
                  <a:pt x="2003280" y="1903171"/>
                </a:lnTo>
                <a:lnTo>
                  <a:pt x="1974670" y="1944824"/>
                </a:lnTo>
                <a:lnTo>
                  <a:pt x="1944597" y="1985947"/>
                </a:lnTo>
                <a:lnTo>
                  <a:pt x="1913063" y="2026540"/>
                </a:lnTo>
                <a:lnTo>
                  <a:pt x="1880069" y="2066604"/>
                </a:lnTo>
                <a:lnTo>
                  <a:pt x="1849898" y="2101162"/>
                </a:lnTo>
                <a:lnTo>
                  <a:pt x="1818435" y="2135226"/>
                </a:lnTo>
                <a:lnTo>
                  <a:pt x="1785681" y="2168794"/>
                </a:lnTo>
                <a:lnTo>
                  <a:pt x="1751635" y="2201866"/>
                </a:lnTo>
                <a:lnTo>
                  <a:pt x="1716297" y="2234441"/>
                </a:lnTo>
                <a:lnTo>
                  <a:pt x="1679668" y="2266519"/>
                </a:lnTo>
                <a:lnTo>
                  <a:pt x="1641748" y="2298099"/>
                </a:lnTo>
                <a:lnTo>
                  <a:pt x="1602538" y="2329181"/>
                </a:lnTo>
                <a:lnTo>
                  <a:pt x="1562036" y="2359763"/>
                </a:lnTo>
                <a:lnTo>
                  <a:pt x="1520244" y="2389847"/>
                </a:lnTo>
                <a:lnTo>
                  <a:pt x="1477161" y="2419430"/>
                </a:lnTo>
                <a:lnTo>
                  <a:pt x="1432787" y="2448512"/>
                </a:lnTo>
                <a:lnTo>
                  <a:pt x="1387124" y="2477093"/>
                </a:lnTo>
                <a:lnTo>
                  <a:pt x="1340170" y="2505173"/>
                </a:lnTo>
                <a:lnTo>
                  <a:pt x="1291927" y="2532750"/>
                </a:lnTo>
                <a:lnTo>
                  <a:pt x="1242393" y="2559824"/>
                </a:lnTo>
                <a:lnTo>
                  <a:pt x="1203672" y="2580025"/>
                </a:lnTo>
                <a:lnTo>
                  <a:pt x="1164010" y="2599633"/>
                </a:lnTo>
                <a:lnTo>
                  <a:pt x="1123409" y="2618647"/>
                </a:lnTo>
                <a:lnTo>
                  <a:pt x="1081868" y="2637069"/>
                </a:lnTo>
                <a:lnTo>
                  <a:pt x="1039386" y="2654898"/>
                </a:lnTo>
                <a:lnTo>
                  <a:pt x="995963" y="2672135"/>
                </a:lnTo>
                <a:lnTo>
                  <a:pt x="951599" y="2688780"/>
                </a:lnTo>
                <a:lnTo>
                  <a:pt x="906293" y="2704833"/>
                </a:lnTo>
                <a:lnTo>
                  <a:pt x="860046" y="2720295"/>
                </a:lnTo>
                <a:lnTo>
                  <a:pt x="812857" y="2735165"/>
                </a:lnTo>
                <a:lnTo>
                  <a:pt x="764726" y="2749445"/>
                </a:lnTo>
                <a:lnTo>
                  <a:pt x="715652" y="2763134"/>
                </a:lnTo>
                <a:lnTo>
                  <a:pt x="665635" y="2776232"/>
                </a:lnTo>
                <a:lnTo>
                  <a:pt x="614675" y="2788741"/>
                </a:lnTo>
                <a:lnTo>
                  <a:pt x="562772" y="2800659"/>
                </a:lnTo>
                <a:lnTo>
                  <a:pt x="509925" y="2811988"/>
                </a:lnTo>
                <a:lnTo>
                  <a:pt x="456135" y="2822728"/>
                </a:lnTo>
                <a:lnTo>
                  <a:pt x="401400" y="2832879"/>
                </a:lnTo>
                <a:lnTo>
                  <a:pt x="345720" y="2842442"/>
                </a:lnTo>
                <a:lnTo>
                  <a:pt x="289096" y="2851416"/>
                </a:lnTo>
                <a:lnTo>
                  <a:pt x="231533" y="2859801"/>
                </a:lnTo>
                <a:close/>
              </a:path>
              <a:path w="4352925" h="2860040">
                <a:moveTo>
                  <a:pt x="2749279" y="2859801"/>
                </a:moveTo>
                <a:lnTo>
                  <a:pt x="2749273" y="2085388"/>
                </a:lnTo>
                <a:lnTo>
                  <a:pt x="2807316" y="2083140"/>
                </a:lnTo>
                <a:lnTo>
                  <a:pt x="2863395" y="2079551"/>
                </a:lnTo>
                <a:lnTo>
                  <a:pt x="2917507" y="2074620"/>
                </a:lnTo>
                <a:lnTo>
                  <a:pt x="2969655" y="2068346"/>
                </a:lnTo>
                <a:lnTo>
                  <a:pt x="3019838" y="2060729"/>
                </a:lnTo>
                <a:lnTo>
                  <a:pt x="3068057" y="2051768"/>
                </a:lnTo>
                <a:lnTo>
                  <a:pt x="3114311" y="2041463"/>
                </a:lnTo>
                <a:lnTo>
                  <a:pt x="3158600" y="2029812"/>
                </a:lnTo>
                <a:lnTo>
                  <a:pt x="3200925" y="2016815"/>
                </a:lnTo>
                <a:lnTo>
                  <a:pt x="3241286" y="2002471"/>
                </a:lnTo>
                <a:lnTo>
                  <a:pt x="3279684" y="1986781"/>
                </a:lnTo>
                <a:lnTo>
                  <a:pt x="3316118" y="1969742"/>
                </a:lnTo>
                <a:lnTo>
                  <a:pt x="3357807" y="1947308"/>
                </a:lnTo>
                <a:lnTo>
                  <a:pt x="3397791" y="1922574"/>
                </a:lnTo>
                <a:lnTo>
                  <a:pt x="3436071" y="1895536"/>
                </a:lnTo>
                <a:lnTo>
                  <a:pt x="3472647" y="1866192"/>
                </a:lnTo>
                <a:lnTo>
                  <a:pt x="3507519" y="1834540"/>
                </a:lnTo>
                <a:lnTo>
                  <a:pt x="3540689" y="1800575"/>
                </a:lnTo>
                <a:lnTo>
                  <a:pt x="3572156" y="1764295"/>
                </a:lnTo>
                <a:lnTo>
                  <a:pt x="3601921" y="1725698"/>
                </a:lnTo>
                <a:lnTo>
                  <a:pt x="3629986" y="1684780"/>
                </a:lnTo>
                <a:lnTo>
                  <a:pt x="3656349" y="1641539"/>
                </a:lnTo>
                <a:lnTo>
                  <a:pt x="3599111" y="1640707"/>
                </a:lnTo>
                <a:lnTo>
                  <a:pt x="3543021" y="1638210"/>
                </a:lnTo>
                <a:lnTo>
                  <a:pt x="3488079" y="1634049"/>
                </a:lnTo>
                <a:lnTo>
                  <a:pt x="3434285" y="1628223"/>
                </a:lnTo>
                <a:lnTo>
                  <a:pt x="3381637" y="1620731"/>
                </a:lnTo>
                <a:lnTo>
                  <a:pt x="3330135" y="1611574"/>
                </a:lnTo>
                <a:lnTo>
                  <a:pt x="3279778" y="1600751"/>
                </a:lnTo>
                <a:lnTo>
                  <a:pt x="3230566" y="1588261"/>
                </a:lnTo>
                <a:lnTo>
                  <a:pt x="3182497" y="1574105"/>
                </a:lnTo>
                <a:lnTo>
                  <a:pt x="3135572" y="1558281"/>
                </a:lnTo>
                <a:lnTo>
                  <a:pt x="3089789" y="1540790"/>
                </a:lnTo>
                <a:lnTo>
                  <a:pt x="3045148" y="1521630"/>
                </a:lnTo>
                <a:lnTo>
                  <a:pt x="3001647" y="1500803"/>
                </a:lnTo>
                <a:lnTo>
                  <a:pt x="2959287" y="1478307"/>
                </a:lnTo>
                <a:lnTo>
                  <a:pt x="2918066" y="1454142"/>
                </a:lnTo>
                <a:lnTo>
                  <a:pt x="2877985" y="1428308"/>
                </a:lnTo>
                <a:lnTo>
                  <a:pt x="2839041" y="1400805"/>
                </a:lnTo>
                <a:lnTo>
                  <a:pt x="2803813" y="1373130"/>
                </a:lnTo>
                <a:lnTo>
                  <a:pt x="2770599" y="1343586"/>
                </a:lnTo>
                <a:lnTo>
                  <a:pt x="2739399" y="1312173"/>
                </a:lnTo>
                <a:lnTo>
                  <a:pt x="2710212" y="1278891"/>
                </a:lnTo>
                <a:lnTo>
                  <a:pt x="2683039" y="1243742"/>
                </a:lnTo>
                <a:lnTo>
                  <a:pt x="2657879" y="1206724"/>
                </a:lnTo>
                <a:lnTo>
                  <a:pt x="2634733" y="1167839"/>
                </a:lnTo>
                <a:lnTo>
                  <a:pt x="2613600" y="1127087"/>
                </a:lnTo>
                <a:lnTo>
                  <a:pt x="2594480" y="1084468"/>
                </a:lnTo>
                <a:lnTo>
                  <a:pt x="2577373" y="1039983"/>
                </a:lnTo>
                <a:lnTo>
                  <a:pt x="2562279" y="993632"/>
                </a:lnTo>
                <a:lnTo>
                  <a:pt x="2549198" y="945415"/>
                </a:lnTo>
                <a:lnTo>
                  <a:pt x="2538129" y="895332"/>
                </a:lnTo>
                <a:lnTo>
                  <a:pt x="2529074" y="843385"/>
                </a:lnTo>
                <a:lnTo>
                  <a:pt x="2522030" y="789572"/>
                </a:lnTo>
                <a:lnTo>
                  <a:pt x="2517000" y="733896"/>
                </a:lnTo>
                <a:lnTo>
                  <a:pt x="2513981" y="676355"/>
                </a:lnTo>
                <a:lnTo>
                  <a:pt x="2512975" y="616951"/>
                </a:lnTo>
                <a:lnTo>
                  <a:pt x="2514118" y="566369"/>
                </a:lnTo>
                <a:lnTo>
                  <a:pt x="2517549" y="516062"/>
                </a:lnTo>
                <a:lnTo>
                  <a:pt x="2523269" y="466037"/>
                </a:lnTo>
                <a:lnTo>
                  <a:pt x="2531279" y="416297"/>
                </a:lnTo>
                <a:lnTo>
                  <a:pt x="2541583" y="366850"/>
                </a:lnTo>
                <a:lnTo>
                  <a:pt x="2554180" y="317698"/>
                </a:lnTo>
                <a:lnTo>
                  <a:pt x="2569073" y="268848"/>
                </a:lnTo>
                <a:lnTo>
                  <a:pt x="2586264" y="220304"/>
                </a:lnTo>
                <a:lnTo>
                  <a:pt x="2605725" y="172571"/>
                </a:lnTo>
                <a:lnTo>
                  <a:pt x="2627464" y="126153"/>
                </a:lnTo>
                <a:lnTo>
                  <a:pt x="2651484" y="81056"/>
                </a:lnTo>
                <a:lnTo>
                  <a:pt x="2677785" y="37285"/>
                </a:lnTo>
                <a:lnTo>
                  <a:pt x="2702899" y="0"/>
                </a:lnTo>
                <a:lnTo>
                  <a:pt x="4352682" y="0"/>
                </a:lnTo>
                <a:lnTo>
                  <a:pt x="4352682" y="2117449"/>
                </a:lnTo>
                <a:lnTo>
                  <a:pt x="4336258" y="2135226"/>
                </a:lnTo>
                <a:lnTo>
                  <a:pt x="4303492" y="2168794"/>
                </a:lnTo>
                <a:lnTo>
                  <a:pt x="4269435" y="2201866"/>
                </a:lnTo>
                <a:lnTo>
                  <a:pt x="4234086" y="2234441"/>
                </a:lnTo>
                <a:lnTo>
                  <a:pt x="4197446" y="2266519"/>
                </a:lnTo>
                <a:lnTo>
                  <a:pt x="4159516" y="2298099"/>
                </a:lnTo>
                <a:lnTo>
                  <a:pt x="4120296" y="2329181"/>
                </a:lnTo>
                <a:lnTo>
                  <a:pt x="4079786" y="2359763"/>
                </a:lnTo>
                <a:lnTo>
                  <a:pt x="4037986" y="2389847"/>
                </a:lnTo>
                <a:lnTo>
                  <a:pt x="3994898" y="2419430"/>
                </a:lnTo>
                <a:lnTo>
                  <a:pt x="3950521" y="2448512"/>
                </a:lnTo>
                <a:lnTo>
                  <a:pt x="3904857" y="2477093"/>
                </a:lnTo>
                <a:lnTo>
                  <a:pt x="3857905" y="2505173"/>
                </a:lnTo>
                <a:lnTo>
                  <a:pt x="3809665" y="2532750"/>
                </a:lnTo>
                <a:lnTo>
                  <a:pt x="3760139" y="2559824"/>
                </a:lnTo>
                <a:lnTo>
                  <a:pt x="3721431" y="2580025"/>
                </a:lnTo>
                <a:lnTo>
                  <a:pt x="3681781" y="2599633"/>
                </a:lnTo>
                <a:lnTo>
                  <a:pt x="3641191" y="2618647"/>
                </a:lnTo>
                <a:lnTo>
                  <a:pt x="3599658" y="2637069"/>
                </a:lnTo>
                <a:lnTo>
                  <a:pt x="3557184" y="2654898"/>
                </a:lnTo>
                <a:lnTo>
                  <a:pt x="3513768" y="2672135"/>
                </a:lnTo>
                <a:lnTo>
                  <a:pt x="3469409" y="2688780"/>
                </a:lnTo>
                <a:lnTo>
                  <a:pt x="3424107" y="2704833"/>
                </a:lnTo>
                <a:lnTo>
                  <a:pt x="3377863" y="2720295"/>
                </a:lnTo>
                <a:lnTo>
                  <a:pt x="3330675" y="2735165"/>
                </a:lnTo>
                <a:lnTo>
                  <a:pt x="3282544" y="2749445"/>
                </a:lnTo>
                <a:lnTo>
                  <a:pt x="3233469" y="2763134"/>
                </a:lnTo>
                <a:lnTo>
                  <a:pt x="3183449" y="2776232"/>
                </a:lnTo>
                <a:lnTo>
                  <a:pt x="3132486" y="2788741"/>
                </a:lnTo>
                <a:lnTo>
                  <a:pt x="3080577" y="2800659"/>
                </a:lnTo>
                <a:lnTo>
                  <a:pt x="3027724" y="2811988"/>
                </a:lnTo>
                <a:lnTo>
                  <a:pt x="2973925" y="2822728"/>
                </a:lnTo>
                <a:lnTo>
                  <a:pt x="2919181" y="2832879"/>
                </a:lnTo>
                <a:lnTo>
                  <a:pt x="2863491" y="2842442"/>
                </a:lnTo>
                <a:lnTo>
                  <a:pt x="2806855" y="2851416"/>
                </a:lnTo>
                <a:lnTo>
                  <a:pt x="2749279" y="2859801"/>
                </a:lnTo>
                <a:close/>
              </a:path>
            </a:pathLst>
          </a:custGeom>
          <a:solidFill>
            <a:srgbClr val="B074FF"/>
          </a:solidFill>
        </p:spPr>
        <p:txBody>
          <a:bodyPr wrap="square" lIns="0" tIns="0" rIns="0" bIns="0" rtlCol="0"/>
          <a:lstStyle/>
          <a:p>
            <a:endParaRPr/>
          </a:p>
        </p:txBody>
      </p:sp>
      <p:sp>
        <p:nvSpPr>
          <p:cNvPr id="4" name="object 4"/>
          <p:cNvSpPr/>
          <p:nvPr/>
        </p:nvSpPr>
        <p:spPr>
          <a:xfrm rot="10800000">
            <a:off x="15903959" y="7825997"/>
            <a:ext cx="2448560" cy="2417445"/>
          </a:xfrm>
          <a:custGeom>
            <a:avLst/>
            <a:gdLst/>
            <a:ahLst/>
            <a:cxnLst/>
            <a:rect l="l" t="t" r="r" b="b"/>
            <a:pathLst>
              <a:path w="2448560" h="2417445">
                <a:moveTo>
                  <a:pt x="0" y="207266"/>
                </a:moveTo>
                <a:lnTo>
                  <a:pt x="0" y="96350"/>
                </a:lnTo>
                <a:lnTo>
                  <a:pt x="96350" y="0"/>
                </a:lnTo>
                <a:lnTo>
                  <a:pt x="207266" y="0"/>
                </a:lnTo>
                <a:lnTo>
                  <a:pt x="0" y="207266"/>
                </a:lnTo>
                <a:close/>
              </a:path>
              <a:path w="2448560" h="2417445">
                <a:moveTo>
                  <a:pt x="0" y="429097"/>
                </a:moveTo>
                <a:lnTo>
                  <a:pt x="0" y="318182"/>
                </a:lnTo>
                <a:lnTo>
                  <a:pt x="318182" y="0"/>
                </a:lnTo>
                <a:lnTo>
                  <a:pt x="429097" y="0"/>
                </a:lnTo>
                <a:lnTo>
                  <a:pt x="0" y="429097"/>
                </a:lnTo>
                <a:close/>
              </a:path>
              <a:path w="2448560" h="2417445">
                <a:moveTo>
                  <a:pt x="0" y="650929"/>
                </a:moveTo>
                <a:lnTo>
                  <a:pt x="0" y="540013"/>
                </a:lnTo>
                <a:lnTo>
                  <a:pt x="540013" y="0"/>
                </a:lnTo>
                <a:lnTo>
                  <a:pt x="650929" y="0"/>
                </a:lnTo>
                <a:lnTo>
                  <a:pt x="0" y="650929"/>
                </a:lnTo>
                <a:close/>
              </a:path>
              <a:path w="2448560" h="2417445">
                <a:moveTo>
                  <a:pt x="0" y="874467"/>
                </a:moveTo>
                <a:lnTo>
                  <a:pt x="0" y="763551"/>
                </a:lnTo>
                <a:lnTo>
                  <a:pt x="763551" y="0"/>
                </a:lnTo>
                <a:lnTo>
                  <a:pt x="874467" y="0"/>
                </a:lnTo>
                <a:lnTo>
                  <a:pt x="0" y="874467"/>
                </a:lnTo>
                <a:close/>
              </a:path>
              <a:path w="2448560" h="2417445">
                <a:moveTo>
                  <a:pt x="0" y="1094593"/>
                </a:moveTo>
                <a:lnTo>
                  <a:pt x="0" y="983677"/>
                </a:lnTo>
                <a:lnTo>
                  <a:pt x="983677" y="0"/>
                </a:lnTo>
                <a:lnTo>
                  <a:pt x="1094593" y="0"/>
                </a:lnTo>
                <a:lnTo>
                  <a:pt x="0" y="1094593"/>
                </a:lnTo>
                <a:close/>
              </a:path>
              <a:path w="2448560" h="2417445">
                <a:moveTo>
                  <a:pt x="0" y="1316425"/>
                </a:moveTo>
                <a:lnTo>
                  <a:pt x="0" y="1205509"/>
                </a:lnTo>
                <a:lnTo>
                  <a:pt x="1205509" y="0"/>
                </a:lnTo>
                <a:lnTo>
                  <a:pt x="1316424" y="0"/>
                </a:lnTo>
                <a:lnTo>
                  <a:pt x="0" y="1316425"/>
                </a:lnTo>
                <a:close/>
              </a:path>
              <a:path w="2448560" h="2417445">
                <a:moveTo>
                  <a:pt x="0" y="1538597"/>
                </a:moveTo>
                <a:lnTo>
                  <a:pt x="0" y="1427720"/>
                </a:lnTo>
                <a:lnTo>
                  <a:pt x="1428646" y="0"/>
                </a:lnTo>
                <a:lnTo>
                  <a:pt x="1539601" y="0"/>
                </a:lnTo>
                <a:lnTo>
                  <a:pt x="0" y="1538597"/>
                </a:lnTo>
                <a:close/>
              </a:path>
              <a:path w="2448560" h="2417445">
                <a:moveTo>
                  <a:pt x="0" y="1760088"/>
                </a:moveTo>
                <a:lnTo>
                  <a:pt x="0" y="1649172"/>
                </a:lnTo>
                <a:lnTo>
                  <a:pt x="1649172" y="0"/>
                </a:lnTo>
                <a:lnTo>
                  <a:pt x="1760088" y="0"/>
                </a:lnTo>
                <a:lnTo>
                  <a:pt x="0" y="1760088"/>
                </a:lnTo>
                <a:close/>
              </a:path>
              <a:path w="2448560" h="2417445">
                <a:moveTo>
                  <a:pt x="0" y="1983626"/>
                </a:moveTo>
                <a:lnTo>
                  <a:pt x="0" y="1872710"/>
                </a:lnTo>
                <a:lnTo>
                  <a:pt x="1872710" y="0"/>
                </a:lnTo>
                <a:lnTo>
                  <a:pt x="1983626" y="0"/>
                </a:lnTo>
                <a:lnTo>
                  <a:pt x="0" y="1983626"/>
                </a:lnTo>
                <a:close/>
              </a:path>
              <a:path w="2448560" h="2417445">
                <a:moveTo>
                  <a:pt x="0" y="2205458"/>
                </a:moveTo>
                <a:lnTo>
                  <a:pt x="60" y="2094482"/>
                </a:lnTo>
                <a:lnTo>
                  <a:pt x="2094542" y="0"/>
                </a:lnTo>
                <a:lnTo>
                  <a:pt x="2205458" y="0"/>
                </a:lnTo>
                <a:lnTo>
                  <a:pt x="0" y="2205458"/>
                </a:lnTo>
                <a:close/>
              </a:path>
              <a:path w="2448560" h="2417445">
                <a:moveTo>
                  <a:pt x="78341" y="2348948"/>
                </a:moveTo>
                <a:lnTo>
                  <a:pt x="0" y="2325430"/>
                </a:lnTo>
                <a:lnTo>
                  <a:pt x="0" y="2316374"/>
                </a:lnTo>
                <a:lnTo>
                  <a:pt x="2316374" y="0"/>
                </a:lnTo>
                <a:lnTo>
                  <a:pt x="2366156" y="0"/>
                </a:lnTo>
                <a:lnTo>
                  <a:pt x="2373873" y="25527"/>
                </a:lnTo>
                <a:lnTo>
                  <a:pt x="2380272" y="47017"/>
                </a:lnTo>
                <a:lnTo>
                  <a:pt x="78341" y="2348948"/>
                </a:lnTo>
                <a:close/>
              </a:path>
              <a:path w="2448560" h="2417445">
                <a:moveTo>
                  <a:pt x="257512" y="2389902"/>
                </a:moveTo>
                <a:lnTo>
                  <a:pt x="234476" y="2385769"/>
                </a:lnTo>
                <a:lnTo>
                  <a:pt x="211440" y="2381156"/>
                </a:lnTo>
                <a:lnTo>
                  <a:pt x="165367" y="2371131"/>
                </a:lnTo>
                <a:lnTo>
                  <a:pt x="2402455" y="135750"/>
                </a:lnTo>
                <a:lnTo>
                  <a:pt x="2407548" y="158786"/>
                </a:lnTo>
                <a:lnTo>
                  <a:pt x="2412480" y="181823"/>
                </a:lnTo>
                <a:lnTo>
                  <a:pt x="2417093" y="204859"/>
                </a:lnTo>
                <a:lnTo>
                  <a:pt x="2421225" y="227896"/>
                </a:lnTo>
                <a:lnTo>
                  <a:pt x="257512" y="2389902"/>
                </a:lnTo>
                <a:close/>
              </a:path>
              <a:path w="2448560" h="2417445">
                <a:moveTo>
                  <a:pt x="458868" y="2412085"/>
                </a:moveTo>
                <a:lnTo>
                  <a:pt x="433272" y="2410512"/>
                </a:lnTo>
                <a:lnTo>
                  <a:pt x="407676" y="2408459"/>
                </a:lnTo>
                <a:lnTo>
                  <a:pt x="356484" y="2403553"/>
                </a:lnTo>
                <a:lnTo>
                  <a:pt x="2436583" y="325160"/>
                </a:lnTo>
                <a:lnTo>
                  <a:pt x="2439116" y="350756"/>
                </a:lnTo>
                <a:lnTo>
                  <a:pt x="2441489" y="376352"/>
                </a:lnTo>
                <a:lnTo>
                  <a:pt x="2443542" y="401948"/>
                </a:lnTo>
                <a:lnTo>
                  <a:pt x="2445115" y="427544"/>
                </a:lnTo>
                <a:lnTo>
                  <a:pt x="458868" y="2412085"/>
                </a:lnTo>
                <a:close/>
              </a:path>
              <a:path w="2448560" h="2417445">
                <a:moveTo>
                  <a:pt x="566371" y="2417204"/>
                </a:moveTo>
                <a:lnTo>
                  <a:pt x="2448528" y="535047"/>
                </a:lnTo>
                <a:lnTo>
                  <a:pt x="2448234" y="563469"/>
                </a:lnTo>
                <a:lnTo>
                  <a:pt x="2447461" y="592212"/>
                </a:lnTo>
                <a:lnTo>
                  <a:pt x="2445115" y="649376"/>
                </a:lnTo>
                <a:lnTo>
                  <a:pt x="680699" y="2413792"/>
                </a:lnTo>
                <a:lnTo>
                  <a:pt x="623535" y="2416778"/>
                </a:lnTo>
                <a:lnTo>
                  <a:pt x="566371" y="2417204"/>
                </a:lnTo>
                <a:close/>
              </a:path>
              <a:path w="2448560" h="2417445">
                <a:moveTo>
                  <a:pt x="801853" y="2403553"/>
                </a:moveTo>
                <a:lnTo>
                  <a:pt x="2434876" y="770530"/>
                </a:lnTo>
                <a:lnTo>
                  <a:pt x="2430717" y="803538"/>
                </a:lnTo>
                <a:lnTo>
                  <a:pt x="2425918" y="836226"/>
                </a:lnTo>
                <a:lnTo>
                  <a:pt x="2414400" y="901923"/>
                </a:lnTo>
                <a:lnTo>
                  <a:pt x="933246" y="2383076"/>
                </a:lnTo>
                <a:lnTo>
                  <a:pt x="868190" y="2394594"/>
                </a:lnTo>
                <a:lnTo>
                  <a:pt x="801853" y="2403553"/>
                </a:lnTo>
                <a:close/>
              </a:path>
              <a:path w="2448560" h="2417445">
                <a:moveTo>
                  <a:pt x="1079996" y="2348948"/>
                </a:moveTo>
                <a:lnTo>
                  <a:pt x="2380272" y="1048673"/>
                </a:lnTo>
                <a:lnTo>
                  <a:pt x="2368140" y="1090613"/>
                </a:lnTo>
                <a:lnTo>
                  <a:pt x="2354889" y="1132073"/>
                </a:lnTo>
                <a:lnTo>
                  <a:pt x="2340678" y="1173213"/>
                </a:lnTo>
                <a:lnTo>
                  <a:pt x="2325667" y="1214194"/>
                </a:lnTo>
                <a:lnTo>
                  <a:pt x="1245517" y="2294344"/>
                </a:lnTo>
                <a:lnTo>
                  <a:pt x="1204537" y="2309355"/>
                </a:lnTo>
                <a:lnTo>
                  <a:pt x="1163397" y="2323566"/>
                </a:lnTo>
                <a:lnTo>
                  <a:pt x="1121937" y="2336817"/>
                </a:lnTo>
                <a:lnTo>
                  <a:pt x="1079996" y="2348948"/>
                </a:lnTo>
                <a:close/>
              </a:path>
              <a:path w="2448560" h="2417445">
                <a:moveTo>
                  <a:pt x="1446872" y="2202198"/>
                </a:moveTo>
                <a:lnTo>
                  <a:pt x="2233521" y="1415549"/>
                </a:lnTo>
                <a:lnTo>
                  <a:pt x="2208562" y="1461301"/>
                </a:lnTo>
                <a:lnTo>
                  <a:pt x="2182303" y="1506414"/>
                </a:lnTo>
                <a:lnTo>
                  <a:pt x="2154724" y="1550887"/>
                </a:lnTo>
                <a:lnTo>
                  <a:pt x="2125805" y="1594720"/>
                </a:lnTo>
                <a:lnTo>
                  <a:pt x="2095527" y="1637914"/>
                </a:lnTo>
                <a:lnTo>
                  <a:pt x="2063868" y="1680467"/>
                </a:lnTo>
                <a:lnTo>
                  <a:pt x="2030810" y="1722380"/>
                </a:lnTo>
                <a:lnTo>
                  <a:pt x="1996332" y="1763654"/>
                </a:lnTo>
                <a:lnTo>
                  <a:pt x="1794977" y="1965009"/>
                </a:lnTo>
                <a:lnTo>
                  <a:pt x="1753703" y="1999487"/>
                </a:lnTo>
                <a:lnTo>
                  <a:pt x="1711790" y="2032545"/>
                </a:lnTo>
                <a:lnTo>
                  <a:pt x="1669237" y="2064203"/>
                </a:lnTo>
                <a:lnTo>
                  <a:pt x="1625952" y="2094542"/>
                </a:lnTo>
                <a:lnTo>
                  <a:pt x="1582210" y="2123400"/>
                </a:lnTo>
                <a:lnTo>
                  <a:pt x="1537737" y="2150979"/>
                </a:lnTo>
                <a:lnTo>
                  <a:pt x="1492625" y="2177239"/>
                </a:lnTo>
                <a:lnTo>
                  <a:pt x="1446872" y="2202198"/>
                </a:lnTo>
                <a:close/>
              </a:path>
            </a:pathLst>
          </a:custGeom>
          <a:solidFill>
            <a:srgbClr val="B074FF"/>
          </a:solidFill>
        </p:spPr>
        <p:txBody>
          <a:bodyPr wrap="square" lIns="0" tIns="0" rIns="0" bIns="0" rtlCol="0"/>
          <a:lstStyle/>
          <a:p>
            <a:endParaRPr/>
          </a:p>
        </p:txBody>
      </p:sp>
      <p:sp>
        <p:nvSpPr>
          <p:cNvPr id="5" name="object 5"/>
          <p:cNvSpPr/>
          <p:nvPr/>
        </p:nvSpPr>
        <p:spPr>
          <a:xfrm>
            <a:off x="16616350" y="8352297"/>
            <a:ext cx="1671955" cy="902335"/>
          </a:xfrm>
          <a:custGeom>
            <a:avLst/>
            <a:gdLst/>
            <a:ahLst/>
            <a:cxnLst/>
            <a:rect l="l" t="t" r="r" b="b"/>
            <a:pathLst>
              <a:path w="1671955" h="902334">
                <a:moveTo>
                  <a:pt x="1671650" y="434828"/>
                </a:moveTo>
                <a:lnTo>
                  <a:pt x="795348" y="434828"/>
                </a:lnTo>
                <a:lnTo>
                  <a:pt x="1052950" y="0"/>
                </a:lnTo>
                <a:lnTo>
                  <a:pt x="1355633" y="420940"/>
                </a:lnTo>
                <a:lnTo>
                  <a:pt x="1671650" y="420940"/>
                </a:lnTo>
                <a:lnTo>
                  <a:pt x="1671650" y="434828"/>
                </a:lnTo>
                <a:close/>
              </a:path>
              <a:path w="1671955" h="902334">
                <a:moveTo>
                  <a:pt x="1671650" y="420940"/>
                </a:moveTo>
                <a:lnTo>
                  <a:pt x="1355633" y="420940"/>
                </a:lnTo>
                <a:lnTo>
                  <a:pt x="1641143" y="12820"/>
                </a:lnTo>
                <a:lnTo>
                  <a:pt x="1671650" y="52869"/>
                </a:lnTo>
                <a:lnTo>
                  <a:pt x="1671650" y="420940"/>
                </a:lnTo>
                <a:close/>
              </a:path>
              <a:path w="1671955" h="902334">
                <a:moveTo>
                  <a:pt x="220035" y="901709"/>
                </a:moveTo>
                <a:lnTo>
                  <a:pt x="0" y="769230"/>
                </a:lnTo>
                <a:lnTo>
                  <a:pt x="443291" y="40598"/>
                </a:lnTo>
                <a:lnTo>
                  <a:pt x="795348" y="434828"/>
                </a:lnTo>
                <a:lnTo>
                  <a:pt x="1671650" y="434828"/>
                </a:lnTo>
                <a:lnTo>
                  <a:pt x="1671650" y="448717"/>
                </a:lnTo>
                <a:lnTo>
                  <a:pt x="1649730" y="448717"/>
                </a:lnTo>
                <a:lnTo>
                  <a:pt x="1635559" y="469017"/>
                </a:lnTo>
                <a:lnTo>
                  <a:pt x="1074417" y="469017"/>
                </a:lnTo>
                <a:lnTo>
                  <a:pt x="1073145" y="471153"/>
                </a:lnTo>
                <a:lnTo>
                  <a:pt x="483004" y="471153"/>
                </a:lnTo>
                <a:lnTo>
                  <a:pt x="220035" y="901709"/>
                </a:lnTo>
                <a:close/>
              </a:path>
              <a:path w="1671955" h="902334">
                <a:moveTo>
                  <a:pt x="1671650" y="477449"/>
                </a:moveTo>
                <a:lnTo>
                  <a:pt x="1649730" y="448717"/>
                </a:lnTo>
                <a:lnTo>
                  <a:pt x="1671650" y="448717"/>
                </a:lnTo>
                <a:lnTo>
                  <a:pt x="1671650" y="477449"/>
                </a:lnTo>
                <a:close/>
              </a:path>
              <a:path w="1671955" h="902334">
                <a:moveTo>
                  <a:pt x="1358853" y="865384"/>
                </a:moveTo>
                <a:lnTo>
                  <a:pt x="1074417" y="469017"/>
                </a:lnTo>
                <a:lnTo>
                  <a:pt x="1635559" y="469017"/>
                </a:lnTo>
                <a:lnTo>
                  <a:pt x="1358853" y="865384"/>
                </a:lnTo>
                <a:close/>
              </a:path>
              <a:path w="1671955" h="902334">
                <a:moveTo>
                  <a:pt x="837208" y="867521"/>
                </a:moveTo>
                <a:lnTo>
                  <a:pt x="483004" y="471153"/>
                </a:lnTo>
                <a:lnTo>
                  <a:pt x="1073145" y="471153"/>
                </a:lnTo>
                <a:lnTo>
                  <a:pt x="837208" y="867521"/>
                </a:lnTo>
                <a:close/>
              </a:path>
            </a:pathLst>
          </a:custGeom>
          <a:solidFill>
            <a:srgbClr val="FAF1EF"/>
          </a:solidFill>
        </p:spPr>
        <p:txBody>
          <a:bodyPr wrap="square" lIns="0" tIns="0" rIns="0" bIns="0" rtlCol="0"/>
          <a:lstStyle/>
          <a:p>
            <a:endParaRPr/>
          </a:p>
        </p:txBody>
      </p:sp>
      <p:sp>
        <p:nvSpPr>
          <p:cNvPr id="6" name="TextBox 5">
            <a:extLst>
              <a:ext uri="{FF2B5EF4-FFF2-40B4-BE49-F238E27FC236}">
                <a16:creationId xmlns:a16="http://schemas.microsoft.com/office/drawing/2014/main" id="{F4BBD9AB-F06F-404A-B648-C7150E5E4256}"/>
              </a:ext>
            </a:extLst>
          </p:cNvPr>
          <p:cNvSpPr txBox="1"/>
          <p:nvPr/>
        </p:nvSpPr>
        <p:spPr>
          <a:xfrm>
            <a:off x="457200" y="438150"/>
            <a:ext cx="17830800" cy="9848850"/>
          </a:xfrm>
          <a:prstGeom prst="rect">
            <a:avLst/>
          </a:prstGeom>
          <a:noFill/>
        </p:spPr>
        <p:txBody>
          <a:bodyPr wrap="square" rtlCol="0">
            <a:spAutoFit/>
          </a:bodyPr>
          <a:lstStyle/>
          <a:p>
            <a:r>
              <a:rPr lang="uk-UA" sz="2400" i="1" dirty="0">
                <a:solidFill>
                  <a:srgbClr val="B074FF"/>
                </a:solidFill>
                <a:latin typeface="Century Schoolbook" panose="02040604050505020304" pitchFamily="18" charset="0"/>
                <a:ea typeface="Batang" panose="02030600000101010101" pitchFamily="18" charset="-127"/>
              </a:rPr>
              <a:t>4</a:t>
            </a:r>
            <a:r>
              <a:rPr lang="uk-UA" sz="2800" i="1" dirty="0">
                <a:solidFill>
                  <a:srgbClr val="B074FF"/>
                </a:solidFill>
                <a:latin typeface="Century Schoolbook" panose="02040604050505020304" pitchFamily="18" charset="0"/>
                <a:ea typeface="Batang" panose="02030600000101010101" pitchFamily="18" charset="-127"/>
              </a:rPr>
              <a:t>. При визначенні строку корисного використання (експлуатації) об'єкта основних засобів враховуються такі чинники:</a:t>
            </a:r>
          </a:p>
          <a:p>
            <a:pPr marL="342900" indent="-342900">
              <a:buClr>
                <a:srgbClr val="B074FF"/>
              </a:buClr>
              <a:buFont typeface="Wingdings" panose="05000000000000000000" pitchFamily="2" charset="2"/>
              <a:buChar char="q"/>
            </a:pPr>
            <a:r>
              <a:rPr lang="uk-UA" sz="2800" i="1" dirty="0">
                <a:solidFill>
                  <a:schemeClr val="bg1"/>
                </a:solidFill>
                <a:latin typeface="Century Schoolbook" panose="02040604050505020304" pitchFamily="18" charset="0"/>
                <a:ea typeface="Batang" panose="02030600000101010101" pitchFamily="18" charset="-127"/>
              </a:rPr>
              <a:t>очікуване використання об'єкта основних засобів суб'єктом державного сектору. Використання оцінюють виходячи з очікуваної потужності або фізичної продуктивності об'єкта основних засобів;</a:t>
            </a:r>
          </a:p>
          <a:p>
            <a:pPr marL="342900" indent="-342900">
              <a:buClr>
                <a:srgbClr val="B074FF"/>
              </a:buClr>
              <a:buFont typeface="Wingdings" panose="05000000000000000000" pitchFamily="2" charset="2"/>
              <a:buChar char="q"/>
            </a:pPr>
            <a:r>
              <a:rPr lang="uk-UA" sz="2800" i="1" dirty="0">
                <a:solidFill>
                  <a:schemeClr val="bg1"/>
                </a:solidFill>
                <a:latin typeface="Century Schoolbook" panose="02040604050505020304" pitchFamily="18" charset="0"/>
                <a:ea typeface="Batang" panose="02030600000101010101" pitchFamily="18" charset="-127"/>
              </a:rPr>
              <a:t>очікуваний фізичний знос, який залежить від інтенсивності використання об'єкта основних засобів, якості сервісного обслуговування;</a:t>
            </a:r>
          </a:p>
          <a:p>
            <a:pPr marL="342900" indent="-342900">
              <a:buClr>
                <a:srgbClr val="B074FF"/>
              </a:buClr>
              <a:buFont typeface="Wingdings" panose="05000000000000000000" pitchFamily="2" charset="2"/>
              <a:buChar char="q"/>
            </a:pPr>
            <a:r>
              <a:rPr lang="uk-UA" sz="2800" i="1" dirty="0">
                <a:solidFill>
                  <a:schemeClr val="bg1"/>
                </a:solidFill>
                <a:latin typeface="Century Schoolbook" panose="02040604050505020304" pitchFamily="18" charset="0"/>
                <a:ea typeface="Batang" panose="02030600000101010101" pitchFamily="18" charset="-127"/>
              </a:rPr>
              <a:t>моральний знос, який виникає внаслідок змін та вдосконалення виробництва або від зміни ринкового попиту на продукт чи послуги, що надаються об'єктом основних засобів;</a:t>
            </a:r>
          </a:p>
          <a:p>
            <a:pPr marL="342900" indent="-342900">
              <a:buClr>
                <a:srgbClr val="B074FF"/>
              </a:buClr>
              <a:buFont typeface="Wingdings" panose="05000000000000000000" pitchFamily="2" charset="2"/>
              <a:buChar char="q"/>
            </a:pPr>
            <a:r>
              <a:rPr lang="uk-UA" sz="2800" i="1" dirty="0">
                <a:solidFill>
                  <a:schemeClr val="bg1"/>
                </a:solidFill>
                <a:latin typeface="Century Schoolbook" panose="02040604050505020304" pitchFamily="18" charset="0"/>
                <a:ea typeface="Batang" panose="02030600000101010101" pitchFamily="18" charset="-127"/>
              </a:rPr>
              <a:t>правові або подібні обмеження на використання об'єкта основних засобів.</a:t>
            </a:r>
          </a:p>
          <a:p>
            <a:r>
              <a:rPr lang="uk-UA" sz="2800" i="1" dirty="0">
                <a:solidFill>
                  <a:srgbClr val="B074FF"/>
                </a:solidFill>
                <a:latin typeface="Century Schoolbook" panose="02040604050505020304" pitchFamily="18" charset="0"/>
                <a:ea typeface="Batang" panose="02030600000101010101" pitchFamily="18" charset="-127"/>
              </a:rPr>
              <a:t>5. Вартість об'єкта основних засобів розподіляється на </a:t>
            </a:r>
            <a:r>
              <a:rPr lang="uk-UA" sz="2800" i="1" dirty="0">
                <a:solidFill>
                  <a:schemeClr val="bg1"/>
                </a:solidFill>
                <a:latin typeface="Century Schoolbook" panose="02040604050505020304" pitchFamily="18" charset="0"/>
                <a:ea typeface="Batang" panose="02030600000101010101" pitchFamily="18" charset="-127"/>
              </a:rPr>
              <a:t>систематичній основі протягом строку його корисного використання шляхом нарахування амортизації на дату балансу. </a:t>
            </a:r>
          </a:p>
          <a:p>
            <a:pPr marL="342900" indent="-342900">
              <a:buFont typeface="Wingdings" panose="05000000000000000000" pitchFamily="2" charset="2"/>
              <a:buChar char="§"/>
            </a:pPr>
            <a:r>
              <a:rPr lang="uk-UA" sz="2800" i="1" dirty="0">
                <a:solidFill>
                  <a:srgbClr val="B074FF"/>
                </a:solidFill>
                <a:latin typeface="Century Schoolbook" panose="02040604050505020304" pitchFamily="18" charset="0"/>
                <a:ea typeface="Batang" panose="02030600000101010101" pitchFamily="18" charset="-127"/>
              </a:rPr>
              <a:t>За рішенням керівника суб'єкта державного сектору у розпорядчому документі про облікову політику може бути</a:t>
            </a:r>
            <a:r>
              <a:rPr lang="uk-UA" sz="2800" i="1" dirty="0">
                <a:solidFill>
                  <a:schemeClr val="bg1"/>
                </a:solidFill>
                <a:latin typeface="Century Schoolbook" panose="02040604050505020304" pitchFamily="18" charset="0"/>
                <a:ea typeface="Batang" panose="02030600000101010101" pitchFamily="18" charset="-127"/>
              </a:rPr>
              <a:t> передбачено нарахування амортизації на річну дату балансу.</a:t>
            </a:r>
          </a:p>
          <a:p>
            <a:pPr marL="342900" indent="-342900">
              <a:buFont typeface="Wingdings" panose="05000000000000000000" pitchFamily="2" charset="2"/>
              <a:buChar char="§"/>
            </a:pPr>
            <a:r>
              <a:rPr lang="uk-UA" sz="2800" i="1" dirty="0">
                <a:solidFill>
                  <a:srgbClr val="B074FF"/>
                </a:solidFill>
                <a:latin typeface="Century Schoolbook" panose="02040604050505020304" pitchFamily="18" charset="0"/>
                <a:ea typeface="Batang" panose="02030600000101010101" pitchFamily="18" charset="-127"/>
              </a:rPr>
              <a:t>Місячна сума амортизації визначається </a:t>
            </a:r>
            <a:r>
              <a:rPr lang="uk-UA" sz="2800" i="1" dirty="0">
                <a:solidFill>
                  <a:schemeClr val="bg1"/>
                </a:solidFill>
                <a:latin typeface="Century Schoolbook" panose="02040604050505020304" pitchFamily="18" charset="0"/>
                <a:ea typeface="Batang" panose="02030600000101010101" pitchFamily="18" charset="-127"/>
              </a:rPr>
              <a:t>діленням річної суми амортизації на 12.</a:t>
            </a:r>
          </a:p>
          <a:p>
            <a:pPr marL="342900" indent="-342900">
              <a:buFont typeface="Wingdings" panose="05000000000000000000" pitchFamily="2" charset="2"/>
              <a:buChar char="§"/>
            </a:pPr>
            <a:r>
              <a:rPr lang="uk-UA" sz="2800" i="1" dirty="0">
                <a:solidFill>
                  <a:srgbClr val="B074FF"/>
                </a:solidFill>
                <a:latin typeface="Century Schoolbook" panose="02040604050505020304" pitchFamily="18" charset="0"/>
                <a:ea typeface="Batang" panose="02030600000101010101" pitchFamily="18" charset="-127"/>
              </a:rPr>
              <a:t>Нарахування амортизації починається з </a:t>
            </a:r>
            <a:r>
              <a:rPr lang="uk-UA" sz="2800" i="1" dirty="0">
                <a:solidFill>
                  <a:schemeClr val="bg1"/>
                </a:solidFill>
                <a:latin typeface="Century Schoolbook" panose="02040604050505020304" pitchFamily="18" charset="0"/>
                <a:ea typeface="Batang" panose="02030600000101010101" pitchFamily="18" charset="-127"/>
              </a:rPr>
              <a:t>місяця, наступного за місяцем, у якому об'єкт основних засобів став придатним для корисного використання та введений в експлуатацію.</a:t>
            </a:r>
          </a:p>
          <a:p>
            <a:pPr marL="342900" indent="-342900">
              <a:buFont typeface="Wingdings" panose="05000000000000000000" pitchFamily="2" charset="2"/>
              <a:buChar char="§"/>
            </a:pPr>
            <a:r>
              <a:rPr lang="uk-UA" sz="2800" i="1" dirty="0">
                <a:solidFill>
                  <a:srgbClr val="B074FF"/>
                </a:solidFill>
                <a:latin typeface="Century Schoolbook" panose="02040604050505020304" pitchFamily="18" charset="0"/>
                <a:ea typeface="Batang" panose="02030600000101010101" pitchFamily="18" charset="-127"/>
              </a:rPr>
              <a:t>Нарахування амортизації припиняється,</a:t>
            </a:r>
            <a:r>
              <a:rPr lang="uk-UA" sz="2800" i="1" dirty="0">
                <a:solidFill>
                  <a:schemeClr val="bg1"/>
                </a:solidFill>
                <a:latin typeface="Century Schoolbook" panose="02040604050505020304" pitchFamily="18" charset="0"/>
                <a:ea typeface="Batang" panose="02030600000101010101" pitchFamily="18" charset="-127"/>
              </a:rPr>
              <a:t> починаючи з місяця, наступного за місяцем вибуття об'єкта основних засобів, переведення його на реконструкцію, модернізацію, добудову, дообладнання, консервацію.</a:t>
            </a:r>
          </a:p>
          <a:p>
            <a:pPr marL="342900" indent="-342900">
              <a:buFont typeface="Wingdings" panose="05000000000000000000" pitchFamily="2" charset="2"/>
              <a:buChar char="§"/>
            </a:pPr>
            <a:r>
              <a:rPr lang="uk-UA" sz="2800" i="1" dirty="0">
                <a:solidFill>
                  <a:srgbClr val="B074FF"/>
                </a:solidFill>
                <a:latin typeface="Century Schoolbook" panose="02040604050505020304" pitchFamily="18" charset="0"/>
                <a:ea typeface="Batang" panose="02030600000101010101" pitchFamily="18" charset="-127"/>
              </a:rPr>
              <a:t>При вибутті об'єкта основних засобів </a:t>
            </a:r>
            <a:r>
              <a:rPr lang="uk-UA" sz="2800" i="1" dirty="0">
                <a:solidFill>
                  <a:schemeClr val="bg1"/>
                </a:solidFill>
                <a:latin typeface="Century Schoolbook" panose="02040604050505020304" pitchFamily="18" charset="0"/>
                <a:ea typeface="Batang" panose="02030600000101010101" pitchFamily="18" charset="-127"/>
              </a:rPr>
              <a:t>суб'єкт державного сектору нараховує амортизацію в </a:t>
            </a:r>
            <a:r>
              <a:rPr lang="uk-UA" sz="2800" i="1" dirty="0">
                <a:solidFill>
                  <a:srgbClr val="B074FF"/>
                </a:solidFill>
                <a:latin typeface="Century Schoolbook" panose="02040604050505020304" pitchFamily="18" charset="0"/>
                <a:ea typeface="Batang" panose="02030600000101010101" pitchFamily="18" charset="-127"/>
              </a:rPr>
              <a:t>місяці його вибуття.</a:t>
            </a:r>
          </a:p>
          <a:p>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18288000" cy="4483735"/>
          </a:xfrm>
          <a:custGeom>
            <a:avLst/>
            <a:gdLst/>
            <a:ahLst/>
            <a:cxnLst/>
            <a:rect l="l" t="t" r="r" b="b"/>
            <a:pathLst>
              <a:path w="18288000" h="4483735">
                <a:moveTo>
                  <a:pt x="18287998" y="4483405"/>
                </a:moveTo>
                <a:lnTo>
                  <a:pt x="0" y="4483405"/>
                </a:lnTo>
                <a:lnTo>
                  <a:pt x="0" y="0"/>
                </a:lnTo>
                <a:lnTo>
                  <a:pt x="18287998" y="0"/>
                </a:lnTo>
                <a:lnTo>
                  <a:pt x="18287998" y="4483405"/>
                </a:lnTo>
                <a:close/>
              </a:path>
            </a:pathLst>
          </a:custGeom>
          <a:solidFill>
            <a:srgbClr val="FAF1EF"/>
          </a:solidFill>
        </p:spPr>
        <p:txBody>
          <a:bodyPr wrap="square" lIns="0" tIns="0" rIns="0" bIns="0" rtlCol="0"/>
          <a:lstStyle/>
          <a:p>
            <a:endParaRPr/>
          </a:p>
        </p:txBody>
      </p:sp>
      <p:sp>
        <p:nvSpPr>
          <p:cNvPr id="4" name="object 4"/>
          <p:cNvSpPr txBox="1"/>
          <p:nvPr/>
        </p:nvSpPr>
        <p:spPr>
          <a:xfrm>
            <a:off x="1433984" y="5726147"/>
            <a:ext cx="3732529" cy="3398559"/>
          </a:xfrm>
          <a:prstGeom prst="rect">
            <a:avLst/>
          </a:prstGeom>
        </p:spPr>
        <p:txBody>
          <a:bodyPr vert="horz" wrap="square" lIns="0" tIns="12700" rIns="0" bIns="0" rtlCol="0">
            <a:spAutoFit/>
          </a:bodyPr>
          <a:lstStyle/>
          <a:p>
            <a:pPr marL="12700" marR="5080" algn="ctr">
              <a:lnSpc>
                <a:spcPct val="114599"/>
              </a:lnSpc>
              <a:spcBef>
                <a:spcPts val="100"/>
              </a:spcBef>
            </a:pPr>
            <a:r>
              <a:rPr lang="uk-UA" sz="2400" i="1" dirty="0">
                <a:solidFill>
                  <a:srgbClr val="B074FF"/>
                </a:solidFill>
                <a:latin typeface="Century Schoolbook" panose="02040604050505020304" pitchFamily="18" charset="0"/>
              </a:rPr>
              <a:t>Сума втрат від зменшення корисності об'єкта основних засобів відображається збільшенням суми зносу основних засобів та витрат.</a:t>
            </a:r>
          </a:p>
          <a:p>
            <a:pPr marL="12700" marR="5080">
              <a:lnSpc>
                <a:spcPct val="114599"/>
              </a:lnSpc>
              <a:spcBef>
                <a:spcPts val="100"/>
              </a:spcBef>
            </a:pPr>
            <a:endParaRPr sz="2400" dirty="0">
              <a:latin typeface="Calibri"/>
              <a:cs typeface="Calibri"/>
            </a:endParaRPr>
          </a:p>
        </p:txBody>
      </p:sp>
      <p:sp>
        <p:nvSpPr>
          <p:cNvPr id="5" name="object 5"/>
          <p:cNvSpPr/>
          <p:nvPr/>
        </p:nvSpPr>
        <p:spPr>
          <a:xfrm>
            <a:off x="1028687" y="4024286"/>
            <a:ext cx="16235044" cy="914400"/>
          </a:xfrm>
          <a:custGeom>
            <a:avLst/>
            <a:gdLst/>
            <a:ahLst/>
            <a:cxnLst/>
            <a:rect l="l" t="t" r="r" b="b"/>
            <a:pathLst>
              <a:path w="16235044" h="914400">
                <a:moveTo>
                  <a:pt x="4810125" y="0"/>
                </a:moveTo>
                <a:lnTo>
                  <a:pt x="0" y="0"/>
                </a:lnTo>
                <a:lnTo>
                  <a:pt x="0" y="914400"/>
                </a:lnTo>
                <a:lnTo>
                  <a:pt x="4810125" y="914400"/>
                </a:lnTo>
                <a:lnTo>
                  <a:pt x="4810125" y="0"/>
                </a:lnTo>
                <a:close/>
              </a:path>
              <a:path w="16235044" h="914400">
                <a:moveTo>
                  <a:pt x="10522585" y="0"/>
                </a:moveTo>
                <a:lnTo>
                  <a:pt x="5712460" y="0"/>
                </a:lnTo>
                <a:lnTo>
                  <a:pt x="5712460" y="914400"/>
                </a:lnTo>
                <a:lnTo>
                  <a:pt x="10522585" y="914400"/>
                </a:lnTo>
                <a:lnTo>
                  <a:pt x="10522585" y="0"/>
                </a:lnTo>
                <a:close/>
              </a:path>
              <a:path w="16235044" h="914400">
                <a:moveTo>
                  <a:pt x="16235045" y="0"/>
                </a:moveTo>
                <a:lnTo>
                  <a:pt x="11424920" y="0"/>
                </a:lnTo>
                <a:lnTo>
                  <a:pt x="11424920" y="914400"/>
                </a:lnTo>
                <a:lnTo>
                  <a:pt x="16235045" y="914400"/>
                </a:lnTo>
                <a:lnTo>
                  <a:pt x="16235045" y="0"/>
                </a:lnTo>
                <a:close/>
              </a:path>
            </a:pathLst>
          </a:custGeom>
          <a:solidFill>
            <a:srgbClr val="B074FF"/>
          </a:solidFill>
        </p:spPr>
        <p:txBody>
          <a:bodyPr wrap="square" lIns="0" tIns="0" rIns="0" bIns="0" rtlCol="0"/>
          <a:lstStyle/>
          <a:p>
            <a:endParaRPr/>
          </a:p>
        </p:txBody>
      </p:sp>
      <p:sp>
        <p:nvSpPr>
          <p:cNvPr id="6" name="object 6"/>
          <p:cNvSpPr txBox="1"/>
          <p:nvPr/>
        </p:nvSpPr>
        <p:spPr>
          <a:xfrm>
            <a:off x="12858128" y="5726147"/>
            <a:ext cx="4405603" cy="2946897"/>
          </a:xfrm>
          <a:prstGeom prst="rect">
            <a:avLst/>
          </a:prstGeom>
        </p:spPr>
        <p:txBody>
          <a:bodyPr vert="horz" wrap="square" lIns="0" tIns="12700" rIns="0" bIns="0" rtlCol="0">
            <a:spAutoFit/>
          </a:bodyPr>
          <a:lstStyle/>
          <a:p>
            <a:pPr marL="12700" marR="5080" algn="ctr">
              <a:lnSpc>
                <a:spcPct val="114599"/>
              </a:lnSpc>
              <a:spcBef>
                <a:spcPts val="100"/>
              </a:spcBef>
            </a:pPr>
            <a:r>
              <a:rPr lang="uk-UA" sz="2400" i="1" dirty="0">
                <a:solidFill>
                  <a:srgbClr val="B074FF"/>
                </a:solidFill>
                <a:latin typeface="Century Schoolbook" panose="02040604050505020304" pitchFamily="18" charset="0"/>
              </a:rPr>
              <a:t>Сума вигід від відновлення корисності об'єкта основних засобів відображається визнанням доходу суб'єкта державного сектору з одночасним зменшенням суми зносу основних засобів.</a:t>
            </a:r>
            <a:endParaRPr sz="2400" i="1" dirty="0">
              <a:solidFill>
                <a:srgbClr val="B074FF"/>
              </a:solidFill>
              <a:latin typeface="Century Schoolbook" panose="02040604050505020304" pitchFamily="18" charset="0"/>
              <a:cs typeface="Calibri"/>
            </a:endParaRPr>
          </a:p>
        </p:txBody>
      </p:sp>
      <p:sp>
        <p:nvSpPr>
          <p:cNvPr id="7" name="object 7"/>
          <p:cNvSpPr txBox="1"/>
          <p:nvPr/>
        </p:nvSpPr>
        <p:spPr>
          <a:xfrm>
            <a:off x="6863645" y="5726147"/>
            <a:ext cx="5122532" cy="2533258"/>
          </a:xfrm>
          <a:prstGeom prst="rect">
            <a:avLst/>
          </a:prstGeom>
        </p:spPr>
        <p:txBody>
          <a:bodyPr vert="horz" wrap="square" lIns="0" tIns="12700" rIns="0" bIns="0" rtlCol="0">
            <a:spAutoFit/>
          </a:bodyPr>
          <a:lstStyle/>
          <a:p>
            <a:pPr marL="12700" marR="5080" algn="ctr">
              <a:lnSpc>
                <a:spcPct val="114599"/>
              </a:lnSpc>
              <a:spcBef>
                <a:spcPts val="100"/>
              </a:spcBef>
            </a:pPr>
            <a:r>
              <a:rPr lang="uk-UA" sz="2400" i="1" dirty="0">
                <a:solidFill>
                  <a:srgbClr val="B074FF"/>
                </a:solidFill>
                <a:latin typeface="Century Schoolbook" panose="02040604050505020304" pitchFamily="18" charset="0"/>
              </a:rPr>
              <a:t>Якщо об'єкт основних засобів відображається в бухгалтерському обліку за переоціненою вартістю, то сума втрат від зменшення корисності відображається у порядку.</a:t>
            </a:r>
            <a:endParaRPr sz="2400" dirty="0">
              <a:latin typeface="Calibri"/>
              <a:cs typeface="Calibri"/>
            </a:endParaRPr>
          </a:p>
        </p:txBody>
      </p:sp>
      <p:sp>
        <p:nvSpPr>
          <p:cNvPr id="9" name="object 9"/>
          <p:cNvSpPr/>
          <p:nvPr/>
        </p:nvSpPr>
        <p:spPr>
          <a:xfrm>
            <a:off x="16457583" y="11"/>
            <a:ext cx="1830705" cy="2236470"/>
          </a:xfrm>
          <a:custGeom>
            <a:avLst/>
            <a:gdLst/>
            <a:ahLst/>
            <a:cxnLst/>
            <a:rect l="l" t="t" r="r" b="b"/>
            <a:pathLst>
              <a:path w="1830705" h="2236470">
                <a:moveTo>
                  <a:pt x="128178" y="93345"/>
                </a:moveTo>
                <a:lnTo>
                  <a:pt x="150122" y="44516"/>
                </a:lnTo>
                <a:lnTo>
                  <a:pt x="172330" y="0"/>
                </a:lnTo>
                <a:lnTo>
                  <a:pt x="221524" y="0"/>
                </a:lnTo>
                <a:lnTo>
                  <a:pt x="128178" y="93345"/>
                </a:lnTo>
                <a:close/>
              </a:path>
              <a:path w="1830705" h="2236470">
                <a:moveTo>
                  <a:pt x="37617" y="363636"/>
                </a:moveTo>
                <a:lnTo>
                  <a:pt x="53988" y="300417"/>
                </a:lnTo>
                <a:lnTo>
                  <a:pt x="72448" y="238243"/>
                </a:lnTo>
                <a:lnTo>
                  <a:pt x="311029" y="0"/>
                </a:lnTo>
                <a:lnTo>
                  <a:pt x="401695" y="0"/>
                </a:lnTo>
                <a:lnTo>
                  <a:pt x="37617" y="363636"/>
                </a:lnTo>
                <a:close/>
              </a:path>
              <a:path w="1830705" h="2236470">
                <a:moveTo>
                  <a:pt x="5572" y="578196"/>
                </a:moveTo>
                <a:lnTo>
                  <a:pt x="10797" y="526646"/>
                </a:lnTo>
                <a:lnTo>
                  <a:pt x="18112" y="475096"/>
                </a:lnTo>
                <a:lnTo>
                  <a:pt x="493208" y="0"/>
                </a:lnTo>
                <a:lnTo>
                  <a:pt x="583769" y="0"/>
                </a:lnTo>
                <a:lnTo>
                  <a:pt x="5572" y="578196"/>
                </a:lnTo>
                <a:close/>
              </a:path>
              <a:path w="1830705" h="2236470">
                <a:moveTo>
                  <a:pt x="1393" y="764891"/>
                </a:moveTo>
                <a:lnTo>
                  <a:pt x="587" y="742120"/>
                </a:lnTo>
                <a:lnTo>
                  <a:pt x="174" y="719611"/>
                </a:lnTo>
                <a:lnTo>
                  <a:pt x="21" y="697101"/>
                </a:lnTo>
                <a:lnTo>
                  <a:pt x="0" y="674330"/>
                </a:lnTo>
                <a:lnTo>
                  <a:pt x="674330" y="0"/>
                </a:lnTo>
                <a:lnTo>
                  <a:pt x="765612" y="0"/>
                </a:lnTo>
                <a:lnTo>
                  <a:pt x="1393" y="764891"/>
                </a:lnTo>
                <a:close/>
              </a:path>
              <a:path w="1830705" h="2236470">
                <a:moveTo>
                  <a:pt x="16718" y="930688"/>
                </a:moveTo>
                <a:lnTo>
                  <a:pt x="13823" y="910617"/>
                </a:lnTo>
                <a:lnTo>
                  <a:pt x="11320" y="890284"/>
                </a:lnTo>
                <a:lnTo>
                  <a:pt x="9077" y="869951"/>
                </a:lnTo>
                <a:lnTo>
                  <a:pt x="6966" y="849880"/>
                </a:lnTo>
                <a:lnTo>
                  <a:pt x="856846" y="0"/>
                </a:lnTo>
                <a:lnTo>
                  <a:pt x="947407" y="0"/>
                </a:lnTo>
                <a:lnTo>
                  <a:pt x="16718" y="930688"/>
                </a:lnTo>
                <a:close/>
              </a:path>
              <a:path w="1830705" h="2236470">
                <a:moveTo>
                  <a:pt x="45977" y="1081159"/>
                </a:moveTo>
                <a:lnTo>
                  <a:pt x="41797" y="1062568"/>
                </a:lnTo>
                <a:lnTo>
                  <a:pt x="33437" y="1025908"/>
                </a:lnTo>
                <a:lnTo>
                  <a:pt x="29258" y="1007317"/>
                </a:lnTo>
                <a:lnTo>
                  <a:pt x="1036575" y="0"/>
                </a:lnTo>
                <a:lnTo>
                  <a:pt x="1127136" y="0"/>
                </a:lnTo>
                <a:lnTo>
                  <a:pt x="45977" y="1081159"/>
                </a:lnTo>
                <a:close/>
              </a:path>
              <a:path w="1830705" h="2236470">
                <a:moveTo>
                  <a:pt x="89167" y="1220484"/>
                </a:moveTo>
                <a:lnTo>
                  <a:pt x="83137" y="1203547"/>
                </a:lnTo>
                <a:lnTo>
                  <a:pt x="77499" y="1186349"/>
                </a:lnTo>
                <a:lnTo>
                  <a:pt x="72122" y="1169151"/>
                </a:lnTo>
                <a:lnTo>
                  <a:pt x="66875" y="1152215"/>
                </a:lnTo>
                <a:lnTo>
                  <a:pt x="1219091" y="0"/>
                </a:lnTo>
                <a:lnTo>
                  <a:pt x="1309652" y="0"/>
                </a:lnTo>
                <a:lnTo>
                  <a:pt x="89167" y="1220484"/>
                </a:lnTo>
                <a:close/>
              </a:path>
              <a:path w="1830705" h="2236470">
                <a:moveTo>
                  <a:pt x="142111" y="1348663"/>
                </a:moveTo>
                <a:lnTo>
                  <a:pt x="134818" y="1332989"/>
                </a:lnTo>
                <a:lnTo>
                  <a:pt x="127656" y="1317315"/>
                </a:lnTo>
                <a:lnTo>
                  <a:pt x="120755" y="1301641"/>
                </a:lnTo>
                <a:lnTo>
                  <a:pt x="114246" y="1285967"/>
                </a:lnTo>
                <a:lnTo>
                  <a:pt x="1400213" y="0"/>
                </a:lnTo>
                <a:lnTo>
                  <a:pt x="1490774" y="0"/>
                </a:lnTo>
                <a:lnTo>
                  <a:pt x="142111" y="1348663"/>
                </a:lnTo>
                <a:close/>
              </a:path>
              <a:path w="1830705" h="2236470">
                <a:moveTo>
                  <a:pt x="202021" y="1469875"/>
                </a:moveTo>
                <a:lnTo>
                  <a:pt x="193683" y="1455246"/>
                </a:lnTo>
                <a:lnTo>
                  <a:pt x="185476" y="1440617"/>
                </a:lnTo>
                <a:lnTo>
                  <a:pt x="177530" y="1425988"/>
                </a:lnTo>
                <a:lnTo>
                  <a:pt x="169976" y="1411359"/>
                </a:lnTo>
                <a:lnTo>
                  <a:pt x="1581335" y="0"/>
                </a:lnTo>
                <a:lnTo>
                  <a:pt x="1671896" y="0"/>
                </a:lnTo>
                <a:lnTo>
                  <a:pt x="202021" y="1469875"/>
                </a:lnTo>
                <a:close/>
              </a:path>
              <a:path w="1830705" h="2236470">
                <a:moveTo>
                  <a:pt x="273076" y="1579942"/>
                </a:moveTo>
                <a:lnTo>
                  <a:pt x="263694" y="1566358"/>
                </a:lnTo>
                <a:lnTo>
                  <a:pt x="254442" y="1552774"/>
                </a:lnTo>
                <a:lnTo>
                  <a:pt x="245451" y="1539190"/>
                </a:lnTo>
                <a:lnTo>
                  <a:pt x="236852" y="1525605"/>
                </a:lnTo>
                <a:lnTo>
                  <a:pt x="1762458" y="0"/>
                </a:lnTo>
                <a:lnTo>
                  <a:pt x="1830417" y="0"/>
                </a:lnTo>
                <a:lnTo>
                  <a:pt x="1830417" y="22602"/>
                </a:lnTo>
                <a:lnTo>
                  <a:pt x="273076" y="1579942"/>
                </a:lnTo>
                <a:close/>
              </a:path>
              <a:path w="1830705" h="2236470">
                <a:moveTo>
                  <a:pt x="352492" y="1683042"/>
                </a:moveTo>
                <a:lnTo>
                  <a:pt x="342064" y="1670503"/>
                </a:lnTo>
                <a:lnTo>
                  <a:pt x="331767" y="1657964"/>
                </a:lnTo>
                <a:lnTo>
                  <a:pt x="321731" y="1645425"/>
                </a:lnTo>
                <a:lnTo>
                  <a:pt x="312087" y="1632886"/>
                </a:lnTo>
                <a:lnTo>
                  <a:pt x="1830417" y="114556"/>
                </a:lnTo>
                <a:lnTo>
                  <a:pt x="1830417" y="205117"/>
                </a:lnTo>
                <a:lnTo>
                  <a:pt x="352492" y="1683042"/>
                </a:lnTo>
                <a:close/>
              </a:path>
              <a:path w="1830705" h="2236470">
                <a:moveTo>
                  <a:pt x="438873" y="1776390"/>
                </a:moveTo>
                <a:lnTo>
                  <a:pt x="427400" y="1764896"/>
                </a:lnTo>
                <a:lnTo>
                  <a:pt x="416059" y="1753402"/>
                </a:lnTo>
                <a:lnTo>
                  <a:pt x="404978" y="1741907"/>
                </a:lnTo>
                <a:lnTo>
                  <a:pt x="394289" y="1730413"/>
                </a:lnTo>
                <a:lnTo>
                  <a:pt x="1830417" y="294285"/>
                </a:lnTo>
                <a:lnTo>
                  <a:pt x="1830417" y="384847"/>
                </a:lnTo>
                <a:lnTo>
                  <a:pt x="438873" y="1776390"/>
                </a:lnTo>
                <a:close/>
              </a:path>
              <a:path w="1830705" h="2236470">
                <a:moveTo>
                  <a:pt x="530827" y="1865558"/>
                </a:moveTo>
                <a:lnTo>
                  <a:pt x="507142" y="1844485"/>
                </a:lnTo>
                <a:lnTo>
                  <a:pt x="495169" y="1833622"/>
                </a:lnTo>
                <a:lnTo>
                  <a:pt x="483457" y="1822367"/>
                </a:lnTo>
                <a:lnTo>
                  <a:pt x="1830417" y="475408"/>
                </a:lnTo>
                <a:lnTo>
                  <a:pt x="1830417" y="565969"/>
                </a:lnTo>
                <a:lnTo>
                  <a:pt x="530827" y="1865558"/>
                </a:lnTo>
                <a:close/>
              </a:path>
              <a:path w="1830705" h="2236470">
                <a:moveTo>
                  <a:pt x="632535" y="1944973"/>
                </a:moveTo>
                <a:lnTo>
                  <a:pt x="606759" y="1925990"/>
                </a:lnTo>
                <a:lnTo>
                  <a:pt x="593741" y="1916172"/>
                </a:lnTo>
                <a:lnTo>
                  <a:pt x="580984" y="1905962"/>
                </a:lnTo>
                <a:lnTo>
                  <a:pt x="1830417" y="657340"/>
                </a:lnTo>
                <a:lnTo>
                  <a:pt x="1830417" y="747873"/>
                </a:lnTo>
                <a:lnTo>
                  <a:pt x="632535" y="1944973"/>
                </a:lnTo>
                <a:close/>
              </a:path>
              <a:path w="1830705" h="2236470">
                <a:moveTo>
                  <a:pt x="741208" y="2017422"/>
                </a:moveTo>
                <a:lnTo>
                  <a:pt x="726818" y="2009041"/>
                </a:lnTo>
                <a:lnTo>
                  <a:pt x="712821" y="2000529"/>
                </a:lnTo>
                <a:lnTo>
                  <a:pt x="699084" y="1991756"/>
                </a:lnTo>
                <a:lnTo>
                  <a:pt x="685478" y="1982591"/>
                </a:lnTo>
                <a:lnTo>
                  <a:pt x="1830417" y="837652"/>
                </a:lnTo>
                <a:lnTo>
                  <a:pt x="1830417" y="928214"/>
                </a:lnTo>
                <a:lnTo>
                  <a:pt x="741208" y="2017422"/>
                </a:lnTo>
                <a:close/>
              </a:path>
              <a:path w="1830705" h="2236470">
                <a:moveTo>
                  <a:pt x="859634" y="2081512"/>
                </a:moveTo>
                <a:lnTo>
                  <a:pt x="844200" y="2074175"/>
                </a:lnTo>
                <a:lnTo>
                  <a:pt x="829157" y="2066708"/>
                </a:lnTo>
                <a:lnTo>
                  <a:pt x="814375" y="2058980"/>
                </a:lnTo>
                <a:lnTo>
                  <a:pt x="799725" y="2050860"/>
                </a:lnTo>
                <a:lnTo>
                  <a:pt x="1830417" y="1020168"/>
                </a:lnTo>
                <a:lnTo>
                  <a:pt x="1830417" y="1110729"/>
                </a:lnTo>
                <a:lnTo>
                  <a:pt x="859634" y="2081512"/>
                </a:lnTo>
                <a:close/>
              </a:path>
              <a:path w="1830705" h="2236470">
                <a:moveTo>
                  <a:pt x="985027" y="2137242"/>
                </a:moveTo>
                <a:lnTo>
                  <a:pt x="952982" y="2124528"/>
                </a:lnTo>
                <a:lnTo>
                  <a:pt x="936829" y="2117845"/>
                </a:lnTo>
                <a:lnTo>
                  <a:pt x="920937" y="2110770"/>
                </a:lnTo>
                <a:lnTo>
                  <a:pt x="1830417" y="1201291"/>
                </a:lnTo>
                <a:lnTo>
                  <a:pt x="1830417" y="1291852"/>
                </a:lnTo>
                <a:lnTo>
                  <a:pt x="985027" y="2137242"/>
                </a:lnTo>
                <a:close/>
              </a:path>
              <a:path w="1830705" h="2236470">
                <a:moveTo>
                  <a:pt x="1122958" y="2180432"/>
                </a:moveTo>
                <a:lnTo>
                  <a:pt x="1053296" y="2159534"/>
                </a:lnTo>
                <a:lnTo>
                  <a:pt x="1830417" y="1382413"/>
                </a:lnTo>
                <a:lnTo>
                  <a:pt x="1830417" y="1472974"/>
                </a:lnTo>
                <a:lnTo>
                  <a:pt x="1122958" y="2180432"/>
                </a:lnTo>
                <a:close/>
              </a:path>
              <a:path w="1830705" h="2236470">
                <a:moveTo>
                  <a:pt x="1269249" y="2213870"/>
                </a:moveTo>
                <a:lnTo>
                  <a:pt x="1250441" y="2210496"/>
                </a:lnTo>
                <a:lnTo>
                  <a:pt x="1231632" y="2206730"/>
                </a:lnTo>
                <a:lnTo>
                  <a:pt x="1194014" y="2198545"/>
                </a:lnTo>
                <a:lnTo>
                  <a:pt x="1830417" y="1562627"/>
                </a:lnTo>
                <a:lnTo>
                  <a:pt x="1830417" y="1653146"/>
                </a:lnTo>
                <a:lnTo>
                  <a:pt x="1269249" y="2213870"/>
                </a:lnTo>
                <a:close/>
              </a:path>
              <a:path w="1830705" h="2236470">
                <a:moveTo>
                  <a:pt x="1433653" y="2231983"/>
                </a:moveTo>
                <a:lnTo>
                  <a:pt x="1412754" y="2230698"/>
                </a:lnTo>
                <a:lnTo>
                  <a:pt x="1391855" y="2229022"/>
                </a:lnTo>
                <a:lnTo>
                  <a:pt x="1350058" y="2225016"/>
                </a:lnTo>
                <a:lnTo>
                  <a:pt x="1830417" y="1745052"/>
                </a:lnTo>
                <a:lnTo>
                  <a:pt x="1830417" y="1835560"/>
                </a:lnTo>
                <a:lnTo>
                  <a:pt x="1433653" y="2231983"/>
                </a:lnTo>
                <a:close/>
              </a:path>
              <a:path w="1830705" h="2236470">
                <a:moveTo>
                  <a:pt x="1521427" y="2236162"/>
                </a:moveTo>
                <a:lnTo>
                  <a:pt x="1830417" y="1927173"/>
                </a:lnTo>
                <a:lnTo>
                  <a:pt x="1830417" y="2017734"/>
                </a:lnTo>
                <a:lnTo>
                  <a:pt x="1614775" y="2233376"/>
                </a:lnTo>
                <a:lnTo>
                  <a:pt x="1568101" y="2235814"/>
                </a:lnTo>
                <a:lnTo>
                  <a:pt x="1521427" y="2236162"/>
                </a:lnTo>
                <a:close/>
              </a:path>
              <a:path w="1830705" h="2236470">
                <a:moveTo>
                  <a:pt x="1713696" y="2225016"/>
                </a:moveTo>
                <a:lnTo>
                  <a:pt x="1830417" y="2108296"/>
                </a:lnTo>
                <a:lnTo>
                  <a:pt x="1830417" y="2198857"/>
                </a:lnTo>
                <a:lnTo>
                  <a:pt x="1794613" y="2213261"/>
                </a:lnTo>
                <a:lnTo>
                  <a:pt x="1740842" y="2221620"/>
                </a:lnTo>
                <a:lnTo>
                  <a:pt x="1713696" y="2225016"/>
                </a:lnTo>
                <a:close/>
              </a:path>
            </a:pathLst>
          </a:custGeom>
          <a:solidFill>
            <a:srgbClr val="B074FF"/>
          </a:solidFill>
        </p:spPr>
        <p:txBody>
          <a:bodyPr wrap="square" lIns="0" tIns="0" rIns="0" bIns="0" rtlCol="0"/>
          <a:lstStyle/>
          <a:p>
            <a:endParaRPr/>
          </a:p>
        </p:txBody>
      </p:sp>
      <p:sp>
        <p:nvSpPr>
          <p:cNvPr id="10" name="object 10"/>
          <p:cNvSpPr/>
          <p:nvPr/>
        </p:nvSpPr>
        <p:spPr>
          <a:xfrm>
            <a:off x="0" y="9390018"/>
            <a:ext cx="1810385" cy="859155"/>
          </a:xfrm>
          <a:custGeom>
            <a:avLst/>
            <a:gdLst/>
            <a:ahLst/>
            <a:cxnLst/>
            <a:rect l="l" t="t" r="r" b="b"/>
            <a:pathLst>
              <a:path w="1810385" h="859154">
                <a:moveTo>
                  <a:pt x="1638406" y="430504"/>
                </a:moveTo>
                <a:lnTo>
                  <a:pt x="482755" y="430504"/>
                </a:lnTo>
                <a:lnTo>
                  <a:pt x="737795" y="0"/>
                </a:lnTo>
                <a:lnTo>
                  <a:pt x="1037468" y="416753"/>
                </a:lnTo>
                <a:lnTo>
                  <a:pt x="1627931" y="416753"/>
                </a:lnTo>
                <a:lnTo>
                  <a:pt x="1638406" y="430504"/>
                </a:lnTo>
                <a:close/>
              </a:path>
              <a:path w="1810385" h="859154">
                <a:moveTo>
                  <a:pt x="1627931" y="416753"/>
                </a:moveTo>
                <a:lnTo>
                  <a:pt x="1037468" y="416753"/>
                </a:lnTo>
                <a:lnTo>
                  <a:pt x="1320138" y="12693"/>
                </a:lnTo>
                <a:lnTo>
                  <a:pt x="1627931" y="416753"/>
                </a:lnTo>
                <a:close/>
              </a:path>
              <a:path w="1810385" h="859154">
                <a:moveTo>
                  <a:pt x="0" y="750566"/>
                </a:moveTo>
                <a:lnTo>
                  <a:pt x="0" y="260777"/>
                </a:lnTo>
                <a:lnTo>
                  <a:pt x="134199" y="40194"/>
                </a:lnTo>
                <a:lnTo>
                  <a:pt x="482755" y="430504"/>
                </a:lnTo>
                <a:lnTo>
                  <a:pt x="1638406" y="430504"/>
                </a:lnTo>
                <a:lnTo>
                  <a:pt x="1648880" y="444255"/>
                </a:lnTo>
                <a:lnTo>
                  <a:pt x="1328639" y="444255"/>
                </a:lnTo>
                <a:lnTo>
                  <a:pt x="1314609" y="464352"/>
                </a:lnTo>
                <a:lnTo>
                  <a:pt x="759049" y="464352"/>
                </a:lnTo>
                <a:lnTo>
                  <a:pt x="757789" y="466467"/>
                </a:lnTo>
                <a:lnTo>
                  <a:pt x="173518" y="466467"/>
                </a:lnTo>
                <a:lnTo>
                  <a:pt x="0" y="750566"/>
                </a:lnTo>
                <a:close/>
              </a:path>
              <a:path w="1810385" h="859154">
                <a:moveTo>
                  <a:pt x="1607059" y="809178"/>
                </a:moveTo>
                <a:lnTo>
                  <a:pt x="1328639" y="444255"/>
                </a:lnTo>
                <a:lnTo>
                  <a:pt x="1648880" y="444255"/>
                </a:lnTo>
                <a:lnTo>
                  <a:pt x="1810028" y="655805"/>
                </a:lnTo>
                <a:lnTo>
                  <a:pt x="1607059" y="809178"/>
                </a:lnTo>
                <a:close/>
              </a:path>
              <a:path w="1810385" h="859154">
                <a:moveTo>
                  <a:pt x="1040656" y="856777"/>
                </a:moveTo>
                <a:lnTo>
                  <a:pt x="759049" y="464352"/>
                </a:lnTo>
                <a:lnTo>
                  <a:pt x="1314609" y="464352"/>
                </a:lnTo>
                <a:lnTo>
                  <a:pt x="1040656" y="856777"/>
                </a:lnTo>
                <a:close/>
              </a:path>
              <a:path w="1810385" h="859154">
                <a:moveTo>
                  <a:pt x="524199" y="858893"/>
                </a:moveTo>
                <a:lnTo>
                  <a:pt x="173518" y="466467"/>
                </a:lnTo>
                <a:lnTo>
                  <a:pt x="757789" y="466467"/>
                </a:lnTo>
                <a:lnTo>
                  <a:pt x="524199" y="858893"/>
                </a:lnTo>
                <a:close/>
              </a:path>
            </a:pathLst>
          </a:custGeom>
          <a:solidFill>
            <a:srgbClr val="FAF1EF"/>
          </a:solidFill>
        </p:spPr>
        <p:txBody>
          <a:bodyPr wrap="square" lIns="0" tIns="0" rIns="0" bIns="0" rtlCol="0"/>
          <a:lstStyle/>
          <a:p>
            <a:endParaRPr/>
          </a:p>
        </p:txBody>
      </p:sp>
      <p:sp>
        <p:nvSpPr>
          <p:cNvPr id="12" name="TextBox 11">
            <a:extLst>
              <a:ext uri="{FF2B5EF4-FFF2-40B4-BE49-F238E27FC236}">
                <a16:creationId xmlns:a16="http://schemas.microsoft.com/office/drawing/2014/main" id="{6F0FC460-A39C-4EBB-B86D-DE8852E18739}"/>
              </a:ext>
            </a:extLst>
          </p:cNvPr>
          <p:cNvSpPr txBox="1"/>
          <p:nvPr/>
        </p:nvSpPr>
        <p:spPr>
          <a:xfrm>
            <a:off x="1810385" y="848078"/>
            <a:ext cx="13220713" cy="2215991"/>
          </a:xfrm>
          <a:prstGeom prst="rect">
            <a:avLst/>
          </a:prstGeom>
          <a:noFill/>
        </p:spPr>
        <p:txBody>
          <a:bodyPr wrap="square" rtlCol="0">
            <a:spAutoFit/>
          </a:bodyPr>
          <a:lstStyle/>
          <a:p>
            <a:pPr algn="ctr"/>
            <a:r>
              <a:rPr lang="uk-UA" sz="6000" b="1" i="1" dirty="0">
                <a:solidFill>
                  <a:srgbClr val="B074FF"/>
                </a:solidFill>
                <a:latin typeface="Century Schoolbook" panose="02040604050505020304" pitchFamily="18" charset="0"/>
              </a:rPr>
              <a:t>V. Зменшення корисності основних засобів</a:t>
            </a:r>
          </a:p>
          <a:p>
            <a:endParaRPr lang="uk-UA" dirty="0"/>
          </a:p>
        </p:txBody>
      </p:sp>
      <p:sp>
        <p:nvSpPr>
          <p:cNvPr id="13" name="TextBox 12">
            <a:extLst>
              <a:ext uri="{FF2B5EF4-FFF2-40B4-BE49-F238E27FC236}">
                <a16:creationId xmlns:a16="http://schemas.microsoft.com/office/drawing/2014/main" id="{7C0F317D-B81D-465C-9D98-9691B7CD5A2D}"/>
              </a:ext>
            </a:extLst>
          </p:cNvPr>
          <p:cNvSpPr txBox="1"/>
          <p:nvPr/>
        </p:nvSpPr>
        <p:spPr>
          <a:xfrm>
            <a:off x="14489429" y="4187996"/>
            <a:ext cx="1143000" cy="523220"/>
          </a:xfrm>
          <a:prstGeom prst="rect">
            <a:avLst/>
          </a:prstGeom>
          <a:noFill/>
        </p:spPr>
        <p:txBody>
          <a:bodyPr wrap="square" rtlCol="0">
            <a:spAutoFit/>
          </a:bodyPr>
          <a:lstStyle/>
          <a:p>
            <a:r>
              <a:rPr lang="uk-UA" sz="2800" spc="509" dirty="0">
                <a:solidFill>
                  <a:srgbClr val="2D1673"/>
                </a:solidFill>
                <a:latin typeface="Century Schoolbook" panose="02040604050505020304" pitchFamily="18" charset="0"/>
                <a:cs typeface="Calibri"/>
              </a:rPr>
              <a:t>3</a:t>
            </a:r>
            <a:endParaRPr lang="uk-UA" sz="2800" dirty="0">
              <a:latin typeface="Century Schoolbook" panose="02040604050505020304" pitchFamily="18" charset="0"/>
            </a:endParaRPr>
          </a:p>
        </p:txBody>
      </p:sp>
      <p:sp>
        <p:nvSpPr>
          <p:cNvPr id="14" name="TextBox 13">
            <a:extLst>
              <a:ext uri="{FF2B5EF4-FFF2-40B4-BE49-F238E27FC236}">
                <a16:creationId xmlns:a16="http://schemas.microsoft.com/office/drawing/2014/main" id="{63224DB2-A94F-486C-9F69-27249B389017}"/>
              </a:ext>
            </a:extLst>
          </p:cNvPr>
          <p:cNvSpPr txBox="1"/>
          <p:nvPr/>
        </p:nvSpPr>
        <p:spPr>
          <a:xfrm>
            <a:off x="8853411" y="4181739"/>
            <a:ext cx="1143000" cy="523220"/>
          </a:xfrm>
          <a:prstGeom prst="rect">
            <a:avLst/>
          </a:prstGeom>
          <a:noFill/>
        </p:spPr>
        <p:txBody>
          <a:bodyPr wrap="square" rtlCol="0">
            <a:spAutoFit/>
          </a:bodyPr>
          <a:lstStyle/>
          <a:p>
            <a:r>
              <a:rPr lang="uk-UA" sz="2800" spc="509" dirty="0">
                <a:solidFill>
                  <a:srgbClr val="2D1673"/>
                </a:solidFill>
                <a:latin typeface="Century Schoolbook" panose="02040604050505020304" pitchFamily="18" charset="0"/>
              </a:rPr>
              <a:t>2</a:t>
            </a:r>
            <a:endParaRPr lang="uk-UA" sz="2800" dirty="0">
              <a:latin typeface="Century Schoolbook" panose="02040604050505020304" pitchFamily="18" charset="0"/>
            </a:endParaRPr>
          </a:p>
        </p:txBody>
      </p:sp>
      <p:sp>
        <p:nvSpPr>
          <p:cNvPr id="15" name="TextBox 14">
            <a:extLst>
              <a:ext uri="{FF2B5EF4-FFF2-40B4-BE49-F238E27FC236}">
                <a16:creationId xmlns:a16="http://schemas.microsoft.com/office/drawing/2014/main" id="{6D4CFAE4-79D7-47AF-A522-24E0C2AF1174}"/>
              </a:ext>
            </a:extLst>
          </p:cNvPr>
          <p:cNvSpPr txBox="1"/>
          <p:nvPr/>
        </p:nvSpPr>
        <p:spPr>
          <a:xfrm>
            <a:off x="3217393" y="4219876"/>
            <a:ext cx="1143000" cy="523220"/>
          </a:xfrm>
          <a:prstGeom prst="rect">
            <a:avLst/>
          </a:prstGeom>
          <a:noFill/>
        </p:spPr>
        <p:txBody>
          <a:bodyPr wrap="square" rtlCol="0">
            <a:spAutoFit/>
          </a:bodyPr>
          <a:lstStyle/>
          <a:p>
            <a:r>
              <a:rPr lang="uk-UA" sz="2800" spc="509" dirty="0">
                <a:solidFill>
                  <a:srgbClr val="2D1673"/>
                </a:solidFill>
                <a:latin typeface="Century Schoolbook" panose="02040604050505020304" pitchFamily="18" charset="0"/>
              </a:rPr>
              <a:t>1</a:t>
            </a:r>
            <a:endParaRPr lang="uk-UA" sz="2800" dirty="0">
              <a:latin typeface="Century Schoolbook" panose="020406040505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D17EB"/>
          </a:solidFill>
        </p:spPr>
        <p:txBody>
          <a:bodyPr wrap="square" lIns="0" tIns="0" rIns="0" bIns="0" rtlCol="0"/>
          <a:lstStyle/>
          <a:p>
            <a:endParaRPr/>
          </a:p>
        </p:txBody>
      </p:sp>
      <p:sp>
        <p:nvSpPr>
          <p:cNvPr id="3" name="object 3"/>
          <p:cNvSpPr/>
          <p:nvPr/>
        </p:nvSpPr>
        <p:spPr>
          <a:xfrm>
            <a:off x="16497109" y="0"/>
            <a:ext cx="1791335" cy="1739264"/>
          </a:xfrm>
          <a:custGeom>
            <a:avLst/>
            <a:gdLst/>
            <a:ahLst/>
            <a:cxnLst/>
            <a:rect l="l" t="t" r="r" b="b"/>
            <a:pathLst>
              <a:path w="1791334" h="1739264">
                <a:moveTo>
                  <a:pt x="5572" y="80922"/>
                </a:moveTo>
                <a:lnTo>
                  <a:pt x="7924" y="55016"/>
                </a:lnTo>
                <a:lnTo>
                  <a:pt x="10797" y="29372"/>
                </a:lnTo>
                <a:lnTo>
                  <a:pt x="14193" y="3727"/>
                </a:lnTo>
                <a:lnTo>
                  <a:pt x="14757" y="0"/>
                </a:lnTo>
                <a:lnTo>
                  <a:pt x="86495" y="0"/>
                </a:lnTo>
                <a:lnTo>
                  <a:pt x="5572" y="80922"/>
                </a:lnTo>
                <a:close/>
              </a:path>
              <a:path w="1791334" h="1739264">
                <a:moveTo>
                  <a:pt x="1393" y="267617"/>
                </a:moveTo>
                <a:lnTo>
                  <a:pt x="587" y="244846"/>
                </a:lnTo>
                <a:lnTo>
                  <a:pt x="174" y="222337"/>
                </a:lnTo>
                <a:lnTo>
                  <a:pt x="21" y="199827"/>
                </a:lnTo>
                <a:lnTo>
                  <a:pt x="0" y="177056"/>
                </a:lnTo>
                <a:lnTo>
                  <a:pt x="177056" y="0"/>
                </a:lnTo>
                <a:lnTo>
                  <a:pt x="268775" y="0"/>
                </a:lnTo>
                <a:lnTo>
                  <a:pt x="1393" y="267617"/>
                </a:lnTo>
                <a:close/>
              </a:path>
              <a:path w="1791334" h="1739264">
                <a:moveTo>
                  <a:pt x="16718" y="433414"/>
                </a:moveTo>
                <a:lnTo>
                  <a:pt x="13823" y="413342"/>
                </a:lnTo>
                <a:lnTo>
                  <a:pt x="11320" y="393010"/>
                </a:lnTo>
                <a:lnTo>
                  <a:pt x="9077" y="372677"/>
                </a:lnTo>
                <a:lnTo>
                  <a:pt x="6966" y="352606"/>
                </a:lnTo>
                <a:lnTo>
                  <a:pt x="359572" y="0"/>
                </a:lnTo>
                <a:lnTo>
                  <a:pt x="450133" y="0"/>
                </a:lnTo>
                <a:lnTo>
                  <a:pt x="16718" y="433414"/>
                </a:lnTo>
                <a:close/>
              </a:path>
              <a:path w="1791334" h="1739264">
                <a:moveTo>
                  <a:pt x="45977" y="583885"/>
                </a:moveTo>
                <a:lnTo>
                  <a:pt x="41797" y="565294"/>
                </a:lnTo>
                <a:lnTo>
                  <a:pt x="33437" y="528634"/>
                </a:lnTo>
                <a:lnTo>
                  <a:pt x="29258" y="510043"/>
                </a:lnTo>
                <a:lnTo>
                  <a:pt x="539301" y="0"/>
                </a:lnTo>
                <a:lnTo>
                  <a:pt x="629862" y="0"/>
                </a:lnTo>
                <a:lnTo>
                  <a:pt x="45977" y="583885"/>
                </a:lnTo>
                <a:close/>
              </a:path>
              <a:path w="1791334" h="1739264">
                <a:moveTo>
                  <a:pt x="89167" y="723210"/>
                </a:moveTo>
                <a:lnTo>
                  <a:pt x="83137" y="706273"/>
                </a:lnTo>
                <a:lnTo>
                  <a:pt x="77499" y="689075"/>
                </a:lnTo>
                <a:lnTo>
                  <a:pt x="72122" y="671877"/>
                </a:lnTo>
                <a:lnTo>
                  <a:pt x="66875" y="654941"/>
                </a:lnTo>
                <a:lnTo>
                  <a:pt x="721817" y="0"/>
                </a:lnTo>
                <a:lnTo>
                  <a:pt x="812378" y="0"/>
                </a:lnTo>
                <a:lnTo>
                  <a:pt x="89167" y="723210"/>
                </a:lnTo>
                <a:close/>
              </a:path>
              <a:path w="1791334" h="1739264">
                <a:moveTo>
                  <a:pt x="142111" y="851389"/>
                </a:moveTo>
                <a:lnTo>
                  <a:pt x="134818" y="835715"/>
                </a:lnTo>
                <a:lnTo>
                  <a:pt x="127656" y="820041"/>
                </a:lnTo>
                <a:lnTo>
                  <a:pt x="120755" y="804367"/>
                </a:lnTo>
                <a:lnTo>
                  <a:pt x="114246" y="788693"/>
                </a:lnTo>
                <a:lnTo>
                  <a:pt x="902939" y="0"/>
                </a:lnTo>
                <a:lnTo>
                  <a:pt x="993500" y="0"/>
                </a:lnTo>
                <a:lnTo>
                  <a:pt x="142111" y="851389"/>
                </a:lnTo>
                <a:close/>
              </a:path>
              <a:path w="1791334" h="1739264">
                <a:moveTo>
                  <a:pt x="202021" y="972601"/>
                </a:moveTo>
                <a:lnTo>
                  <a:pt x="193683" y="957972"/>
                </a:lnTo>
                <a:lnTo>
                  <a:pt x="185476" y="943343"/>
                </a:lnTo>
                <a:lnTo>
                  <a:pt x="177530" y="928714"/>
                </a:lnTo>
                <a:lnTo>
                  <a:pt x="169976" y="914085"/>
                </a:lnTo>
                <a:lnTo>
                  <a:pt x="1084061" y="0"/>
                </a:lnTo>
                <a:lnTo>
                  <a:pt x="1174622" y="0"/>
                </a:lnTo>
                <a:lnTo>
                  <a:pt x="202021" y="972601"/>
                </a:lnTo>
                <a:close/>
              </a:path>
              <a:path w="1791334" h="1739264">
                <a:moveTo>
                  <a:pt x="273076" y="1082668"/>
                </a:moveTo>
                <a:lnTo>
                  <a:pt x="263694" y="1069084"/>
                </a:lnTo>
                <a:lnTo>
                  <a:pt x="254442" y="1055500"/>
                </a:lnTo>
                <a:lnTo>
                  <a:pt x="245451" y="1041916"/>
                </a:lnTo>
                <a:lnTo>
                  <a:pt x="236852" y="1028331"/>
                </a:lnTo>
                <a:lnTo>
                  <a:pt x="1265184" y="0"/>
                </a:lnTo>
                <a:lnTo>
                  <a:pt x="1355745" y="0"/>
                </a:lnTo>
                <a:lnTo>
                  <a:pt x="273076" y="1082668"/>
                </a:lnTo>
                <a:close/>
              </a:path>
              <a:path w="1791334" h="1739264">
                <a:moveTo>
                  <a:pt x="352492" y="1185768"/>
                </a:moveTo>
                <a:lnTo>
                  <a:pt x="342064" y="1173229"/>
                </a:lnTo>
                <a:lnTo>
                  <a:pt x="331767" y="1160690"/>
                </a:lnTo>
                <a:lnTo>
                  <a:pt x="321731" y="1148151"/>
                </a:lnTo>
                <a:lnTo>
                  <a:pt x="312087" y="1135611"/>
                </a:lnTo>
                <a:lnTo>
                  <a:pt x="1447699" y="0"/>
                </a:lnTo>
                <a:lnTo>
                  <a:pt x="1538260" y="0"/>
                </a:lnTo>
                <a:lnTo>
                  <a:pt x="352492" y="1185768"/>
                </a:lnTo>
                <a:close/>
              </a:path>
              <a:path w="1791334" h="1739264">
                <a:moveTo>
                  <a:pt x="438873" y="1279116"/>
                </a:moveTo>
                <a:lnTo>
                  <a:pt x="427400" y="1267622"/>
                </a:lnTo>
                <a:lnTo>
                  <a:pt x="416059" y="1256127"/>
                </a:lnTo>
                <a:lnTo>
                  <a:pt x="404978" y="1244633"/>
                </a:lnTo>
                <a:lnTo>
                  <a:pt x="394289" y="1233139"/>
                </a:lnTo>
                <a:lnTo>
                  <a:pt x="1627428" y="0"/>
                </a:lnTo>
                <a:lnTo>
                  <a:pt x="1717990" y="0"/>
                </a:lnTo>
                <a:lnTo>
                  <a:pt x="438873" y="1279116"/>
                </a:lnTo>
                <a:close/>
              </a:path>
              <a:path w="1791334" h="1739264">
                <a:moveTo>
                  <a:pt x="530827" y="1368284"/>
                </a:moveTo>
                <a:lnTo>
                  <a:pt x="507142" y="1347211"/>
                </a:lnTo>
                <a:lnTo>
                  <a:pt x="495169" y="1336348"/>
                </a:lnTo>
                <a:lnTo>
                  <a:pt x="483457" y="1325093"/>
                </a:lnTo>
                <a:lnTo>
                  <a:pt x="1790891" y="17660"/>
                </a:lnTo>
                <a:lnTo>
                  <a:pt x="1790891" y="108221"/>
                </a:lnTo>
                <a:lnTo>
                  <a:pt x="530827" y="1368284"/>
                </a:lnTo>
                <a:close/>
              </a:path>
              <a:path w="1791334" h="1739264">
                <a:moveTo>
                  <a:pt x="632535" y="1447699"/>
                </a:moveTo>
                <a:lnTo>
                  <a:pt x="606759" y="1428716"/>
                </a:lnTo>
                <a:lnTo>
                  <a:pt x="593741" y="1418898"/>
                </a:lnTo>
                <a:lnTo>
                  <a:pt x="580984" y="1408688"/>
                </a:lnTo>
                <a:lnTo>
                  <a:pt x="1790891" y="199566"/>
                </a:lnTo>
                <a:lnTo>
                  <a:pt x="1790891" y="290099"/>
                </a:lnTo>
                <a:lnTo>
                  <a:pt x="632535" y="1447699"/>
                </a:lnTo>
                <a:close/>
              </a:path>
              <a:path w="1791334" h="1739264">
                <a:moveTo>
                  <a:pt x="741208" y="1520148"/>
                </a:moveTo>
                <a:lnTo>
                  <a:pt x="726818" y="1511767"/>
                </a:lnTo>
                <a:lnTo>
                  <a:pt x="712821" y="1503255"/>
                </a:lnTo>
                <a:lnTo>
                  <a:pt x="699084" y="1494482"/>
                </a:lnTo>
                <a:lnTo>
                  <a:pt x="685478" y="1485317"/>
                </a:lnTo>
                <a:lnTo>
                  <a:pt x="1790891" y="379904"/>
                </a:lnTo>
                <a:lnTo>
                  <a:pt x="1790891" y="470465"/>
                </a:lnTo>
                <a:lnTo>
                  <a:pt x="741208" y="1520148"/>
                </a:lnTo>
                <a:close/>
              </a:path>
              <a:path w="1791334" h="1739264">
                <a:moveTo>
                  <a:pt x="859634" y="1584238"/>
                </a:moveTo>
                <a:lnTo>
                  <a:pt x="844200" y="1576901"/>
                </a:lnTo>
                <a:lnTo>
                  <a:pt x="829157" y="1569434"/>
                </a:lnTo>
                <a:lnTo>
                  <a:pt x="814375" y="1561706"/>
                </a:lnTo>
                <a:lnTo>
                  <a:pt x="799725" y="1553586"/>
                </a:lnTo>
                <a:lnTo>
                  <a:pt x="1790891" y="562420"/>
                </a:lnTo>
                <a:lnTo>
                  <a:pt x="1790891" y="652981"/>
                </a:lnTo>
                <a:lnTo>
                  <a:pt x="859634" y="1584238"/>
                </a:lnTo>
                <a:close/>
              </a:path>
              <a:path w="1791334" h="1739264">
                <a:moveTo>
                  <a:pt x="985027" y="1639968"/>
                </a:moveTo>
                <a:lnTo>
                  <a:pt x="952982" y="1627254"/>
                </a:lnTo>
                <a:lnTo>
                  <a:pt x="936829" y="1620571"/>
                </a:lnTo>
                <a:lnTo>
                  <a:pt x="920937" y="1613496"/>
                </a:lnTo>
                <a:lnTo>
                  <a:pt x="1790891" y="743542"/>
                </a:lnTo>
                <a:lnTo>
                  <a:pt x="1790891" y="834103"/>
                </a:lnTo>
                <a:lnTo>
                  <a:pt x="985027" y="1639968"/>
                </a:lnTo>
                <a:close/>
              </a:path>
              <a:path w="1791334" h="1739264">
                <a:moveTo>
                  <a:pt x="1122958" y="1683158"/>
                </a:moveTo>
                <a:lnTo>
                  <a:pt x="1053296" y="1662260"/>
                </a:lnTo>
                <a:lnTo>
                  <a:pt x="1790891" y="924665"/>
                </a:lnTo>
                <a:lnTo>
                  <a:pt x="1790891" y="1015226"/>
                </a:lnTo>
                <a:lnTo>
                  <a:pt x="1122958" y="1683158"/>
                </a:lnTo>
                <a:close/>
              </a:path>
              <a:path w="1791334" h="1739264">
                <a:moveTo>
                  <a:pt x="1269249" y="1716596"/>
                </a:moveTo>
                <a:lnTo>
                  <a:pt x="1250441" y="1713222"/>
                </a:lnTo>
                <a:lnTo>
                  <a:pt x="1231632" y="1709456"/>
                </a:lnTo>
                <a:lnTo>
                  <a:pt x="1194014" y="1701270"/>
                </a:lnTo>
                <a:lnTo>
                  <a:pt x="1790891" y="1104849"/>
                </a:lnTo>
                <a:lnTo>
                  <a:pt x="1790891" y="1195366"/>
                </a:lnTo>
                <a:lnTo>
                  <a:pt x="1269249" y="1716596"/>
                </a:lnTo>
                <a:close/>
              </a:path>
              <a:path w="1791334" h="1739264">
                <a:moveTo>
                  <a:pt x="1433653" y="1734709"/>
                </a:moveTo>
                <a:lnTo>
                  <a:pt x="1412754" y="1733424"/>
                </a:lnTo>
                <a:lnTo>
                  <a:pt x="1391855" y="1731748"/>
                </a:lnTo>
                <a:lnTo>
                  <a:pt x="1350058" y="1727742"/>
                </a:lnTo>
                <a:lnTo>
                  <a:pt x="1790891" y="1287271"/>
                </a:lnTo>
                <a:lnTo>
                  <a:pt x="1790891" y="1377778"/>
                </a:lnTo>
                <a:lnTo>
                  <a:pt x="1433653" y="1734709"/>
                </a:lnTo>
                <a:close/>
              </a:path>
              <a:path w="1791334" h="1739264">
                <a:moveTo>
                  <a:pt x="1521427" y="1738888"/>
                </a:moveTo>
                <a:lnTo>
                  <a:pt x="1790891" y="1469425"/>
                </a:lnTo>
                <a:lnTo>
                  <a:pt x="1790891" y="1559986"/>
                </a:lnTo>
                <a:lnTo>
                  <a:pt x="1614775" y="1736102"/>
                </a:lnTo>
                <a:lnTo>
                  <a:pt x="1568101" y="1738540"/>
                </a:lnTo>
                <a:lnTo>
                  <a:pt x="1521427" y="1738888"/>
                </a:lnTo>
                <a:close/>
              </a:path>
              <a:path w="1791334" h="1739264">
                <a:moveTo>
                  <a:pt x="1713696" y="1727742"/>
                </a:moveTo>
                <a:lnTo>
                  <a:pt x="1790891" y="1650547"/>
                </a:lnTo>
                <a:lnTo>
                  <a:pt x="1790891" y="1716605"/>
                </a:lnTo>
                <a:lnTo>
                  <a:pt x="1767858" y="1720428"/>
                </a:lnTo>
                <a:lnTo>
                  <a:pt x="1740842" y="1724346"/>
                </a:lnTo>
                <a:lnTo>
                  <a:pt x="1713696" y="1727742"/>
                </a:lnTo>
                <a:close/>
              </a:path>
            </a:pathLst>
          </a:custGeom>
          <a:solidFill>
            <a:srgbClr val="B074FF"/>
          </a:solidFill>
        </p:spPr>
        <p:txBody>
          <a:bodyPr wrap="square" lIns="0" tIns="0" rIns="0" bIns="0" rtlCol="0"/>
          <a:lstStyle/>
          <a:p>
            <a:endParaRPr/>
          </a:p>
        </p:txBody>
      </p:sp>
      <p:sp>
        <p:nvSpPr>
          <p:cNvPr id="4" name="object 4"/>
          <p:cNvSpPr/>
          <p:nvPr/>
        </p:nvSpPr>
        <p:spPr>
          <a:xfrm>
            <a:off x="0" y="8555061"/>
            <a:ext cx="1798320" cy="1732280"/>
          </a:xfrm>
          <a:custGeom>
            <a:avLst/>
            <a:gdLst/>
            <a:ahLst/>
            <a:cxnLst/>
            <a:rect l="l" t="t" r="r" b="b"/>
            <a:pathLst>
              <a:path w="1798320" h="1732279">
                <a:moveTo>
                  <a:pt x="0" y="326856"/>
                </a:moveTo>
                <a:lnTo>
                  <a:pt x="0" y="236009"/>
                </a:lnTo>
                <a:lnTo>
                  <a:pt x="236009" y="0"/>
                </a:lnTo>
                <a:lnTo>
                  <a:pt x="280593" y="174"/>
                </a:lnTo>
                <a:lnTo>
                  <a:pt x="303015" y="587"/>
                </a:lnTo>
                <a:lnTo>
                  <a:pt x="325177" y="1393"/>
                </a:lnTo>
                <a:lnTo>
                  <a:pt x="0" y="326856"/>
                </a:lnTo>
                <a:close/>
              </a:path>
              <a:path w="1798320" h="1732279">
                <a:moveTo>
                  <a:pt x="0" y="145447"/>
                </a:moveTo>
                <a:lnTo>
                  <a:pt x="0" y="54886"/>
                </a:lnTo>
                <a:lnTo>
                  <a:pt x="36774" y="18112"/>
                </a:lnTo>
                <a:lnTo>
                  <a:pt x="62680" y="14193"/>
                </a:lnTo>
                <a:lnTo>
                  <a:pt x="88324" y="10797"/>
                </a:lnTo>
                <a:lnTo>
                  <a:pt x="113969" y="7924"/>
                </a:lnTo>
                <a:lnTo>
                  <a:pt x="139874" y="5572"/>
                </a:lnTo>
                <a:lnTo>
                  <a:pt x="0" y="145447"/>
                </a:lnTo>
                <a:close/>
              </a:path>
              <a:path w="1798320" h="1732279">
                <a:moveTo>
                  <a:pt x="0" y="509086"/>
                </a:moveTo>
                <a:lnTo>
                  <a:pt x="0" y="418524"/>
                </a:lnTo>
                <a:lnTo>
                  <a:pt x="411558" y="6966"/>
                </a:lnTo>
                <a:lnTo>
                  <a:pt x="451962" y="11320"/>
                </a:lnTo>
                <a:lnTo>
                  <a:pt x="472295" y="13823"/>
                </a:lnTo>
                <a:lnTo>
                  <a:pt x="492367" y="16718"/>
                </a:lnTo>
                <a:lnTo>
                  <a:pt x="0" y="509086"/>
                </a:lnTo>
                <a:close/>
              </a:path>
              <a:path w="1798320" h="1732279">
                <a:moveTo>
                  <a:pt x="0" y="688815"/>
                </a:moveTo>
                <a:lnTo>
                  <a:pt x="0" y="598253"/>
                </a:lnTo>
                <a:lnTo>
                  <a:pt x="568995" y="29258"/>
                </a:lnTo>
                <a:lnTo>
                  <a:pt x="642837" y="45977"/>
                </a:lnTo>
                <a:lnTo>
                  <a:pt x="0" y="688815"/>
                </a:lnTo>
                <a:close/>
              </a:path>
              <a:path w="1798320" h="1732279">
                <a:moveTo>
                  <a:pt x="0" y="871330"/>
                </a:moveTo>
                <a:lnTo>
                  <a:pt x="0" y="780769"/>
                </a:lnTo>
                <a:lnTo>
                  <a:pt x="715286" y="65482"/>
                </a:lnTo>
                <a:lnTo>
                  <a:pt x="749421" y="76106"/>
                </a:lnTo>
                <a:lnTo>
                  <a:pt x="766619" y="81744"/>
                </a:lnTo>
                <a:lnTo>
                  <a:pt x="783555" y="87774"/>
                </a:lnTo>
                <a:lnTo>
                  <a:pt x="0" y="871330"/>
                </a:lnTo>
                <a:close/>
              </a:path>
              <a:path w="1798320" h="1732279">
                <a:moveTo>
                  <a:pt x="0" y="1052453"/>
                </a:moveTo>
                <a:lnTo>
                  <a:pt x="0" y="961891"/>
                </a:lnTo>
                <a:lnTo>
                  <a:pt x="849038" y="112853"/>
                </a:lnTo>
                <a:lnTo>
                  <a:pt x="864712" y="119362"/>
                </a:lnTo>
                <a:lnTo>
                  <a:pt x="880386" y="126263"/>
                </a:lnTo>
                <a:lnTo>
                  <a:pt x="911734" y="140718"/>
                </a:lnTo>
                <a:lnTo>
                  <a:pt x="0" y="1052453"/>
                </a:lnTo>
                <a:close/>
              </a:path>
              <a:path w="1798320" h="1732279">
                <a:moveTo>
                  <a:pt x="0" y="1233575"/>
                </a:moveTo>
                <a:lnTo>
                  <a:pt x="0" y="1143014"/>
                </a:lnTo>
                <a:lnTo>
                  <a:pt x="971644" y="171369"/>
                </a:lnTo>
                <a:lnTo>
                  <a:pt x="986273" y="178923"/>
                </a:lnTo>
                <a:lnTo>
                  <a:pt x="1000902" y="186869"/>
                </a:lnTo>
                <a:lnTo>
                  <a:pt x="1030161" y="203414"/>
                </a:lnTo>
                <a:lnTo>
                  <a:pt x="0" y="1233575"/>
                </a:lnTo>
                <a:close/>
              </a:path>
              <a:path w="1798320" h="1732279">
                <a:moveTo>
                  <a:pt x="0" y="1414697"/>
                </a:moveTo>
                <a:lnTo>
                  <a:pt x="0" y="1324136"/>
                </a:lnTo>
                <a:lnTo>
                  <a:pt x="1087284" y="236852"/>
                </a:lnTo>
                <a:lnTo>
                  <a:pt x="1100868" y="245451"/>
                </a:lnTo>
                <a:lnTo>
                  <a:pt x="1114452" y="254442"/>
                </a:lnTo>
                <a:lnTo>
                  <a:pt x="1141620" y="273076"/>
                </a:lnTo>
                <a:lnTo>
                  <a:pt x="0" y="1414697"/>
                </a:lnTo>
                <a:close/>
              </a:path>
              <a:path w="1798320" h="1732279">
                <a:moveTo>
                  <a:pt x="0" y="1597213"/>
                </a:moveTo>
                <a:lnTo>
                  <a:pt x="0" y="1506652"/>
                </a:lnTo>
                <a:lnTo>
                  <a:pt x="1194564" y="312087"/>
                </a:lnTo>
                <a:lnTo>
                  <a:pt x="1207103" y="321731"/>
                </a:lnTo>
                <a:lnTo>
                  <a:pt x="1219643" y="331767"/>
                </a:lnTo>
                <a:lnTo>
                  <a:pt x="1232182" y="342064"/>
                </a:lnTo>
                <a:lnTo>
                  <a:pt x="1244721" y="352491"/>
                </a:lnTo>
                <a:lnTo>
                  <a:pt x="0" y="1597213"/>
                </a:lnTo>
                <a:close/>
              </a:path>
              <a:path w="1798320" h="1732279">
                <a:moveTo>
                  <a:pt x="45004" y="1731938"/>
                </a:moveTo>
                <a:lnTo>
                  <a:pt x="0" y="1731938"/>
                </a:lnTo>
                <a:lnTo>
                  <a:pt x="0" y="1686381"/>
                </a:lnTo>
                <a:lnTo>
                  <a:pt x="1293485" y="392896"/>
                </a:lnTo>
                <a:lnTo>
                  <a:pt x="1304979" y="404172"/>
                </a:lnTo>
                <a:lnTo>
                  <a:pt x="1327968" y="426203"/>
                </a:lnTo>
                <a:lnTo>
                  <a:pt x="1339462" y="437480"/>
                </a:lnTo>
                <a:lnTo>
                  <a:pt x="45004" y="1731938"/>
                </a:lnTo>
                <a:close/>
              </a:path>
              <a:path w="1798320" h="1732279">
                <a:moveTo>
                  <a:pt x="226126" y="1731938"/>
                </a:moveTo>
                <a:lnTo>
                  <a:pt x="135565" y="1731938"/>
                </a:lnTo>
                <a:lnTo>
                  <a:pt x="1384046" y="483457"/>
                </a:lnTo>
                <a:lnTo>
                  <a:pt x="1395301" y="494973"/>
                </a:lnTo>
                <a:lnTo>
                  <a:pt x="1406164" y="506620"/>
                </a:lnTo>
                <a:lnTo>
                  <a:pt x="1416766" y="518528"/>
                </a:lnTo>
                <a:lnTo>
                  <a:pt x="1427237" y="530827"/>
                </a:lnTo>
                <a:lnTo>
                  <a:pt x="226126" y="1731938"/>
                </a:lnTo>
                <a:close/>
              </a:path>
              <a:path w="1798320" h="1732279">
                <a:moveTo>
                  <a:pt x="407924" y="1731938"/>
                </a:moveTo>
                <a:lnTo>
                  <a:pt x="317334" y="1731938"/>
                </a:lnTo>
                <a:lnTo>
                  <a:pt x="1469034" y="580984"/>
                </a:lnTo>
                <a:lnTo>
                  <a:pt x="1479244" y="593741"/>
                </a:lnTo>
                <a:lnTo>
                  <a:pt x="1489062" y="606759"/>
                </a:lnTo>
                <a:lnTo>
                  <a:pt x="1508045" y="632535"/>
                </a:lnTo>
                <a:lnTo>
                  <a:pt x="407924" y="1731938"/>
                </a:lnTo>
                <a:close/>
              </a:path>
              <a:path w="1798320" h="1732279">
                <a:moveTo>
                  <a:pt x="588371" y="1731938"/>
                </a:moveTo>
                <a:lnTo>
                  <a:pt x="497810" y="1731938"/>
                </a:lnTo>
                <a:lnTo>
                  <a:pt x="1544270" y="685478"/>
                </a:lnTo>
                <a:lnTo>
                  <a:pt x="1553435" y="699280"/>
                </a:lnTo>
                <a:lnTo>
                  <a:pt x="1562208" y="713343"/>
                </a:lnTo>
                <a:lnTo>
                  <a:pt x="1579101" y="741208"/>
                </a:lnTo>
                <a:lnTo>
                  <a:pt x="588371" y="1731938"/>
                </a:lnTo>
                <a:close/>
              </a:path>
              <a:path w="1798320" h="1732279">
                <a:moveTo>
                  <a:pt x="770887" y="1731938"/>
                </a:moveTo>
                <a:lnTo>
                  <a:pt x="680326" y="1731938"/>
                </a:lnTo>
                <a:lnTo>
                  <a:pt x="1612539" y="799725"/>
                </a:lnTo>
                <a:lnTo>
                  <a:pt x="1620659" y="814571"/>
                </a:lnTo>
                <a:lnTo>
                  <a:pt x="1628387" y="829679"/>
                </a:lnTo>
                <a:lnTo>
                  <a:pt x="1643190" y="859634"/>
                </a:lnTo>
                <a:lnTo>
                  <a:pt x="770887" y="1731938"/>
                </a:lnTo>
                <a:close/>
              </a:path>
              <a:path w="1798320" h="1732279">
                <a:moveTo>
                  <a:pt x="952009" y="1731938"/>
                </a:moveTo>
                <a:lnTo>
                  <a:pt x="861448" y="1731938"/>
                </a:lnTo>
                <a:lnTo>
                  <a:pt x="1671055" y="922330"/>
                </a:lnTo>
                <a:lnTo>
                  <a:pt x="1678130" y="938026"/>
                </a:lnTo>
                <a:lnTo>
                  <a:pt x="1684814" y="953853"/>
                </a:lnTo>
                <a:lnTo>
                  <a:pt x="1691236" y="969940"/>
                </a:lnTo>
                <a:lnTo>
                  <a:pt x="1697527" y="986420"/>
                </a:lnTo>
                <a:lnTo>
                  <a:pt x="952009" y="1731938"/>
                </a:lnTo>
                <a:close/>
              </a:path>
              <a:path w="1798320" h="1732279">
                <a:moveTo>
                  <a:pt x="1133131" y="1731938"/>
                </a:moveTo>
                <a:lnTo>
                  <a:pt x="1042570" y="1731938"/>
                </a:lnTo>
                <a:lnTo>
                  <a:pt x="1721212" y="1053296"/>
                </a:lnTo>
                <a:lnTo>
                  <a:pt x="1726437" y="1070842"/>
                </a:lnTo>
                <a:lnTo>
                  <a:pt x="1736886" y="1105412"/>
                </a:lnTo>
                <a:lnTo>
                  <a:pt x="1742111" y="1122958"/>
                </a:lnTo>
                <a:lnTo>
                  <a:pt x="1133131" y="1731938"/>
                </a:lnTo>
                <a:close/>
              </a:path>
              <a:path w="1798320" h="1732279">
                <a:moveTo>
                  <a:pt x="1313890" y="1731938"/>
                </a:moveTo>
                <a:lnTo>
                  <a:pt x="1223283" y="1731938"/>
                </a:lnTo>
                <a:lnTo>
                  <a:pt x="1760223" y="1195407"/>
                </a:lnTo>
                <a:lnTo>
                  <a:pt x="1764381" y="1214216"/>
                </a:lnTo>
                <a:lnTo>
                  <a:pt x="1768519" y="1233575"/>
                </a:lnTo>
                <a:lnTo>
                  <a:pt x="1772175" y="1251834"/>
                </a:lnTo>
                <a:lnTo>
                  <a:pt x="1775549" y="1270643"/>
                </a:lnTo>
                <a:lnTo>
                  <a:pt x="1313890" y="1731938"/>
                </a:lnTo>
                <a:close/>
              </a:path>
              <a:path w="1798320" h="1732279">
                <a:moveTo>
                  <a:pt x="1496513" y="1731938"/>
                </a:moveTo>
                <a:lnTo>
                  <a:pt x="1405895" y="1731938"/>
                </a:lnTo>
                <a:lnTo>
                  <a:pt x="1788088" y="1350058"/>
                </a:lnTo>
                <a:lnTo>
                  <a:pt x="1790156" y="1370957"/>
                </a:lnTo>
                <a:lnTo>
                  <a:pt x="1792094" y="1391855"/>
                </a:lnTo>
                <a:lnTo>
                  <a:pt x="1793770" y="1412754"/>
                </a:lnTo>
                <a:lnTo>
                  <a:pt x="1795054" y="1433653"/>
                </a:lnTo>
                <a:lnTo>
                  <a:pt x="1496513" y="1731938"/>
                </a:lnTo>
                <a:close/>
              </a:path>
              <a:path w="1798320" h="1732279">
                <a:moveTo>
                  <a:pt x="1677892" y="1731938"/>
                </a:moveTo>
                <a:lnTo>
                  <a:pt x="1587331" y="1731938"/>
                </a:lnTo>
                <a:lnTo>
                  <a:pt x="1797841" y="1521427"/>
                </a:lnTo>
                <a:lnTo>
                  <a:pt x="1796970" y="1568101"/>
                </a:lnTo>
                <a:lnTo>
                  <a:pt x="1795054" y="1614775"/>
                </a:lnTo>
                <a:lnTo>
                  <a:pt x="1677892" y="1731938"/>
                </a:lnTo>
                <a:close/>
              </a:path>
              <a:path w="1798320" h="1732279">
                <a:moveTo>
                  <a:pt x="1784396" y="1731938"/>
                </a:moveTo>
                <a:lnTo>
                  <a:pt x="1768453" y="1731938"/>
                </a:lnTo>
                <a:lnTo>
                  <a:pt x="1786695" y="1713696"/>
                </a:lnTo>
                <a:lnTo>
                  <a:pt x="1784396" y="1731938"/>
                </a:lnTo>
                <a:close/>
              </a:path>
            </a:pathLst>
          </a:custGeom>
          <a:solidFill>
            <a:srgbClr val="B074FF"/>
          </a:solidFill>
        </p:spPr>
        <p:txBody>
          <a:bodyPr wrap="square" lIns="0" tIns="0" rIns="0" bIns="0" rtlCol="0"/>
          <a:lstStyle/>
          <a:p>
            <a:endParaRPr/>
          </a:p>
        </p:txBody>
      </p:sp>
      <p:sp>
        <p:nvSpPr>
          <p:cNvPr id="5" name="object 5"/>
          <p:cNvSpPr/>
          <p:nvPr/>
        </p:nvSpPr>
        <p:spPr>
          <a:xfrm>
            <a:off x="1028700" y="4186808"/>
            <a:ext cx="16230600" cy="1914525"/>
          </a:xfrm>
          <a:custGeom>
            <a:avLst/>
            <a:gdLst/>
            <a:ahLst/>
            <a:cxnLst/>
            <a:rect l="l" t="t" r="r" b="b"/>
            <a:pathLst>
              <a:path w="16230600" h="1914525">
                <a:moveTo>
                  <a:pt x="16230598" y="1914524"/>
                </a:moveTo>
                <a:lnTo>
                  <a:pt x="0" y="1914524"/>
                </a:lnTo>
                <a:lnTo>
                  <a:pt x="0" y="0"/>
                </a:lnTo>
                <a:lnTo>
                  <a:pt x="16230598" y="0"/>
                </a:lnTo>
                <a:lnTo>
                  <a:pt x="16230598" y="1914524"/>
                </a:lnTo>
                <a:close/>
              </a:path>
            </a:pathLst>
          </a:custGeom>
          <a:solidFill>
            <a:srgbClr val="B074FF"/>
          </a:solidFill>
        </p:spPr>
        <p:txBody>
          <a:bodyPr wrap="square" lIns="0" tIns="0" rIns="0" bIns="0" rtlCol="0"/>
          <a:lstStyle/>
          <a:p>
            <a:endParaRPr/>
          </a:p>
        </p:txBody>
      </p:sp>
      <p:sp>
        <p:nvSpPr>
          <p:cNvPr id="7" name="object 7"/>
          <p:cNvSpPr/>
          <p:nvPr/>
        </p:nvSpPr>
        <p:spPr>
          <a:xfrm>
            <a:off x="1028738" y="1028712"/>
            <a:ext cx="5200650" cy="2924810"/>
          </a:xfrm>
          <a:custGeom>
            <a:avLst/>
            <a:gdLst/>
            <a:ahLst/>
            <a:cxnLst/>
            <a:rect l="l" t="t" r="r" b="b"/>
            <a:pathLst>
              <a:path w="5200650" h="2924810">
                <a:moveTo>
                  <a:pt x="5200561" y="0"/>
                </a:moveTo>
                <a:lnTo>
                  <a:pt x="0" y="0"/>
                </a:lnTo>
                <a:lnTo>
                  <a:pt x="0" y="83807"/>
                </a:lnTo>
                <a:lnTo>
                  <a:pt x="0" y="2838399"/>
                </a:lnTo>
                <a:lnTo>
                  <a:pt x="0" y="2924759"/>
                </a:lnTo>
                <a:lnTo>
                  <a:pt x="5200561" y="2924759"/>
                </a:lnTo>
                <a:lnTo>
                  <a:pt x="5200561" y="2838424"/>
                </a:lnTo>
                <a:lnTo>
                  <a:pt x="5200561" y="83947"/>
                </a:lnTo>
                <a:lnTo>
                  <a:pt x="5114810" y="83947"/>
                </a:lnTo>
                <a:lnTo>
                  <a:pt x="5114810" y="2838399"/>
                </a:lnTo>
                <a:lnTo>
                  <a:pt x="83959" y="2838399"/>
                </a:lnTo>
                <a:lnTo>
                  <a:pt x="83959" y="83807"/>
                </a:lnTo>
                <a:lnTo>
                  <a:pt x="5200561" y="83807"/>
                </a:lnTo>
                <a:lnTo>
                  <a:pt x="5200561" y="0"/>
                </a:lnTo>
                <a:close/>
              </a:path>
            </a:pathLst>
          </a:custGeom>
          <a:solidFill>
            <a:srgbClr val="FAF1EF"/>
          </a:solidFill>
        </p:spPr>
        <p:txBody>
          <a:bodyPr wrap="square" lIns="0" tIns="0" rIns="0" bIns="0" rtlCol="0"/>
          <a:lstStyle/>
          <a:p>
            <a:endParaRPr/>
          </a:p>
        </p:txBody>
      </p:sp>
      <p:sp>
        <p:nvSpPr>
          <p:cNvPr id="8" name="object 8"/>
          <p:cNvSpPr txBox="1">
            <a:spLocks noGrp="1"/>
          </p:cNvSpPr>
          <p:nvPr>
            <p:ph type="title"/>
          </p:nvPr>
        </p:nvSpPr>
        <p:spPr>
          <a:xfrm>
            <a:off x="208106" y="1538442"/>
            <a:ext cx="6896792" cy="2197396"/>
          </a:xfrm>
          <a:prstGeom prst="rect">
            <a:avLst/>
          </a:prstGeom>
        </p:spPr>
        <p:txBody>
          <a:bodyPr vert="horz" wrap="square" lIns="0" tIns="27305" rIns="0" bIns="0" rtlCol="0">
            <a:spAutoFit/>
          </a:bodyPr>
          <a:lstStyle/>
          <a:p>
            <a:pPr marL="822325" marR="899794" algn="ctr">
              <a:spcBef>
                <a:spcPts val="215"/>
              </a:spcBef>
              <a:tabLst>
                <a:tab pos="2444115" algn="l"/>
              </a:tabLst>
            </a:pPr>
            <a:r>
              <a:rPr lang="uk-UA" sz="2000" i="1" dirty="0">
                <a:solidFill>
                  <a:srgbClr val="B074FF"/>
                </a:solidFill>
                <a:latin typeface="Century Schoolbook" panose="02040604050505020304" pitchFamily="18" charset="0"/>
              </a:rPr>
              <a:t>1. Визнання об'єкта основних засобів активом суб'єкта державного сектору припиняється у разі його ліквідації, вибуття внаслідок продажу, передачі без оплати або невідповідності критеріям визнання активом.</a:t>
            </a:r>
            <a:br>
              <a:rPr lang="uk-UA" dirty="0">
                <a:solidFill>
                  <a:srgbClr val="B074FF"/>
                </a:solidFill>
              </a:rPr>
            </a:br>
            <a:endParaRPr sz="2100" dirty="0">
              <a:solidFill>
                <a:srgbClr val="B074FF"/>
              </a:solidFill>
              <a:latin typeface="Verdana"/>
              <a:cs typeface="Verdana"/>
            </a:endParaRPr>
          </a:p>
        </p:txBody>
      </p:sp>
      <p:sp>
        <p:nvSpPr>
          <p:cNvPr id="9" name="object 9"/>
          <p:cNvSpPr/>
          <p:nvPr/>
        </p:nvSpPr>
        <p:spPr>
          <a:xfrm>
            <a:off x="12060136" y="1028712"/>
            <a:ext cx="5200650" cy="2924810"/>
          </a:xfrm>
          <a:custGeom>
            <a:avLst/>
            <a:gdLst/>
            <a:ahLst/>
            <a:cxnLst/>
            <a:rect l="l" t="t" r="r" b="b"/>
            <a:pathLst>
              <a:path w="5200650" h="2924810">
                <a:moveTo>
                  <a:pt x="5200548" y="0"/>
                </a:moveTo>
                <a:lnTo>
                  <a:pt x="0" y="0"/>
                </a:lnTo>
                <a:lnTo>
                  <a:pt x="0" y="83807"/>
                </a:lnTo>
                <a:lnTo>
                  <a:pt x="0" y="2838399"/>
                </a:lnTo>
                <a:lnTo>
                  <a:pt x="0" y="2924759"/>
                </a:lnTo>
                <a:lnTo>
                  <a:pt x="5200548" y="2924759"/>
                </a:lnTo>
                <a:lnTo>
                  <a:pt x="5200548" y="2838424"/>
                </a:lnTo>
                <a:lnTo>
                  <a:pt x="5200548" y="83947"/>
                </a:lnTo>
                <a:lnTo>
                  <a:pt x="5114798" y="83947"/>
                </a:lnTo>
                <a:lnTo>
                  <a:pt x="5114798" y="2838399"/>
                </a:lnTo>
                <a:lnTo>
                  <a:pt x="83959" y="2838399"/>
                </a:lnTo>
                <a:lnTo>
                  <a:pt x="83959" y="83807"/>
                </a:lnTo>
                <a:lnTo>
                  <a:pt x="5200548" y="83807"/>
                </a:lnTo>
                <a:lnTo>
                  <a:pt x="5200548" y="0"/>
                </a:lnTo>
                <a:close/>
              </a:path>
            </a:pathLst>
          </a:custGeom>
          <a:solidFill>
            <a:srgbClr val="FAF1EF"/>
          </a:solidFill>
        </p:spPr>
        <p:txBody>
          <a:bodyPr wrap="square" lIns="0" tIns="0" rIns="0" bIns="0" rtlCol="0"/>
          <a:lstStyle/>
          <a:p>
            <a:endParaRPr/>
          </a:p>
        </p:txBody>
      </p:sp>
      <p:sp>
        <p:nvSpPr>
          <p:cNvPr id="11" name="object 11"/>
          <p:cNvSpPr/>
          <p:nvPr/>
        </p:nvSpPr>
        <p:spPr>
          <a:xfrm>
            <a:off x="6544436" y="6346405"/>
            <a:ext cx="5200650" cy="2924810"/>
          </a:xfrm>
          <a:custGeom>
            <a:avLst/>
            <a:gdLst/>
            <a:ahLst/>
            <a:cxnLst/>
            <a:rect l="l" t="t" r="r" b="b"/>
            <a:pathLst>
              <a:path w="5200650" h="2924809">
                <a:moveTo>
                  <a:pt x="5200548" y="0"/>
                </a:moveTo>
                <a:lnTo>
                  <a:pt x="0" y="0"/>
                </a:lnTo>
                <a:lnTo>
                  <a:pt x="0" y="83820"/>
                </a:lnTo>
                <a:lnTo>
                  <a:pt x="0" y="2838399"/>
                </a:lnTo>
                <a:lnTo>
                  <a:pt x="0" y="2924759"/>
                </a:lnTo>
                <a:lnTo>
                  <a:pt x="5200548" y="2924759"/>
                </a:lnTo>
                <a:lnTo>
                  <a:pt x="5200548" y="2838424"/>
                </a:lnTo>
                <a:lnTo>
                  <a:pt x="5200548" y="83947"/>
                </a:lnTo>
                <a:lnTo>
                  <a:pt x="5114810" y="83947"/>
                </a:lnTo>
                <a:lnTo>
                  <a:pt x="5114810" y="2838399"/>
                </a:lnTo>
                <a:lnTo>
                  <a:pt x="83959" y="2838399"/>
                </a:lnTo>
                <a:lnTo>
                  <a:pt x="83959" y="83820"/>
                </a:lnTo>
                <a:lnTo>
                  <a:pt x="5200548" y="83820"/>
                </a:lnTo>
                <a:lnTo>
                  <a:pt x="5200548" y="0"/>
                </a:lnTo>
                <a:close/>
              </a:path>
            </a:pathLst>
          </a:custGeom>
          <a:solidFill>
            <a:srgbClr val="FAF1EF"/>
          </a:solidFill>
        </p:spPr>
        <p:txBody>
          <a:bodyPr wrap="square" lIns="0" tIns="0" rIns="0" bIns="0" rtlCol="0"/>
          <a:lstStyle/>
          <a:p>
            <a:endParaRPr/>
          </a:p>
        </p:txBody>
      </p:sp>
      <p:sp>
        <p:nvSpPr>
          <p:cNvPr id="13" name="object 13"/>
          <p:cNvSpPr txBox="1"/>
          <p:nvPr/>
        </p:nvSpPr>
        <p:spPr>
          <a:xfrm>
            <a:off x="6543778" y="1028700"/>
            <a:ext cx="5200650" cy="2679580"/>
          </a:xfrm>
          <a:prstGeom prst="rect">
            <a:avLst/>
          </a:prstGeom>
          <a:solidFill>
            <a:srgbClr val="FAF1EF"/>
          </a:solidFill>
        </p:spPr>
        <p:txBody>
          <a:bodyPr vert="horz" wrap="square" lIns="0" tIns="1905" rIns="0" bIns="0" rtlCol="0">
            <a:spAutoFit/>
          </a:bodyPr>
          <a:lstStyle/>
          <a:p>
            <a:pPr>
              <a:lnSpc>
                <a:spcPct val="100000"/>
              </a:lnSpc>
              <a:spcBef>
                <a:spcPts val="15"/>
              </a:spcBef>
            </a:pPr>
            <a:endParaRPr lang="ru-RU" sz="2900" dirty="0">
              <a:latin typeface="Times New Roman"/>
              <a:cs typeface="Times New Roman"/>
            </a:endParaRPr>
          </a:p>
          <a:p>
            <a:pPr>
              <a:lnSpc>
                <a:spcPct val="100000"/>
              </a:lnSpc>
              <a:spcBef>
                <a:spcPts val="15"/>
              </a:spcBef>
            </a:pPr>
            <a:endParaRPr lang="ru-RU" sz="2900" dirty="0">
              <a:latin typeface="Times New Roman"/>
              <a:cs typeface="Times New Roman"/>
            </a:endParaRPr>
          </a:p>
          <a:p>
            <a:pPr>
              <a:lnSpc>
                <a:spcPct val="100000"/>
              </a:lnSpc>
              <a:spcBef>
                <a:spcPts val="15"/>
              </a:spcBef>
            </a:pPr>
            <a:endParaRPr lang="ru-RU" sz="2900" dirty="0">
              <a:latin typeface="Times New Roman"/>
              <a:cs typeface="Times New Roman"/>
            </a:endParaRPr>
          </a:p>
          <a:p>
            <a:pPr>
              <a:lnSpc>
                <a:spcPct val="100000"/>
              </a:lnSpc>
              <a:spcBef>
                <a:spcPts val="15"/>
              </a:spcBef>
            </a:pPr>
            <a:endParaRPr lang="ru-RU" sz="2900" dirty="0">
              <a:latin typeface="Times New Roman"/>
              <a:cs typeface="Times New Roman"/>
            </a:endParaRPr>
          </a:p>
          <a:p>
            <a:pPr>
              <a:lnSpc>
                <a:spcPct val="100000"/>
              </a:lnSpc>
              <a:spcBef>
                <a:spcPts val="15"/>
              </a:spcBef>
            </a:pPr>
            <a:endParaRPr lang="ru-RU" sz="2900" dirty="0">
              <a:latin typeface="Times New Roman"/>
              <a:cs typeface="Times New Roman"/>
            </a:endParaRPr>
          </a:p>
          <a:p>
            <a:pPr>
              <a:lnSpc>
                <a:spcPct val="100000"/>
              </a:lnSpc>
              <a:spcBef>
                <a:spcPts val="15"/>
              </a:spcBef>
            </a:pPr>
            <a:endParaRPr lang="ru-RU" sz="2900" dirty="0">
              <a:latin typeface="Times New Roman"/>
              <a:cs typeface="Times New Roman"/>
            </a:endParaRPr>
          </a:p>
        </p:txBody>
      </p:sp>
      <p:sp>
        <p:nvSpPr>
          <p:cNvPr id="14" name="object 14"/>
          <p:cNvSpPr txBox="1"/>
          <p:nvPr/>
        </p:nvSpPr>
        <p:spPr>
          <a:xfrm>
            <a:off x="1027466" y="6346396"/>
            <a:ext cx="5200650" cy="2470613"/>
          </a:xfrm>
          <a:prstGeom prst="rect">
            <a:avLst/>
          </a:prstGeom>
          <a:solidFill>
            <a:srgbClr val="FAF1EF"/>
          </a:solidFill>
        </p:spPr>
        <p:txBody>
          <a:bodyPr vert="horz" wrap="square" lIns="0" tIns="219710" rIns="0" bIns="0" rtlCol="0">
            <a:spAutoFit/>
          </a:bodyPr>
          <a:lstStyle/>
          <a:p>
            <a:pPr marL="1692910">
              <a:lnSpc>
                <a:spcPts val="3229"/>
              </a:lnSpc>
              <a:spcBef>
                <a:spcPts val="1730"/>
              </a:spcBef>
            </a:pPr>
            <a:endParaRPr lang="uk-UA" sz="2100">
              <a:latin typeface="Verdana"/>
              <a:cs typeface="Verdana"/>
            </a:endParaRPr>
          </a:p>
          <a:p>
            <a:pPr marL="1692910">
              <a:lnSpc>
                <a:spcPts val="3229"/>
              </a:lnSpc>
              <a:spcBef>
                <a:spcPts val="1730"/>
              </a:spcBef>
            </a:pPr>
            <a:endParaRPr lang="uk-UA" sz="2100">
              <a:latin typeface="Verdana"/>
              <a:cs typeface="Verdana"/>
            </a:endParaRPr>
          </a:p>
          <a:p>
            <a:pPr marL="1692910">
              <a:lnSpc>
                <a:spcPts val="3229"/>
              </a:lnSpc>
              <a:spcBef>
                <a:spcPts val="1730"/>
              </a:spcBef>
            </a:pPr>
            <a:endParaRPr lang="uk-UA" sz="2100">
              <a:latin typeface="Verdana"/>
              <a:cs typeface="Verdana"/>
            </a:endParaRPr>
          </a:p>
          <a:p>
            <a:pPr marL="1692910">
              <a:lnSpc>
                <a:spcPts val="3229"/>
              </a:lnSpc>
              <a:spcBef>
                <a:spcPts val="1730"/>
              </a:spcBef>
            </a:pPr>
            <a:endParaRPr lang="uk-UA" sz="2100" dirty="0">
              <a:latin typeface="Verdana"/>
              <a:cs typeface="Verdana"/>
            </a:endParaRPr>
          </a:p>
        </p:txBody>
      </p:sp>
      <p:sp>
        <p:nvSpPr>
          <p:cNvPr id="15" name="object 15"/>
          <p:cNvSpPr txBox="1"/>
          <p:nvPr/>
        </p:nvSpPr>
        <p:spPr>
          <a:xfrm>
            <a:off x="12060090" y="6358007"/>
            <a:ext cx="5200650" cy="2863669"/>
          </a:xfrm>
          <a:prstGeom prst="rect">
            <a:avLst/>
          </a:prstGeom>
          <a:solidFill>
            <a:srgbClr val="FAF1EF"/>
          </a:solidFill>
        </p:spPr>
        <p:txBody>
          <a:bodyPr vert="horz" wrap="square" lIns="0" tIns="1905" rIns="0" bIns="0" rtlCol="0">
            <a:spAutoFit/>
          </a:bodyPr>
          <a:lstStyle/>
          <a:p>
            <a:pPr>
              <a:lnSpc>
                <a:spcPct val="100000"/>
              </a:lnSpc>
              <a:spcBef>
                <a:spcPts val="15"/>
              </a:spcBef>
            </a:pPr>
            <a:endParaRPr sz="2900" dirty="0">
              <a:latin typeface="Times New Roman"/>
              <a:cs typeface="Times New Roman"/>
            </a:endParaRPr>
          </a:p>
          <a:p>
            <a:pPr marL="793115" marR="784860" algn="ctr">
              <a:lnSpc>
                <a:spcPts val="3229"/>
              </a:lnSpc>
              <a:spcBef>
                <a:spcPts val="5"/>
              </a:spcBef>
              <a:tabLst>
                <a:tab pos="2313305" algn="l"/>
              </a:tabLst>
            </a:pPr>
            <a:endParaRPr lang="uk-UA" sz="2100" spc="-145" dirty="0">
              <a:solidFill>
                <a:srgbClr val="2D1673"/>
              </a:solidFill>
              <a:latin typeface="Verdana"/>
              <a:cs typeface="Verdana"/>
            </a:endParaRPr>
          </a:p>
          <a:p>
            <a:pPr marL="793115" marR="784860" algn="ctr">
              <a:lnSpc>
                <a:spcPts val="3229"/>
              </a:lnSpc>
              <a:spcBef>
                <a:spcPts val="5"/>
              </a:spcBef>
              <a:tabLst>
                <a:tab pos="2313305" algn="l"/>
              </a:tabLst>
            </a:pPr>
            <a:endParaRPr lang="uk-UA" sz="2100" spc="-145" dirty="0">
              <a:solidFill>
                <a:srgbClr val="2D1673"/>
              </a:solidFill>
              <a:latin typeface="Verdana"/>
              <a:cs typeface="Verdana"/>
            </a:endParaRPr>
          </a:p>
          <a:p>
            <a:pPr marL="793115" marR="784860" algn="ctr">
              <a:lnSpc>
                <a:spcPts val="3229"/>
              </a:lnSpc>
              <a:spcBef>
                <a:spcPts val="5"/>
              </a:spcBef>
              <a:tabLst>
                <a:tab pos="2313305" algn="l"/>
              </a:tabLst>
            </a:pPr>
            <a:endParaRPr lang="uk-UA" sz="2100" spc="-145" dirty="0">
              <a:solidFill>
                <a:srgbClr val="2D1673"/>
              </a:solidFill>
              <a:latin typeface="Verdana"/>
              <a:cs typeface="Verdana"/>
            </a:endParaRPr>
          </a:p>
          <a:p>
            <a:pPr marL="793115" marR="784860" algn="ctr">
              <a:lnSpc>
                <a:spcPts val="3229"/>
              </a:lnSpc>
              <a:spcBef>
                <a:spcPts val="5"/>
              </a:spcBef>
              <a:tabLst>
                <a:tab pos="2313305" algn="l"/>
              </a:tabLst>
            </a:pPr>
            <a:endParaRPr lang="uk-UA" sz="2100" spc="-145" dirty="0">
              <a:solidFill>
                <a:srgbClr val="2D1673"/>
              </a:solidFill>
              <a:latin typeface="Verdana"/>
              <a:cs typeface="Verdana"/>
            </a:endParaRPr>
          </a:p>
          <a:p>
            <a:pPr marL="793115" marR="784860" algn="ctr">
              <a:lnSpc>
                <a:spcPts val="3229"/>
              </a:lnSpc>
              <a:spcBef>
                <a:spcPts val="5"/>
              </a:spcBef>
              <a:tabLst>
                <a:tab pos="2313305" algn="l"/>
              </a:tabLst>
            </a:pPr>
            <a:endParaRPr lang="uk-UA" sz="2100" spc="-145" dirty="0">
              <a:solidFill>
                <a:srgbClr val="2D1673"/>
              </a:solidFill>
              <a:latin typeface="Verdana"/>
              <a:cs typeface="Verdana"/>
            </a:endParaRPr>
          </a:p>
          <a:p>
            <a:pPr marL="793115" marR="784860" algn="ctr">
              <a:lnSpc>
                <a:spcPts val="3229"/>
              </a:lnSpc>
              <a:spcBef>
                <a:spcPts val="5"/>
              </a:spcBef>
              <a:tabLst>
                <a:tab pos="2313305" algn="l"/>
              </a:tabLst>
            </a:pPr>
            <a:endParaRPr sz="2100" dirty="0">
              <a:latin typeface="Verdana"/>
              <a:cs typeface="Verdana"/>
            </a:endParaRPr>
          </a:p>
        </p:txBody>
      </p:sp>
      <p:sp>
        <p:nvSpPr>
          <p:cNvPr id="16" name="object 16"/>
          <p:cNvSpPr/>
          <p:nvPr/>
        </p:nvSpPr>
        <p:spPr>
          <a:xfrm>
            <a:off x="303060" y="4870881"/>
            <a:ext cx="17683480" cy="615950"/>
          </a:xfrm>
          <a:custGeom>
            <a:avLst/>
            <a:gdLst/>
            <a:ahLst/>
            <a:cxnLst/>
            <a:rect l="l" t="t" r="r" b="b"/>
            <a:pathLst>
              <a:path w="17683480" h="615950">
                <a:moveTo>
                  <a:pt x="1451127" y="92811"/>
                </a:moveTo>
                <a:lnTo>
                  <a:pt x="1301648" y="2806"/>
                </a:lnTo>
                <a:lnTo>
                  <a:pt x="1122984" y="295313"/>
                </a:lnTo>
                <a:lnTo>
                  <a:pt x="882345" y="26035"/>
                </a:lnTo>
                <a:lnTo>
                  <a:pt x="721194" y="296760"/>
                </a:lnTo>
                <a:lnTo>
                  <a:pt x="527951" y="27482"/>
                </a:lnTo>
                <a:lnTo>
                  <a:pt x="330339" y="310553"/>
                </a:lnTo>
                <a:lnTo>
                  <a:pt x="139280" y="60147"/>
                </a:lnTo>
                <a:lnTo>
                  <a:pt x="0" y="165392"/>
                </a:lnTo>
                <a:lnTo>
                  <a:pt x="336169" y="606691"/>
                </a:lnTo>
                <a:lnTo>
                  <a:pt x="530136" y="329425"/>
                </a:lnTo>
                <a:lnTo>
                  <a:pt x="735774" y="615403"/>
                </a:lnTo>
                <a:lnTo>
                  <a:pt x="910793" y="319989"/>
                </a:lnTo>
                <a:lnTo>
                  <a:pt x="1149972" y="587819"/>
                </a:lnTo>
                <a:lnTo>
                  <a:pt x="1451127" y="92811"/>
                </a:lnTo>
                <a:close/>
              </a:path>
              <a:path w="17683480" h="615950">
                <a:moveTo>
                  <a:pt x="17683036" y="450024"/>
                </a:moveTo>
                <a:lnTo>
                  <a:pt x="17346867" y="8712"/>
                </a:lnTo>
                <a:lnTo>
                  <a:pt x="17152900" y="285978"/>
                </a:lnTo>
                <a:lnTo>
                  <a:pt x="16947261" y="0"/>
                </a:lnTo>
                <a:lnTo>
                  <a:pt x="16772243" y="295414"/>
                </a:lnTo>
                <a:lnTo>
                  <a:pt x="16533063" y="27584"/>
                </a:lnTo>
                <a:lnTo>
                  <a:pt x="16231908" y="522605"/>
                </a:lnTo>
                <a:lnTo>
                  <a:pt x="16381387" y="612609"/>
                </a:lnTo>
                <a:lnTo>
                  <a:pt x="16560051" y="320090"/>
                </a:lnTo>
                <a:lnTo>
                  <a:pt x="16800691" y="589381"/>
                </a:lnTo>
                <a:lnTo>
                  <a:pt x="16961841" y="318643"/>
                </a:lnTo>
                <a:lnTo>
                  <a:pt x="17155084" y="587933"/>
                </a:lnTo>
                <a:lnTo>
                  <a:pt x="17352696" y="304850"/>
                </a:lnTo>
                <a:lnTo>
                  <a:pt x="17543755" y="555269"/>
                </a:lnTo>
                <a:lnTo>
                  <a:pt x="17683036" y="450024"/>
                </a:lnTo>
                <a:close/>
              </a:path>
            </a:pathLst>
          </a:custGeom>
          <a:solidFill>
            <a:srgbClr val="FAF1EF"/>
          </a:solidFill>
        </p:spPr>
        <p:txBody>
          <a:bodyPr wrap="square" lIns="0" tIns="0" rIns="0" bIns="0" rtlCol="0"/>
          <a:lstStyle/>
          <a:p>
            <a:endParaRPr/>
          </a:p>
        </p:txBody>
      </p:sp>
      <p:sp>
        <p:nvSpPr>
          <p:cNvPr id="17" name="TextBox 16">
            <a:extLst>
              <a:ext uri="{FF2B5EF4-FFF2-40B4-BE49-F238E27FC236}">
                <a16:creationId xmlns:a16="http://schemas.microsoft.com/office/drawing/2014/main" id="{E53A822C-F12D-4F27-86E2-5643F5283C85}"/>
              </a:ext>
            </a:extLst>
          </p:cNvPr>
          <p:cNvSpPr txBox="1"/>
          <p:nvPr/>
        </p:nvSpPr>
        <p:spPr>
          <a:xfrm>
            <a:off x="4736614" y="4376405"/>
            <a:ext cx="8833432" cy="1446550"/>
          </a:xfrm>
          <a:prstGeom prst="rect">
            <a:avLst/>
          </a:prstGeom>
          <a:noFill/>
        </p:spPr>
        <p:txBody>
          <a:bodyPr wrap="square" rtlCol="0">
            <a:spAutoFit/>
          </a:bodyPr>
          <a:lstStyle/>
          <a:p>
            <a:pPr algn="ctr"/>
            <a:r>
              <a:rPr lang="uk-UA" sz="4400" b="1" i="1" dirty="0">
                <a:solidFill>
                  <a:srgbClr val="5D17EB"/>
                </a:solidFill>
                <a:latin typeface="Century Schoolbook" panose="02040604050505020304" pitchFamily="18" charset="0"/>
              </a:rPr>
              <a:t>VI. Вибуття основних засобів</a:t>
            </a:r>
            <a:endParaRPr lang="uk-UA" sz="4400" i="1" dirty="0">
              <a:solidFill>
                <a:srgbClr val="5D17EB"/>
              </a:solidFill>
              <a:latin typeface="Century Schoolbook" panose="02040604050505020304" pitchFamily="18" charset="0"/>
            </a:endParaRPr>
          </a:p>
        </p:txBody>
      </p:sp>
      <p:sp>
        <p:nvSpPr>
          <p:cNvPr id="19" name="object 14">
            <a:extLst>
              <a:ext uri="{FF2B5EF4-FFF2-40B4-BE49-F238E27FC236}">
                <a16:creationId xmlns:a16="http://schemas.microsoft.com/office/drawing/2014/main" id="{4EC2D43E-A568-4C08-9733-7CB0D40418BD}"/>
              </a:ext>
            </a:extLst>
          </p:cNvPr>
          <p:cNvSpPr txBox="1"/>
          <p:nvPr/>
        </p:nvSpPr>
        <p:spPr>
          <a:xfrm>
            <a:off x="6543334" y="3338366"/>
            <a:ext cx="5200650" cy="585481"/>
          </a:xfrm>
          <a:prstGeom prst="rect">
            <a:avLst/>
          </a:prstGeom>
          <a:solidFill>
            <a:srgbClr val="FAF1EF"/>
          </a:solidFill>
        </p:spPr>
        <p:txBody>
          <a:bodyPr vert="horz" wrap="square" lIns="0" tIns="219710" rIns="0" bIns="0" rtlCol="0">
            <a:spAutoFit/>
          </a:bodyPr>
          <a:lstStyle/>
          <a:p>
            <a:pPr marL="1692910">
              <a:lnSpc>
                <a:spcPts val="3229"/>
              </a:lnSpc>
              <a:spcBef>
                <a:spcPts val="1730"/>
              </a:spcBef>
            </a:pPr>
            <a:endParaRPr sz="2100" dirty="0">
              <a:latin typeface="Verdana"/>
              <a:cs typeface="Verdana"/>
            </a:endParaRPr>
          </a:p>
        </p:txBody>
      </p:sp>
      <p:sp>
        <p:nvSpPr>
          <p:cNvPr id="18" name="TextBox 17">
            <a:extLst>
              <a:ext uri="{FF2B5EF4-FFF2-40B4-BE49-F238E27FC236}">
                <a16:creationId xmlns:a16="http://schemas.microsoft.com/office/drawing/2014/main" id="{E92EFFE0-F7EF-4C55-B07D-6F0F93A8D342}"/>
              </a:ext>
            </a:extLst>
          </p:cNvPr>
          <p:cNvSpPr txBox="1"/>
          <p:nvPr/>
        </p:nvSpPr>
        <p:spPr>
          <a:xfrm>
            <a:off x="7050514" y="1307163"/>
            <a:ext cx="4436973" cy="2246769"/>
          </a:xfrm>
          <a:prstGeom prst="rect">
            <a:avLst/>
          </a:prstGeom>
          <a:noFill/>
        </p:spPr>
        <p:txBody>
          <a:bodyPr wrap="square" rtlCol="0">
            <a:spAutoFit/>
          </a:bodyPr>
          <a:lstStyle/>
          <a:p>
            <a:pPr algn="ctr"/>
            <a:r>
              <a:rPr lang="uk-UA" sz="2000" i="1" dirty="0">
                <a:solidFill>
                  <a:srgbClr val="B074FF"/>
                </a:solidFill>
                <a:latin typeface="Century Schoolbook" panose="02040604050505020304" pitchFamily="18" charset="0"/>
              </a:rPr>
              <a:t>2. Надходження, отримані в результаті продажу основних засобів, вважаються доходами суб'єкта державного сектору, крім доходів від продажу майна, які вважаються доходами відповідного бюджету.</a:t>
            </a:r>
          </a:p>
        </p:txBody>
      </p:sp>
      <p:sp>
        <p:nvSpPr>
          <p:cNvPr id="20" name="TextBox 19">
            <a:extLst>
              <a:ext uri="{FF2B5EF4-FFF2-40B4-BE49-F238E27FC236}">
                <a16:creationId xmlns:a16="http://schemas.microsoft.com/office/drawing/2014/main" id="{0C294230-6521-4307-A7AC-0DA2A84A4C23}"/>
              </a:ext>
            </a:extLst>
          </p:cNvPr>
          <p:cNvSpPr txBox="1"/>
          <p:nvPr/>
        </p:nvSpPr>
        <p:spPr>
          <a:xfrm>
            <a:off x="12450615" y="1213844"/>
            <a:ext cx="4419600" cy="2554545"/>
          </a:xfrm>
          <a:prstGeom prst="rect">
            <a:avLst/>
          </a:prstGeom>
          <a:noFill/>
        </p:spPr>
        <p:txBody>
          <a:bodyPr wrap="square" rtlCol="0">
            <a:spAutoFit/>
          </a:bodyPr>
          <a:lstStyle/>
          <a:p>
            <a:pPr algn="ctr"/>
            <a:r>
              <a:rPr lang="uk-UA" sz="2000" i="1" dirty="0">
                <a:solidFill>
                  <a:srgbClr val="B074FF"/>
                </a:solidFill>
                <a:latin typeface="Century Schoolbook" panose="02040604050505020304" pitchFamily="18" charset="0"/>
              </a:rPr>
              <a:t>Фінансовий результат від вибуття об'єктів основних засобів визначається вирахуванням з доходу від вибуття основних засобів їх залишкової вартості, непрямих податків і витрат, пов'язаних з вибуттям основних засобів.</a:t>
            </a:r>
          </a:p>
        </p:txBody>
      </p:sp>
      <p:sp>
        <p:nvSpPr>
          <p:cNvPr id="22" name="object 14">
            <a:extLst>
              <a:ext uri="{FF2B5EF4-FFF2-40B4-BE49-F238E27FC236}">
                <a16:creationId xmlns:a16="http://schemas.microsoft.com/office/drawing/2014/main" id="{CC228C5D-0463-4D85-8F33-FED92FD5D0C0}"/>
              </a:ext>
            </a:extLst>
          </p:cNvPr>
          <p:cNvSpPr txBox="1"/>
          <p:nvPr/>
        </p:nvSpPr>
        <p:spPr>
          <a:xfrm>
            <a:off x="1020592" y="6787675"/>
            <a:ext cx="5207523" cy="2470613"/>
          </a:xfrm>
          <a:prstGeom prst="rect">
            <a:avLst/>
          </a:prstGeom>
          <a:solidFill>
            <a:srgbClr val="FAF1EF"/>
          </a:solidFill>
        </p:spPr>
        <p:txBody>
          <a:bodyPr vert="horz" wrap="square" lIns="0" tIns="219710" rIns="0" bIns="0" rtlCol="0">
            <a:spAutoFit/>
          </a:bodyPr>
          <a:lstStyle/>
          <a:p>
            <a:pPr marL="1692910">
              <a:lnSpc>
                <a:spcPts val="3229"/>
              </a:lnSpc>
              <a:spcBef>
                <a:spcPts val="1730"/>
              </a:spcBef>
            </a:pPr>
            <a:endParaRPr lang="uk-UA" sz="2100">
              <a:latin typeface="Verdana"/>
              <a:cs typeface="Verdana"/>
            </a:endParaRPr>
          </a:p>
          <a:p>
            <a:pPr marL="1692910">
              <a:lnSpc>
                <a:spcPts val="3229"/>
              </a:lnSpc>
              <a:spcBef>
                <a:spcPts val="1730"/>
              </a:spcBef>
            </a:pPr>
            <a:endParaRPr lang="uk-UA" sz="2100">
              <a:latin typeface="Verdana"/>
              <a:cs typeface="Verdana"/>
            </a:endParaRPr>
          </a:p>
          <a:p>
            <a:pPr marL="1692910">
              <a:lnSpc>
                <a:spcPts val="3229"/>
              </a:lnSpc>
              <a:spcBef>
                <a:spcPts val="1730"/>
              </a:spcBef>
            </a:pPr>
            <a:endParaRPr lang="uk-UA" sz="2100">
              <a:latin typeface="Verdana"/>
              <a:cs typeface="Verdana"/>
            </a:endParaRPr>
          </a:p>
          <a:p>
            <a:pPr marL="1692910">
              <a:lnSpc>
                <a:spcPts val="3229"/>
              </a:lnSpc>
              <a:spcBef>
                <a:spcPts val="1730"/>
              </a:spcBef>
            </a:pPr>
            <a:endParaRPr lang="uk-UA" sz="2100" dirty="0">
              <a:latin typeface="Verdana"/>
              <a:cs typeface="Verdana"/>
            </a:endParaRPr>
          </a:p>
        </p:txBody>
      </p:sp>
      <p:sp>
        <p:nvSpPr>
          <p:cNvPr id="21" name="TextBox 20">
            <a:extLst>
              <a:ext uri="{FF2B5EF4-FFF2-40B4-BE49-F238E27FC236}">
                <a16:creationId xmlns:a16="http://schemas.microsoft.com/office/drawing/2014/main" id="{59FB0405-EE1F-43C6-B6F3-0BA2EBD3E82C}"/>
              </a:ext>
            </a:extLst>
          </p:cNvPr>
          <p:cNvSpPr txBox="1"/>
          <p:nvPr/>
        </p:nvSpPr>
        <p:spPr>
          <a:xfrm>
            <a:off x="1446702" y="6736047"/>
            <a:ext cx="4419600" cy="1938992"/>
          </a:xfrm>
          <a:prstGeom prst="rect">
            <a:avLst/>
          </a:prstGeom>
          <a:noFill/>
        </p:spPr>
        <p:txBody>
          <a:bodyPr wrap="square" rtlCol="0">
            <a:spAutoFit/>
          </a:bodyPr>
          <a:lstStyle/>
          <a:p>
            <a:pPr algn="ctr"/>
            <a:r>
              <a:rPr lang="uk-UA" sz="2000" i="1" dirty="0">
                <a:solidFill>
                  <a:srgbClr val="B074FF"/>
                </a:solidFill>
                <a:latin typeface="Century Schoolbook" panose="02040604050505020304" pitchFamily="18" charset="0"/>
              </a:rPr>
              <a:t>3. У разі вибуття об'єкта основних засобів з балансу списуються його первісна (переоцінена), балансова вартість та сума накопиченого зносу.</a:t>
            </a:r>
          </a:p>
        </p:txBody>
      </p:sp>
      <p:sp>
        <p:nvSpPr>
          <p:cNvPr id="23" name="TextBox 22">
            <a:extLst>
              <a:ext uri="{FF2B5EF4-FFF2-40B4-BE49-F238E27FC236}">
                <a16:creationId xmlns:a16="http://schemas.microsoft.com/office/drawing/2014/main" id="{D0E30C2C-8F4B-40BB-B47B-671D6798B806}"/>
              </a:ext>
            </a:extLst>
          </p:cNvPr>
          <p:cNvSpPr txBox="1"/>
          <p:nvPr/>
        </p:nvSpPr>
        <p:spPr>
          <a:xfrm>
            <a:off x="7255582" y="6938972"/>
            <a:ext cx="3777248" cy="1323439"/>
          </a:xfrm>
          <a:prstGeom prst="rect">
            <a:avLst/>
          </a:prstGeom>
          <a:noFill/>
        </p:spPr>
        <p:txBody>
          <a:bodyPr wrap="square" rtlCol="0">
            <a:spAutoFit/>
          </a:bodyPr>
          <a:lstStyle/>
          <a:p>
            <a:pPr algn="ctr"/>
            <a:r>
              <a:rPr lang="uk-UA" sz="2000" i="1" dirty="0">
                <a:solidFill>
                  <a:srgbClr val="B074FF"/>
                </a:solidFill>
                <a:latin typeface="Century Schoolbook" panose="02040604050505020304" pitchFamily="18" charset="0"/>
              </a:rPr>
              <a:t>4. Вибуття основних засобів здійснюється у порядку, визначеному законодавством</a:t>
            </a:r>
          </a:p>
        </p:txBody>
      </p:sp>
      <p:sp>
        <p:nvSpPr>
          <p:cNvPr id="24" name="TextBox 23">
            <a:extLst>
              <a:ext uri="{FF2B5EF4-FFF2-40B4-BE49-F238E27FC236}">
                <a16:creationId xmlns:a16="http://schemas.microsoft.com/office/drawing/2014/main" id="{AF15BD3A-2C53-4831-AC55-60F5A8EBCA82}"/>
              </a:ext>
            </a:extLst>
          </p:cNvPr>
          <p:cNvSpPr txBox="1"/>
          <p:nvPr/>
        </p:nvSpPr>
        <p:spPr>
          <a:xfrm>
            <a:off x="12241615" y="6523483"/>
            <a:ext cx="4837600" cy="2585323"/>
          </a:xfrm>
          <a:prstGeom prst="rect">
            <a:avLst/>
          </a:prstGeom>
          <a:noFill/>
        </p:spPr>
        <p:txBody>
          <a:bodyPr wrap="square" rtlCol="0">
            <a:spAutoFit/>
          </a:bodyPr>
          <a:lstStyle/>
          <a:p>
            <a:pPr algn="ctr"/>
            <a:r>
              <a:rPr lang="uk-UA" i="1" dirty="0">
                <a:solidFill>
                  <a:srgbClr val="B074FF"/>
                </a:solidFill>
                <a:latin typeface="Century Schoolbook" panose="02040604050505020304" pitchFamily="18" charset="0"/>
              </a:rPr>
              <a:t>5. Усі вузли, деталі, матеріали та агрегати розібраного та демонтованого обладнання, придатні для ремонту іншого обладнання чи для подальшого використання, а також матеріали, отримані в результаті списання основних засобів, оприбутковуються з відображенням на рахунках бухгалтерського обліку запасів.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D17EB"/>
          </a:solidFill>
        </p:spPr>
        <p:txBody>
          <a:bodyPr wrap="square" lIns="0" tIns="0" rIns="0" bIns="0" rtlCol="0"/>
          <a:lstStyle/>
          <a:p>
            <a:endParaRPr/>
          </a:p>
        </p:txBody>
      </p:sp>
      <p:grpSp>
        <p:nvGrpSpPr>
          <p:cNvPr id="3" name="object 3"/>
          <p:cNvGrpSpPr/>
          <p:nvPr/>
        </p:nvGrpSpPr>
        <p:grpSpPr>
          <a:xfrm>
            <a:off x="0" y="0"/>
            <a:ext cx="7644765" cy="10287000"/>
            <a:chOff x="0" y="0"/>
            <a:chExt cx="7644765" cy="10287000"/>
          </a:xfrm>
        </p:grpSpPr>
        <p:sp>
          <p:nvSpPr>
            <p:cNvPr id="4" name="object 4"/>
            <p:cNvSpPr/>
            <p:nvPr/>
          </p:nvSpPr>
          <p:spPr>
            <a:xfrm>
              <a:off x="0" y="0"/>
              <a:ext cx="7644765" cy="10287000"/>
            </a:xfrm>
            <a:custGeom>
              <a:avLst/>
              <a:gdLst/>
              <a:ahLst/>
              <a:cxnLst/>
              <a:rect l="l" t="t" r="r" b="b"/>
              <a:pathLst>
                <a:path w="7644765" h="10287000">
                  <a:moveTo>
                    <a:pt x="7644457" y="10286997"/>
                  </a:moveTo>
                  <a:lnTo>
                    <a:pt x="0" y="10286997"/>
                  </a:lnTo>
                  <a:lnTo>
                    <a:pt x="0" y="0"/>
                  </a:lnTo>
                  <a:lnTo>
                    <a:pt x="7644457" y="0"/>
                  </a:lnTo>
                  <a:lnTo>
                    <a:pt x="7644457" y="10286997"/>
                  </a:lnTo>
                  <a:close/>
                </a:path>
              </a:pathLst>
            </a:custGeom>
            <a:solidFill>
              <a:srgbClr val="FAF1EF"/>
            </a:solidFill>
          </p:spPr>
          <p:txBody>
            <a:bodyPr wrap="square" lIns="0" tIns="0" rIns="0" bIns="0" rtlCol="0"/>
            <a:lstStyle/>
            <a:p>
              <a:endParaRPr/>
            </a:p>
          </p:txBody>
        </p:sp>
        <p:sp>
          <p:nvSpPr>
            <p:cNvPr id="5" name="object 5"/>
            <p:cNvSpPr/>
            <p:nvPr/>
          </p:nvSpPr>
          <p:spPr>
            <a:xfrm>
              <a:off x="0" y="1"/>
              <a:ext cx="2823845" cy="1456055"/>
            </a:xfrm>
            <a:custGeom>
              <a:avLst/>
              <a:gdLst/>
              <a:ahLst/>
              <a:cxnLst/>
              <a:rect l="l" t="t" r="r" b="b"/>
              <a:pathLst>
                <a:path w="2823845" h="1456055">
                  <a:moveTo>
                    <a:pt x="0" y="114679"/>
                  </a:moveTo>
                  <a:lnTo>
                    <a:pt x="0" y="24118"/>
                  </a:lnTo>
                  <a:lnTo>
                    <a:pt x="24118" y="0"/>
                  </a:lnTo>
                  <a:lnTo>
                    <a:pt x="114679" y="0"/>
                  </a:lnTo>
                  <a:lnTo>
                    <a:pt x="0" y="114679"/>
                  </a:lnTo>
                  <a:close/>
                </a:path>
                <a:path w="2823845" h="1456055">
                  <a:moveTo>
                    <a:pt x="0" y="297195"/>
                  </a:moveTo>
                  <a:lnTo>
                    <a:pt x="0" y="206634"/>
                  </a:lnTo>
                  <a:lnTo>
                    <a:pt x="206634" y="0"/>
                  </a:lnTo>
                  <a:lnTo>
                    <a:pt x="297195" y="0"/>
                  </a:lnTo>
                  <a:lnTo>
                    <a:pt x="0" y="297195"/>
                  </a:lnTo>
                  <a:close/>
                </a:path>
                <a:path w="2823845" h="1456055">
                  <a:moveTo>
                    <a:pt x="0" y="478317"/>
                  </a:moveTo>
                  <a:lnTo>
                    <a:pt x="0" y="387756"/>
                  </a:lnTo>
                  <a:lnTo>
                    <a:pt x="387756" y="0"/>
                  </a:lnTo>
                  <a:lnTo>
                    <a:pt x="478317" y="0"/>
                  </a:lnTo>
                  <a:lnTo>
                    <a:pt x="0" y="478317"/>
                  </a:lnTo>
                  <a:close/>
                </a:path>
                <a:path w="2823845" h="1456055">
                  <a:moveTo>
                    <a:pt x="0" y="659439"/>
                  </a:moveTo>
                  <a:lnTo>
                    <a:pt x="0" y="568878"/>
                  </a:lnTo>
                  <a:lnTo>
                    <a:pt x="568878" y="0"/>
                  </a:lnTo>
                  <a:lnTo>
                    <a:pt x="659439" y="0"/>
                  </a:lnTo>
                  <a:lnTo>
                    <a:pt x="0" y="659439"/>
                  </a:lnTo>
                  <a:close/>
                </a:path>
                <a:path w="2823845" h="1456055">
                  <a:moveTo>
                    <a:pt x="40864" y="799697"/>
                  </a:moveTo>
                  <a:lnTo>
                    <a:pt x="31481" y="786113"/>
                  </a:lnTo>
                  <a:lnTo>
                    <a:pt x="22229" y="772529"/>
                  </a:lnTo>
                  <a:lnTo>
                    <a:pt x="13239" y="758945"/>
                  </a:lnTo>
                  <a:lnTo>
                    <a:pt x="4640" y="745360"/>
                  </a:lnTo>
                  <a:lnTo>
                    <a:pt x="750001" y="0"/>
                  </a:lnTo>
                  <a:lnTo>
                    <a:pt x="840562" y="0"/>
                  </a:lnTo>
                  <a:lnTo>
                    <a:pt x="40864" y="799697"/>
                  </a:lnTo>
                  <a:close/>
                </a:path>
                <a:path w="2823845" h="1456055">
                  <a:moveTo>
                    <a:pt x="120279" y="902797"/>
                  </a:moveTo>
                  <a:lnTo>
                    <a:pt x="109852" y="890258"/>
                  </a:lnTo>
                  <a:lnTo>
                    <a:pt x="99555" y="877719"/>
                  </a:lnTo>
                  <a:lnTo>
                    <a:pt x="89519" y="865180"/>
                  </a:lnTo>
                  <a:lnTo>
                    <a:pt x="79875" y="852641"/>
                  </a:lnTo>
                  <a:lnTo>
                    <a:pt x="932516" y="0"/>
                  </a:lnTo>
                  <a:lnTo>
                    <a:pt x="1023077" y="0"/>
                  </a:lnTo>
                  <a:lnTo>
                    <a:pt x="120279" y="902797"/>
                  </a:lnTo>
                  <a:close/>
                </a:path>
                <a:path w="2823845" h="1456055">
                  <a:moveTo>
                    <a:pt x="206661" y="996145"/>
                  </a:moveTo>
                  <a:lnTo>
                    <a:pt x="195188" y="984651"/>
                  </a:lnTo>
                  <a:lnTo>
                    <a:pt x="183846" y="973157"/>
                  </a:lnTo>
                  <a:lnTo>
                    <a:pt x="172766" y="961662"/>
                  </a:lnTo>
                  <a:lnTo>
                    <a:pt x="162077" y="950168"/>
                  </a:lnTo>
                  <a:lnTo>
                    <a:pt x="1112245" y="0"/>
                  </a:lnTo>
                  <a:lnTo>
                    <a:pt x="1202807" y="0"/>
                  </a:lnTo>
                  <a:lnTo>
                    <a:pt x="206661" y="996145"/>
                  </a:lnTo>
                  <a:close/>
                </a:path>
                <a:path w="2823845" h="1456055">
                  <a:moveTo>
                    <a:pt x="298615" y="1085313"/>
                  </a:moveTo>
                  <a:lnTo>
                    <a:pt x="274930" y="1064240"/>
                  </a:lnTo>
                  <a:lnTo>
                    <a:pt x="262957" y="1053377"/>
                  </a:lnTo>
                  <a:lnTo>
                    <a:pt x="251245" y="1042122"/>
                  </a:lnTo>
                  <a:lnTo>
                    <a:pt x="1293368" y="0"/>
                  </a:lnTo>
                  <a:lnTo>
                    <a:pt x="1383929" y="0"/>
                  </a:lnTo>
                  <a:lnTo>
                    <a:pt x="298615" y="1085313"/>
                  </a:lnTo>
                  <a:close/>
                </a:path>
                <a:path w="2823845" h="1456055">
                  <a:moveTo>
                    <a:pt x="400322" y="1164728"/>
                  </a:moveTo>
                  <a:lnTo>
                    <a:pt x="374547" y="1145745"/>
                  </a:lnTo>
                  <a:lnTo>
                    <a:pt x="361529" y="1135927"/>
                  </a:lnTo>
                  <a:lnTo>
                    <a:pt x="348772" y="1125717"/>
                  </a:lnTo>
                  <a:lnTo>
                    <a:pt x="1475220" y="0"/>
                  </a:lnTo>
                  <a:lnTo>
                    <a:pt x="1565812" y="0"/>
                  </a:lnTo>
                  <a:lnTo>
                    <a:pt x="400322" y="1164728"/>
                  </a:lnTo>
                  <a:close/>
                </a:path>
                <a:path w="2823845" h="1456055">
                  <a:moveTo>
                    <a:pt x="508996" y="1237177"/>
                  </a:moveTo>
                  <a:lnTo>
                    <a:pt x="494606" y="1228796"/>
                  </a:lnTo>
                  <a:lnTo>
                    <a:pt x="480608" y="1220284"/>
                  </a:lnTo>
                  <a:lnTo>
                    <a:pt x="466872" y="1211511"/>
                  </a:lnTo>
                  <a:lnTo>
                    <a:pt x="453266" y="1202346"/>
                  </a:lnTo>
                  <a:lnTo>
                    <a:pt x="1655612" y="0"/>
                  </a:lnTo>
                  <a:lnTo>
                    <a:pt x="1746174" y="0"/>
                  </a:lnTo>
                  <a:lnTo>
                    <a:pt x="508996" y="1237177"/>
                  </a:lnTo>
                  <a:close/>
                </a:path>
                <a:path w="2823845" h="1456055">
                  <a:moveTo>
                    <a:pt x="627422" y="1301267"/>
                  </a:moveTo>
                  <a:lnTo>
                    <a:pt x="611987" y="1293930"/>
                  </a:lnTo>
                  <a:lnTo>
                    <a:pt x="596945" y="1286463"/>
                  </a:lnTo>
                  <a:lnTo>
                    <a:pt x="582163" y="1278735"/>
                  </a:lnTo>
                  <a:lnTo>
                    <a:pt x="567512" y="1270615"/>
                  </a:lnTo>
                  <a:lnTo>
                    <a:pt x="1838128" y="0"/>
                  </a:lnTo>
                  <a:lnTo>
                    <a:pt x="1928689" y="0"/>
                  </a:lnTo>
                  <a:lnTo>
                    <a:pt x="627422" y="1301267"/>
                  </a:lnTo>
                  <a:close/>
                </a:path>
                <a:path w="2823845" h="1456055">
                  <a:moveTo>
                    <a:pt x="752814" y="1356997"/>
                  </a:moveTo>
                  <a:lnTo>
                    <a:pt x="720770" y="1344283"/>
                  </a:lnTo>
                  <a:lnTo>
                    <a:pt x="704617" y="1337600"/>
                  </a:lnTo>
                  <a:lnTo>
                    <a:pt x="688725" y="1330525"/>
                  </a:lnTo>
                  <a:lnTo>
                    <a:pt x="2019251" y="0"/>
                  </a:lnTo>
                  <a:lnTo>
                    <a:pt x="2109812" y="0"/>
                  </a:lnTo>
                  <a:lnTo>
                    <a:pt x="752814" y="1356997"/>
                  </a:lnTo>
                  <a:close/>
                </a:path>
                <a:path w="2823845" h="1456055">
                  <a:moveTo>
                    <a:pt x="890746" y="1400187"/>
                  </a:moveTo>
                  <a:lnTo>
                    <a:pt x="821084" y="1379289"/>
                  </a:lnTo>
                  <a:lnTo>
                    <a:pt x="2200373" y="0"/>
                  </a:lnTo>
                  <a:lnTo>
                    <a:pt x="2290934" y="0"/>
                  </a:lnTo>
                  <a:lnTo>
                    <a:pt x="890746" y="1400187"/>
                  </a:lnTo>
                  <a:close/>
                </a:path>
                <a:path w="2823845" h="1456055">
                  <a:moveTo>
                    <a:pt x="1037037" y="1433625"/>
                  </a:moveTo>
                  <a:lnTo>
                    <a:pt x="1018228" y="1430251"/>
                  </a:lnTo>
                  <a:lnTo>
                    <a:pt x="999419" y="1426485"/>
                  </a:lnTo>
                  <a:lnTo>
                    <a:pt x="961802" y="1418300"/>
                  </a:lnTo>
                  <a:lnTo>
                    <a:pt x="2381185" y="0"/>
                  </a:lnTo>
                  <a:lnTo>
                    <a:pt x="2471794" y="0"/>
                  </a:lnTo>
                  <a:lnTo>
                    <a:pt x="1037037" y="1433625"/>
                  </a:lnTo>
                  <a:close/>
                </a:path>
                <a:path w="2823845" h="1456055">
                  <a:moveTo>
                    <a:pt x="1201441" y="1451738"/>
                  </a:moveTo>
                  <a:lnTo>
                    <a:pt x="1180542" y="1450453"/>
                  </a:lnTo>
                  <a:lnTo>
                    <a:pt x="1159643" y="1448777"/>
                  </a:lnTo>
                  <a:lnTo>
                    <a:pt x="1117846" y="1444771"/>
                  </a:lnTo>
                  <a:lnTo>
                    <a:pt x="2563804" y="0"/>
                  </a:lnTo>
                  <a:lnTo>
                    <a:pt x="2654427" y="0"/>
                  </a:lnTo>
                  <a:lnTo>
                    <a:pt x="1201441" y="1451738"/>
                  </a:lnTo>
                  <a:close/>
                </a:path>
                <a:path w="2823845" h="1456055">
                  <a:moveTo>
                    <a:pt x="1289215" y="1455917"/>
                  </a:moveTo>
                  <a:lnTo>
                    <a:pt x="2745133" y="0"/>
                  </a:lnTo>
                  <a:lnTo>
                    <a:pt x="2823734" y="0"/>
                  </a:lnTo>
                  <a:lnTo>
                    <a:pt x="1382563" y="1453131"/>
                  </a:lnTo>
                  <a:lnTo>
                    <a:pt x="1335889" y="1455569"/>
                  </a:lnTo>
                  <a:lnTo>
                    <a:pt x="1289215" y="1455917"/>
                  </a:lnTo>
                  <a:close/>
                </a:path>
                <a:path w="2823845" h="1456055">
                  <a:moveTo>
                    <a:pt x="1481484" y="1444771"/>
                  </a:moveTo>
                  <a:lnTo>
                    <a:pt x="2814823" y="111432"/>
                  </a:lnTo>
                  <a:lnTo>
                    <a:pt x="2811427" y="138383"/>
                  </a:lnTo>
                  <a:lnTo>
                    <a:pt x="2807508" y="165072"/>
                  </a:lnTo>
                  <a:lnTo>
                    <a:pt x="2798104" y="218712"/>
                  </a:lnTo>
                  <a:lnTo>
                    <a:pt x="1588764" y="1428052"/>
                  </a:lnTo>
                  <a:lnTo>
                    <a:pt x="1535646" y="1437457"/>
                  </a:lnTo>
                  <a:lnTo>
                    <a:pt x="1481484" y="1444771"/>
                  </a:lnTo>
                  <a:close/>
                </a:path>
                <a:path w="2823845" h="1456055">
                  <a:moveTo>
                    <a:pt x="1708583" y="1400187"/>
                  </a:moveTo>
                  <a:lnTo>
                    <a:pt x="2770239" y="338532"/>
                  </a:lnTo>
                  <a:lnTo>
                    <a:pt x="2760334" y="372775"/>
                  </a:lnTo>
                  <a:lnTo>
                    <a:pt x="2749515" y="406627"/>
                  </a:lnTo>
                  <a:lnTo>
                    <a:pt x="2725655" y="473677"/>
                  </a:lnTo>
                  <a:lnTo>
                    <a:pt x="1843728" y="1355603"/>
                  </a:lnTo>
                  <a:lnTo>
                    <a:pt x="1776678" y="1379463"/>
                  </a:lnTo>
                  <a:lnTo>
                    <a:pt x="1708583" y="1400187"/>
                  </a:lnTo>
                  <a:close/>
                </a:path>
                <a:path w="2823845" h="1456055">
                  <a:moveTo>
                    <a:pt x="2008132" y="1280368"/>
                  </a:moveTo>
                  <a:lnTo>
                    <a:pt x="2650420" y="638080"/>
                  </a:lnTo>
                  <a:lnTo>
                    <a:pt x="2627043" y="680731"/>
                  </a:lnTo>
                  <a:lnTo>
                    <a:pt x="2602277" y="722699"/>
                  </a:lnTo>
                  <a:lnTo>
                    <a:pt x="2576098" y="763984"/>
                  </a:lnTo>
                  <a:lnTo>
                    <a:pt x="2548481" y="804588"/>
                  </a:lnTo>
                  <a:lnTo>
                    <a:pt x="2519401" y="844509"/>
                  </a:lnTo>
                  <a:lnTo>
                    <a:pt x="2488835" y="883747"/>
                  </a:lnTo>
                  <a:lnTo>
                    <a:pt x="2456758" y="922303"/>
                  </a:lnTo>
                  <a:lnTo>
                    <a:pt x="2292354" y="1086706"/>
                  </a:lnTo>
                  <a:lnTo>
                    <a:pt x="2253798" y="1118784"/>
                  </a:lnTo>
                  <a:lnTo>
                    <a:pt x="2214560" y="1149350"/>
                  </a:lnTo>
                  <a:lnTo>
                    <a:pt x="2174639" y="1178429"/>
                  </a:lnTo>
                  <a:lnTo>
                    <a:pt x="2134036" y="1206046"/>
                  </a:lnTo>
                  <a:lnTo>
                    <a:pt x="2092750" y="1232226"/>
                  </a:lnTo>
                  <a:lnTo>
                    <a:pt x="2050782" y="1256991"/>
                  </a:lnTo>
                  <a:lnTo>
                    <a:pt x="2008132" y="1280368"/>
                  </a:lnTo>
                  <a:close/>
                </a:path>
              </a:pathLst>
            </a:custGeom>
            <a:solidFill>
              <a:srgbClr val="B074FF"/>
            </a:solidFill>
          </p:spPr>
          <p:txBody>
            <a:bodyPr wrap="square" lIns="0" tIns="0" rIns="0" bIns="0" rtlCol="0"/>
            <a:lstStyle/>
            <a:p>
              <a:endParaRPr/>
            </a:p>
          </p:txBody>
        </p:sp>
      </p:grpSp>
      <p:sp>
        <p:nvSpPr>
          <p:cNvPr id="6" name="object 6"/>
          <p:cNvSpPr/>
          <p:nvPr/>
        </p:nvSpPr>
        <p:spPr>
          <a:xfrm>
            <a:off x="17333724" y="963217"/>
            <a:ext cx="954405" cy="629285"/>
          </a:xfrm>
          <a:custGeom>
            <a:avLst/>
            <a:gdLst/>
            <a:ahLst/>
            <a:cxnLst/>
            <a:rect l="l" t="t" r="r" b="b"/>
            <a:pathLst>
              <a:path w="954405" h="629285">
                <a:moveTo>
                  <a:pt x="954274" y="303381"/>
                </a:moveTo>
                <a:lnTo>
                  <a:pt x="554916" y="303381"/>
                </a:lnTo>
                <a:lnTo>
                  <a:pt x="734646" y="0"/>
                </a:lnTo>
                <a:lnTo>
                  <a:pt x="945829" y="293691"/>
                </a:lnTo>
                <a:lnTo>
                  <a:pt x="954274" y="293691"/>
                </a:lnTo>
                <a:lnTo>
                  <a:pt x="954274" y="303381"/>
                </a:lnTo>
                <a:close/>
              </a:path>
              <a:path w="954405" h="629285">
                <a:moveTo>
                  <a:pt x="153519" y="629125"/>
                </a:moveTo>
                <a:lnTo>
                  <a:pt x="0" y="536694"/>
                </a:lnTo>
                <a:lnTo>
                  <a:pt x="309285" y="28325"/>
                </a:lnTo>
                <a:lnTo>
                  <a:pt x="554916" y="303381"/>
                </a:lnTo>
                <a:lnTo>
                  <a:pt x="954274" y="303381"/>
                </a:lnTo>
                <a:lnTo>
                  <a:pt x="954274" y="327234"/>
                </a:lnTo>
                <a:lnTo>
                  <a:pt x="749624" y="327234"/>
                </a:lnTo>
                <a:lnTo>
                  <a:pt x="748737" y="328725"/>
                </a:lnTo>
                <a:lnTo>
                  <a:pt x="336993" y="328725"/>
                </a:lnTo>
                <a:lnTo>
                  <a:pt x="153519" y="629125"/>
                </a:lnTo>
                <a:close/>
              </a:path>
              <a:path w="954405" h="629285">
                <a:moveTo>
                  <a:pt x="954274" y="293691"/>
                </a:moveTo>
                <a:lnTo>
                  <a:pt x="945829" y="293691"/>
                </a:lnTo>
                <a:lnTo>
                  <a:pt x="954274" y="281620"/>
                </a:lnTo>
                <a:lnTo>
                  <a:pt x="954274" y="293691"/>
                </a:lnTo>
                <a:close/>
              </a:path>
              <a:path w="954405" h="629285">
                <a:moveTo>
                  <a:pt x="948076" y="603781"/>
                </a:moveTo>
                <a:lnTo>
                  <a:pt x="749624" y="327234"/>
                </a:lnTo>
                <a:lnTo>
                  <a:pt x="954274" y="327234"/>
                </a:lnTo>
                <a:lnTo>
                  <a:pt x="954274" y="594903"/>
                </a:lnTo>
                <a:lnTo>
                  <a:pt x="948076" y="603781"/>
                </a:lnTo>
                <a:close/>
              </a:path>
              <a:path w="954405" h="629285">
                <a:moveTo>
                  <a:pt x="584122" y="605272"/>
                </a:moveTo>
                <a:lnTo>
                  <a:pt x="336993" y="328725"/>
                </a:lnTo>
                <a:lnTo>
                  <a:pt x="748737" y="328725"/>
                </a:lnTo>
                <a:lnTo>
                  <a:pt x="584122" y="605272"/>
                </a:lnTo>
                <a:close/>
              </a:path>
            </a:pathLst>
          </a:custGeom>
          <a:solidFill>
            <a:srgbClr val="FAF1EF"/>
          </a:solidFill>
        </p:spPr>
        <p:txBody>
          <a:bodyPr wrap="square" lIns="0" tIns="0" rIns="0" bIns="0" rtlCol="0"/>
          <a:lstStyle/>
          <a:p>
            <a:endParaRPr/>
          </a:p>
        </p:txBody>
      </p:sp>
      <p:sp>
        <p:nvSpPr>
          <p:cNvPr id="7" name="object 7"/>
          <p:cNvSpPr/>
          <p:nvPr/>
        </p:nvSpPr>
        <p:spPr>
          <a:xfrm>
            <a:off x="6903828" y="8942240"/>
            <a:ext cx="1490345" cy="629285"/>
          </a:xfrm>
          <a:custGeom>
            <a:avLst/>
            <a:gdLst/>
            <a:ahLst/>
            <a:cxnLst/>
            <a:rect l="l" t="t" r="r" b="b"/>
            <a:pathLst>
              <a:path w="1490345" h="629284">
                <a:moveTo>
                  <a:pt x="153519" y="629125"/>
                </a:moveTo>
                <a:lnTo>
                  <a:pt x="0" y="536694"/>
                </a:lnTo>
                <a:lnTo>
                  <a:pt x="309285" y="28325"/>
                </a:lnTo>
                <a:lnTo>
                  <a:pt x="554916" y="303381"/>
                </a:lnTo>
                <a:lnTo>
                  <a:pt x="734646" y="0"/>
                </a:lnTo>
                <a:lnTo>
                  <a:pt x="945829" y="293691"/>
                </a:lnTo>
                <a:lnTo>
                  <a:pt x="1145030" y="8944"/>
                </a:lnTo>
                <a:lnTo>
                  <a:pt x="1490262" y="462153"/>
                </a:lnTo>
                <a:lnTo>
                  <a:pt x="1347227" y="570237"/>
                </a:lnTo>
                <a:lnTo>
                  <a:pt x="1151021" y="313071"/>
                </a:lnTo>
                <a:lnTo>
                  <a:pt x="948076" y="603781"/>
                </a:lnTo>
                <a:lnTo>
                  <a:pt x="749624" y="327234"/>
                </a:lnTo>
                <a:lnTo>
                  <a:pt x="584122" y="605272"/>
                </a:lnTo>
                <a:lnTo>
                  <a:pt x="336993" y="328725"/>
                </a:lnTo>
                <a:lnTo>
                  <a:pt x="153519" y="629125"/>
                </a:lnTo>
                <a:close/>
              </a:path>
            </a:pathLst>
          </a:custGeom>
          <a:solidFill>
            <a:srgbClr val="B074FF"/>
          </a:solidFill>
        </p:spPr>
        <p:txBody>
          <a:bodyPr wrap="square" lIns="0" tIns="0" rIns="0" bIns="0" rtlCol="0"/>
          <a:lstStyle/>
          <a:p>
            <a:endParaRPr/>
          </a:p>
        </p:txBody>
      </p:sp>
      <p:sp>
        <p:nvSpPr>
          <p:cNvPr id="8" name="TextBox 7">
            <a:extLst>
              <a:ext uri="{FF2B5EF4-FFF2-40B4-BE49-F238E27FC236}">
                <a16:creationId xmlns:a16="http://schemas.microsoft.com/office/drawing/2014/main" id="{9F8557B9-085B-40BE-868F-CA984CB30A70}"/>
              </a:ext>
            </a:extLst>
          </p:cNvPr>
          <p:cNvSpPr txBox="1"/>
          <p:nvPr/>
        </p:nvSpPr>
        <p:spPr>
          <a:xfrm>
            <a:off x="2586189" y="444230"/>
            <a:ext cx="13716000" cy="2585323"/>
          </a:xfrm>
          <a:prstGeom prst="rect">
            <a:avLst/>
          </a:prstGeom>
          <a:noFill/>
        </p:spPr>
        <p:txBody>
          <a:bodyPr wrap="square" rtlCol="0">
            <a:spAutoFit/>
          </a:bodyPr>
          <a:lstStyle/>
          <a:p>
            <a:pPr algn="ctr"/>
            <a:r>
              <a:rPr lang="uk-UA" sz="5400" b="1" i="1" dirty="0">
                <a:solidFill>
                  <a:srgbClr val="B074FF"/>
                </a:solidFill>
                <a:latin typeface="Century Schoolbook" panose="02040604050505020304" pitchFamily="18" charset="0"/>
              </a:rPr>
              <a:t>VII. Розкриття інформації про основні засоби у примітках до фінансової звітності</a:t>
            </a:r>
            <a:endParaRPr lang="uk-UA" sz="5400" i="1" dirty="0">
              <a:solidFill>
                <a:srgbClr val="B074FF"/>
              </a:solidFill>
              <a:latin typeface="Century Schoolbook" panose="02040604050505020304" pitchFamily="18" charset="0"/>
            </a:endParaRPr>
          </a:p>
        </p:txBody>
      </p:sp>
      <p:sp>
        <p:nvSpPr>
          <p:cNvPr id="10" name="TextBox 9">
            <a:extLst>
              <a:ext uri="{FF2B5EF4-FFF2-40B4-BE49-F238E27FC236}">
                <a16:creationId xmlns:a16="http://schemas.microsoft.com/office/drawing/2014/main" id="{E0A4DA6A-35F2-4839-93DB-628ABA40870F}"/>
              </a:ext>
            </a:extLst>
          </p:cNvPr>
          <p:cNvSpPr txBox="1"/>
          <p:nvPr/>
        </p:nvSpPr>
        <p:spPr>
          <a:xfrm>
            <a:off x="609600" y="3359450"/>
            <a:ext cx="17412190" cy="6370975"/>
          </a:xfrm>
          <a:prstGeom prst="rect">
            <a:avLst/>
          </a:prstGeom>
          <a:noFill/>
        </p:spPr>
        <p:txBody>
          <a:bodyPr wrap="square" rtlCol="0">
            <a:spAutoFit/>
          </a:bodyPr>
          <a:lstStyle/>
          <a:p>
            <a:pPr algn="ctr"/>
            <a:r>
              <a:rPr lang="uk-UA" sz="2400" b="1" i="1" dirty="0">
                <a:solidFill>
                  <a:srgbClr val="B074FF"/>
                </a:solidFill>
                <a:latin typeface="Century Schoolbook" panose="02040604050505020304" pitchFamily="18" charset="0"/>
              </a:rPr>
              <a:t>1. У примітках до фінансової звітності інформація про основні засоби наводиться окремо за кожною групою:</a:t>
            </a:r>
          </a:p>
          <a:p>
            <a:r>
              <a:rPr lang="uk-UA" sz="2000" b="1" i="1" dirty="0">
                <a:solidFill>
                  <a:srgbClr val="B074FF"/>
                </a:solidFill>
                <a:latin typeface="Century Schoolbook" panose="02040604050505020304" pitchFamily="18" charset="0"/>
              </a:rPr>
              <a:t>1.1. </a:t>
            </a:r>
            <a:r>
              <a:rPr lang="uk-UA" sz="2000" b="1" i="1" dirty="0">
                <a:latin typeface="Century Schoolbook" panose="02040604050505020304" pitchFamily="18" charset="0"/>
              </a:rPr>
              <a:t>Первісна (переоцінена) вартість та сума накопиченого зносу на початок та кінець звітного року.</a:t>
            </a:r>
          </a:p>
          <a:p>
            <a:r>
              <a:rPr lang="uk-UA" sz="2000" b="1" i="1" dirty="0">
                <a:solidFill>
                  <a:srgbClr val="B074FF"/>
                </a:solidFill>
                <a:latin typeface="Century Schoolbook" panose="02040604050505020304" pitchFamily="18" charset="0"/>
              </a:rPr>
              <a:t>1.2. </a:t>
            </a:r>
            <a:r>
              <a:rPr lang="uk-UA" sz="2000" b="1" i="1" dirty="0">
                <a:latin typeface="Century Schoolbook" panose="02040604050505020304" pitchFamily="18" charset="0"/>
              </a:rPr>
              <a:t>Сума надходження основних засобів за звітний період.</a:t>
            </a:r>
          </a:p>
          <a:p>
            <a:r>
              <a:rPr lang="uk-UA" sz="2000" b="1" i="1" dirty="0">
                <a:solidFill>
                  <a:srgbClr val="B074FF"/>
                </a:solidFill>
                <a:latin typeface="Century Schoolbook" panose="02040604050505020304" pitchFamily="18" charset="0"/>
              </a:rPr>
              <a:t>1.3. </a:t>
            </a:r>
            <a:r>
              <a:rPr lang="uk-UA" sz="2000" b="1" i="1" dirty="0">
                <a:latin typeface="Century Schoolbook" panose="02040604050505020304" pitchFamily="18" charset="0"/>
              </a:rPr>
              <a:t>Діапазон строків корисного використання (мінімальні та максимальні).</a:t>
            </a:r>
          </a:p>
          <a:p>
            <a:r>
              <a:rPr lang="uk-UA" sz="2000" b="1" i="1" dirty="0">
                <a:solidFill>
                  <a:srgbClr val="B074FF"/>
                </a:solidFill>
                <a:latin typeface="Century Schoolbook" panose="02040604050505020304" pitchFamily="18" charset="0"/>
              </a:rPr>
              <a:t>1.4. </a:t>
            </a:r>
            <a:r>
              <a:rPr lang="uk-UA" sz="2000" b="1" i="1" dirty="0">
                <a:latin typeface="Century Schoolbook" panose="02040604050505020304" pitchFamily="18" charset="0"/>
              </a:rPr>
              <a:t>Сума збільшення або зменшення первісної (переоціненої) вартості за звітний рік у результаті переоцінок та зменшення/відновлення корисності.</a:t>
            </a:r>
          </a:p>
          <a:p>
            <a:r>
              <a:rPr lang="uk-UA" sz="2000" b="1" i="1" dirty="0">
                <a:solidFill>
                  <a:srgbClr val="B074FF"/>
                </a:solidFill>
                <a:latin typeface="Century Schoolbook" panose="02040604050505020304" pitchFamily="18" charset="0"/>
              </a:rPr>
              <a:t>1.5. </a:t>
            </a:r>
            <a:r>
              <a:rPr lang="uk-UA" sz="2000" b="1" i="1" dirty="0">
                <a:latin typeface="Century Schoolbook" panose="02040604050505020304" pitchFamily="18" charset="0"/>
              </a:rPr>
              <a:t>Первісна (переоцінена) вартість та сума зносу основних засобів, які вибули за звітний рік.</a:t>
            </a:r>
          </a:p>
          <a:p>
            <a:r>
              <a:rPr lang="uk-UA" sz="2000" b="1" i="1" dirty="0">
                <a:solidFill>
                  <a:srgbClr val="B074FF"/>
                </a:solidFill>
                <a:latin typeface="Century Schoolbook" panose="02040604050505020304" pitchFamily="18" charset="0"/>
              </a:rPr>
              <a:t>1.6. </a:t>
            </a:r>
            <a:r>
              <a:rPr lang="uk-UA" sz="2000" b="1" i="1" dirty="0">
                <a:latin typeface="Century Schoolbook" panose="02040604050505020304" pitchFamily="18" charset="0"/>
              </a:rPr>
              <a:t>Сума нарахованої амортизації за звітний рік.</a:t>
            </a:r>
          </a:p>
          <a:p>
            <a:r>
              <a:rPr lang="uk-UA" sz="2000" b="1" i="1" dirty="0">
                <a:solidFill>
                  <a:srgbClr val="B074FF"/>
                </a:solidFill>
                <a:latin typeface="Century Schoolbook" panose="02040604050505020304" pitchFamily="18" charset="0"/>
              </a:rPr>
              <a:t>1.7. </a:t>
            </a:r>
            <a:r>
              <a:rPr lang="uk-UA" sz="2000" b="1" i="1" dirty="0">
                <a:latin typeface="Century Schoolbook" panose="02040604050505020304" pitchFamily="18" charset="0"/>
              </a:rPr>
              <a:t>Інші зміни первісної (переоціненої) вартості та суми зносу основних засобів за звітний рік.</a:t>
            </a:r>
          </a:p>
          <a:p>
            <a:r>
              <a:rPr lang="uk-UA" sz="2000" b="1" i="1" dirty="0">
                <a:solidFill>
                  <a:srgbClr val="B074FF"/>
                </a:solidFill>
                <a:latin typeface="Century Schoolbook" panose="02040604050505020304" pitchFamily="18" charset="0"/>
              </a:rPr>
              <a:t>1.8. </a:t>
            </a:r>
            <a:r>
              <a:rPr lang="uk-UA" sz="2000" b="1" i="1" dirty="0">
                <a:latin typeface="Century Schoolbook" panose="02040604050505020304" pitchFamily="18" charset="0"/>
              </a:rPr>
              <a:t>Сума капітальних інвестицій в основні засоби за звітний рік.</a:t>
            </a:r>
          </a:p>
          <a:p>
            <a:r>
              <a:rPr lang="uk-UA" sz="2000" b="1" i="1" dirty="0">
                <a:solidFill>
                  <a:srgbClr val="B074FF"/>
                </a:solidFill>
                <a:latin typeface="Century Schoolbook" panose="02040604050505020304" pitchFamily="18" charset="0"/>
              </a:rPr>
              <a:t>1.9. </a:t>
            </a:r>
            <a:r>
              <a:rPr lang="uk-UA" sz="2000" b="1" i="1" dirty="0">
                <a:latin typeface="Century Schoolbook" panose="02040604050505020304" pitchFamily="18" charset="0"/>
              </a:rPr>
              <a:t>Сума зобов'язань згідно з договорами, пов'язаними з придбанням у майбутньому основних засобів.</a:t>
            </a:r>
          </a:p>
          <a:p>
            <a:pPr algn="ctr"/>
            <a:r>
              <a:rPr lang="uk-UA" sz="2400" b="1" i="1" dirty="0">
                <a:solidFill>
                  <a:srgbClr val="B074FF"/>
                </a:solidFill>
                <a:latin typeface="Century Schoolbook" panose="02040604050505020304" pitchFamily="18" charset="0"/>
              </a:rPr>
              <a:t>2. У примітках до фінансової звітності наводиться також інформація про:</a:t>
            </a:r>
          </a:p>
          <a:p>
            <a:r>
              <a:rPr lang="uk-UA" sz="2000" b="1" i="1" dirty="0">
                <a:solidFill>
                  <a:srgbClr val="B074FF"/>
                </a:solidFill>
                <a:latin typeface="Century Schoolbook" panose="02040604050505020304" pitchFamily="18" charset="0"/>
              </a:rPr>
              <a:t>2.1.</a:t>
            </a:r>
            <a:r>
              <a:rPr lang="uk-UA" sz="2000" b="1" i="1" dirty="0">
                <a:latin typeface="Century Schoolbook" panose="02040604050505020304" pitchFamily="18" charset="0"/>
              </a:rPr>
              <a:t> Суму основних засобів, отриманих безоплатно.</a:t>
            </a:r>
          </a:p>
          <a:p>
            <a:r>
              <a:rPr lang="uk-UA" sz="2000" b="1" i="1" dirty="0">
                <a:solidFill>
                  <a:srgbClr val="B074FF"/>
                </a:solidFill>
                <a:latin typeface="Century Schoolbook" panose="02040604050505020304" pitchFamily="18" charset="0"/>
              </a:rPr>
              <a:t>2.2.</a:t>
            </a:r>
            <a:r>
              <a:rPr lang="uk-UA" sz="2000" b="1" i="1" dirty="0">
                <a:latin typeface="Century Schoolbook" panose="02040604050505020304" pitchFamily="18" charset="0"/>
              </a:rPr>
              <a:t> Первісну (переоцінену) вартість і суму зносу основних засобів, щодо яких існують передбачені законодавством обмеження володіння, користування та розпорядження.</a:t>
            </a:r>
          </a:p>
          <a:p>
            <a:r>
              <a:rPr lang="uk-UA" sz="2000" b="1" i="1" dirty="0">
                <a:solidFill>
                  <a:srgbClr val="B074FF"/>
                </a:solidFill>
                <a:latin typeface="Century Schoolbook" panose="02040604050505020304" pitchFamily="18" charset="0"/>
              </a:rPr>
              <a:t>2.3.</a:t>
            </a:r>
            <a:r>
              <a:rPr lang="uk-UA" sz="2000" b="1" i="1" dirty="0">
                <a:latin typeface="Century Schoolbook" panose="02040604050505020304" pitchFamily="18" charset="0"/>
              </a:rPr>
              <a:t> Вартість об'єкта основних засобів, що тимчасово не використовується.</a:t>
            </a:r>
          </a:p>
          <a:p>
            <a:r>
              <a:rPr lang="uk-UA" sz="2000" b="1" i="1" dirty="0">
                <a:solidFill>
                  <a:srgbClr val="B074FF"/>
                </a:solidFill>
                <a:latin typeface="Century Schoolbook" panose="02040604050505020304" pitchFamily="18" charset="0"/>
              </a:rPr>
              <a:t>2.4. </a:t>
            </a:r>
            <a:r>
              <a:rPr lang="uk-UA" sz="2000" b="1" i="1" dirty="0">
                <a:latin typeface="Century Schoolbook" panose="02040604050505020304" pitchFamily="18" charset="0"/>
              </a:rPr>
              <a:t>Вартість повністю амортизованого об'єкта основних засобів, який ще використовується.</a:t>
            </a:r>
          </a:p>
          <a:p>
            <a:r>
              <a:rPr lang="uk-UA" sz="2000" b="1" i="1" dirty="0">
                <a:solidFill>
                  <a:srgbClr val="B074FF"/>
                </a:solidFill>
                <a:latin typeface="Century Schoolbook" panose="02040604050505020304" pitchFamily="18" charset="0"/>
              </a:rPr>
              <a:t>2.5. </a:t>
            </a:r>
            <a:r>
              <a:rPr lang="uk-UA" sz="2000" b="1" i="1" dirty="0">
                <a:latin typeface="Century Schoolbook" panose="02040604050505020304" pitchFamily="18" charset="0"/>
              </a:rPr>
              <a:t>Вартість об'єкта основних засобів, який вибув з активного використання та утримується для продажу, передачі без оплати.</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C3E32-1080-452C-ADB9-EA9FB7B259BA}"/>
              </a:ext>
            </a:extLst>
          </p:cNvPr>
          <p:cNvSpPr txBox="1"/>
          <p:nvPr/>
        </p:nvSpPr>
        <p:spPr>
          <a:xfrm>
            <a:off x="2286000" y="3897005"/>
            <a:ext cx="13182600" cy="2492990"/>
          </a:xfrm>
          <a:prstGeom prst="rect">
            <a:avLst/>
          </a:prstGeom>
          <a:noFill/>
        </p:spPr>
        <p:txBody>
          <a:bodyPr wrap="square" rtlCol="0">
            <a:spAutoFit/>
          </a:bodyPr>
          <a:lstStyle/>
          <a:p>
            <a:pPr algn="ctr"/>
            <a:r>
              <a:rPr lang="uk-UA" sz="13800" i="1" dirty="0">
                <a:solidFill>
                  <a:srgbClr val="B074FF"/>
                </a:solidFill>
                <a:latin typeface="Century Schoolbook" panose="02040604050505020304" pitchFamily="18" charset="0"/>
                <a:cs typeface="Times New Roman" panose="02020603050405020304" pitchFamily="18" charset="0"/>
              </a:rPr>
              <a:t>Дякую за увагу</a:t>
            </a:r>
          </a:p>
          <a:p>
            <a:endParaRPr lang="uk-UA" dirty="0"/>
          </a:p>
        </p:txBody>
      </p:sp>
    </p:spTree>
    <p:extLst>
      <p:ext uri="{BB962C8B-B14F-4D97-AF65-F5344CB8AC3E}">
        <p14:creationId xmlns:p14="http://schemas.microsoft.com/office/powerpoint/2010/main" val="225561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F1EF"/>
          </a:solidFill>
        </p:spPr>
        <p:txBody>
          <a:bodyPr wrap="square" lIns="0" tIns="0" rIns="0" bIns="0" rtlCol="0"/>
          <a:lstStyle/>
          <a:p>
            <a:endParaRPr/>
          </a:p>
        </p:txBody>
      </p:sp>
      <p:sp>
        <p:nvSpPr>
          <p:cNvPr id="3" name="object 3"/>
          <p:cNvSpPr/>
          <p:nvPr/>
        </p:nvSpPr>
        <p:spPr>
          <a:xfrm>
            <a:off x="0" y="1"/>
            <a:ext cx="2910205" cy="2030730"/>
          </a:xfrm>
          <a:custGeom>
            <a:avLst/>
            <a:gdLst/>
            <a:ahLst/>
            <a:cxnLst/>
            <a:rect l="l" t="t" r="r" b="b"/>
            <a:pathLst>
              <a:path w="2910205" h="2030730">
                <a:moveTo>
                  <a:pt x="0" y="118392"/>
                </a:moveTo>
                <a:lnTo>
                  <a:pt x="0" y="17936"/>
                </a:lnTo>
                <a:lnTo>
                  <a:pt x="17936" y="0"/>
                </a:lnTo>
                <a:lnTo>
                  <a:pt x="118392" y="0"/>
                </a:lnTo>
                <a:lnTo>
                  <a:pt x="0" y="118392"/>
                </a:lnTo>
                <a:close/>
              </a:path>
              <a:path w="2910205" h="2030730">
                <a:moveTo>
                  <a:pt x="0" y="317758"/>
                </a:moveTo>
                <a:lnTo>
                  <a:pt x="0" y="217302"/>
                </a:lnTo>
                <a:lnTo>
                  <a:pt x="217302" y="0"/>
                </a:lnTo>
                <a:lnTo>
                  <a:pt x="317758" y="0"/>
                </a:lnTo>
                <a:lnTo>
                  <a:pt x="0" y="317758"/>
                </a:lnTo>
                <a:close/>
              </a:path>
              <a:path w="2910205" h="2030730">
                <a:moveTo>
                  <a:pt x="0" y="520215"/>
                </a:moveTo>
                <a:lnTo>
                  <a:pt x="0" y="419760"/>
                </a:lnTo>
                <a:lnTo>
                  <a:pt x="419760" y="0"/>
                </a:lnTo>
                <a:lnTo>
                  <a:pt x="520215" y="0"/>
                </a:lnTo>
                <a:lnTo>
                  <a:pt x="0" y="520215"/>
                </a:lnTo>
                <a:close/>
              </a:path>
              <a:path w="2910205" h="2030730">
                <a:moveTo>
                  <a:pt x="0" y="721127"/>
                </a:moveTo>
                <a:lnTo>
                  <a:pt x="0" y="620671"/>
                </a:lnTo>
                <a:lnTo>
                  <a:pt x="620671" y="0"/>
                </a:lnTo>
                <a:lnTo>
                  <a:pt x="721127" y="0"/>
                </a:lnTo>
                <a:lnTo>
                  <a:pt x="0" y="721127"/>
                </a:lnTo>
                <a:close/>
              </a:path>
              <a:path w="2910205" h="2030730">
                <a:moveTo>
                  <a:pt x="0" y="922038"/>
                </a:moveTo>
                <a:lnTo>
                  <a:pt x="0" y="821583"/>
                </a:lnTo>
                <a:lnTo>
                  <a:pt x="821583" y="0"/>
                </a:lnTo>
                <a:lnTo>
                  <a:pt x="922038" y="0"/>
                </a:lnTo>
                <a:lnTo>
                  <a:pt x="0" y="922038"/>
                </a:lnTo>
                <a:close/>
              </a:path>
              <a:path w="2910205" h="2030730">
                <a:moveTo>
                  <a:pt x="0" y="1122950"/>
                </a:moveTo>
                <a:lnTo>
                  <a:pt x="0" y="1022494"/>
                </a:lnTo>
                <a:lnTo>
                  <a:pt x="1022494" y="0"/>
                </a:lnTo>
                <a:lnTo>
                  <a:pt x="1122950" y="0"/>
                </a:lnTo>
                <a:lnTo>
                  <a:pt x="0" y="1122950"/>
                </a:lnTo>
                <a:close/>
              </a:path>
              <a:path w="2910205" h="2030730">
                <a:moveTo>
                  <a:pt x="0" y="1325407"/>
                </a:moveTo>
                <a:lnTo>
                  <a:pt x="0" y="1224951"/>
                </a:lnTo>
                <a:lnTo>
                  <a:pt x="1224951" y="0"/>
                </a:lnTo>
                <a:lnTo>
                  <a:pt x="1325407" y="0"/>
                </a:lnTo>
                <a:lnTo>
                  <a:pt x="0" y="1325407"/>
                </a:lnTo>
                <a:close/>
              </a:path>
              <a:path w="2910205" h="2030730">
                <a:moveTo>
                  <a:pt x="4420" y="1520353"/>
                </a:moveTo>
                <a:lnTo>
                  <a:pt x="0" y="1515924"/>
                </a:lnTo>
                <a:lnTo>
                  <a:pt x="0" y="1424318"/>
                </a:lnTo>
                <a:lnTo>
                  <a:pt x="1424318" y="0"/>
                </a:lnTo>
                <a:lnTo>
                  <a:pt x="1524774" y="0"/>
                </a:lnTo>
                <a:lnTo>
                  <a:pt x="4420" y="1520353"/>
                </a:lnTo>
                <a:close/>
              </a:path>
              <a:path w="2910205" h="2030730">
                <a:moveTo>
                  <a:pt x="106421" y="1619264"/>
                </a:moveTo>
                <a:lnTo>
                  <a:pt x="80148" y="1595888"/>
                </a:lnTo>
                <a:lnTo>
                  <a:pt x="66867" y="1583838"/>
                </a:lnTo>
                <a:lnTo>
                  <a:pt x="53875" y="1571354"/>
                </a:lnTo>
                <a:lnTo>
                  <a:pt x="1625229" y="0"/>
                </a:lnTo>
                <a:lnTo>
                  <a:pt x="1725685" y="0"/>
                </a:lnTo>
                <a:lnTo>
                  <a:pt x="106421" y="1619264"/>
                </a:lnTo>
                <a:close/>
              </a:path>
              <a:path w="2910205" h="2030730">
                <a:moveTo>
                  <a:pt x="219241" y="1707356"/>
                </a:moveTo>
                <a:lnTo>
                  <a:pt x="190649" y="1686298"/>
                </a:lnTo>
                <a:lnTo>
                  <a:pt x="176209" y="1675408"/>
                </a:lnTo>
                <a:lnTo>
                  <a:pt x="162058" y="1664082"/>
                </a:lnTo>
                <a:lnTo>
                  <a:pt x="1827221" y="0"/>
                </a:lnTo>
                <a:lnTo>
                  <a:pt x="1927711" y="0"/>
                </a:lnTo>
                <a:lnTo>
                  <a:pt x="219241" y="1707356"/>
                </a:lnTo>
                <a:close/>
              </a:path>
              <a:path w="2910205" h="2030730">
                <a:moveTo>
                  <a:pt x="339788" y="1787720"/>
                </a:moveTo>
                <a:lnTo>
                  <a:pt x="323826" y="1778423"/>
                </a:lnTo>
                <a:lnTo>
                  <a:pt x="308299" y="1768981"/>
                </a:lnTo>
                <a:lnTo>
                  <a:pt x="293061" y="1759250"/>
                </a:lnTo>
                <a:lnTo>
                  <a:pt x="277969" y="1749083"/>
                </a:lnTo>
                <a:lnTo>
                  <a:pt x="2027053" y="0"/>
                </a:lnTo>
                <a:lnTo>
                  <a:pt x="2127508" y="0"/>
                </a:lnTo>
                <a:lnTo>
                  <a:pt x="339788" y="1787720"/>
                </a:lnTo>
                <a:close/>
              </a:path>
              <a:path w="2910205" h="2030730">
                <a:moveTo>
                  <a:pt x="471153" y="1858812"/>
                </a:moveTo>
                <a:lnTo>
                  <a:pt x="454032" y="1850674"/>
                </a:lnTo>
                <a:lnTo>
                  <a:pt x="437346" y="1842391"/>
                </a:lnTo>
                <a:lnTo>
                  <a:pt x="420949" y="1833819"/>
                </a:lnTo>
                <a:lnTo>
                  <a:pt x="404698" y="1824812"/>
                </a:lnTo>
                <a:lnTo>
                  <a:pt x="2229510" y="0"/>
                </a:lnTo>
                <a:lnTo>
                  <a:pt x="2329965" y="0"/>
                </a:lnTo>
                <a:lnTo>
                  <a:pt x="471153" y="1858812"/>
                </a:lnTo>
                <a:close/>
              </a:path>
              <a:path w="2910205" h="2030730">
                <a:moveTo>
                  <a:pt x="610246" y="1920631"/>
                </a:moveTo>
                <a:lnTo>
                  <a:pt x="574700" y="1906528"/>
                </a:lnTo>
                <a:lnTo>
                  <a:pt x="556782" y="1899115"/>
                </a:lnTo>
                <a:lnTo>
                  <a:pt x="539154" y="1891267"/>
                </a:lnTo>
                <a:lnTo>
                  <a:pt x="2430421" y="0"/>
                </a:lnTo>
                <a:lnTo>
                  <a:pt x="2530877" y="0"/>
                </a:lnTo>
                <a:lnTo>
                  <a:pt x="610246" y="1920631"/>
                </a:lnTo>
                <a:close/>
              </a:path>
              <a:path w="2910205" h="2030730">
                <a:moveTo>
                  <a:pt x="763248" y="1968541"/>
                </a:moveTo>
                <a:lnTo>
                  <a:pt x="685974" y="1945358"/>
                </a:lnTo>
                <a:lnTo>
                  <a:pt x="2631333" y="0"/>
                </a:lnTo>
                <a:lnTo>
                  <a:pt x="2731789" y="0"/>
                </a:lnTo>
                <a:lnTo>
                  <a:pt x="763248" y="1968541"/>
                </a:lnTo>
                <a:close/>
              </a:path>
              <a:path w="2910205" h="2030730">
                <a:moveTo>
                  <a:pt x="925522" y="2005632"/>
                </a:moveTo>
                <a:lnTo>
                  <a:pt x="904659" y="2001889"/>
                </a:lnTo>
                <a:lnTo>
                  <a:pt x="883795" y="1997711"/>
                </a:lnTo>
                <a:lnTo>
                  <a:pt x="842067" y="1988632"/>
                </a:lnTo>
                <a:lnTo>
                  <a:pt x="2832217" y="0"/>
                </a:lnTo>
                <a:lnTo>
                  <a:pt x="2876024" y="0"/>
                </a:lnTo>
                <a:lnTo>
                  <a:pt x="2877263" y="5788"/>
                </a:lnTo>
                <a:lnTo>
                  <a:pt x="2881441" y="26652"/>
                </a:lnTo>
                <a:lnTo>
                  <a:pt x="2885184" y="47516"/>
                </a:lnTo>
                <a:lnTo>
                  <a:pt x="925522" y="2005632"/>
                </a:lnTo>
                <a:close/>
              </a:path>
              <a:path w="2910205" h="2030730">
                <a:moveTo>
                  <a:pt x="1107888" y="2025723"/>
                </a:moveTo>
                <a:lnTo>
                  <a:pt x="1084706" y="2024298"/>
                </a:lnTo>
                <a:lnTo>
                  <a:pt x="1061524" y="2022439"/>
                </a:lnTo>
                <a:lnTo>
                  <a:pt x="1015160" y="2017996"/>
                </a:lnTo>
                <a:lnTo>
                  <a:pt x="2899093" y="135608"/>
                </a:lnTo>
                <a:lnTo>
                  <a:pt x="2901387" y="158790"/>
                </a:lnTo>
                <a:lnTo>
                  <a:pt x="2903536" y="181972"/>
                </a:lnTo>
                <a:lnTo>
                  <a:pt x="2905396" y="205154"/>
                </a:lnTo>
                <a:lnTo>
                  <a:pt x="2906820" y="228337"/>
                </a:lnTo>
                <a:lnTo>
                  <a:pt x="1107888" y="2025723"/>
                </a:lnTo>
                <a:close/>
              </a:path>
              <a:path w="2910205" h="2030730">
                <a:moveTo>
                  <a:pt x="1205253" y="2030360"/>
                </a:moveTo>
                <a:lnTo>
                  <a:pt x="2909911" y="325701"/>
                </a:lnTo>
                <a:lnTo>
                  <a:pt x="2909645" y="351443"/>
                </a:lnTo>
                <a:lnTo>
                  <a:pt x="2908945" y="377475"/>
                </a:lnTo>
                <a:lnTo>
                  <a:pt x="2906820" y="429248"/>
                </a:lnTo>
                <a:lnTo>
                  <a:pt x="1308800" y="2027269"/>
                </a:lnTo>
                <a:lnTo>
                  <a:pt x="1257027" y="2029973"/>
                </a:lnTo>
                <a:lnTo>
                  <a:pt x="1205253" y="2030360"/>
                </a:lnTo>
                <a:close/>
              </a:path>
              <a:path w="2910205" h="2030730">
                <a:moveTo>
                  <a:pt x="1418529" y="2017996"/>
                </a:moveTo>
                <a:lnTo>
                  <a:pt x="2897548" y="538977"/>
                </a:lnTo>
                <a:lnTo>
                  <a:pt x="2893780" y="568872"/>
                </a:lnTo>
                <a:lnTo>
                  <a:pt x="2889434" y="598478"/>
                </a:lnTo>
                <a:lnTo>
                  <a:pt x="2879002" y="657978"/>
                </a:lnTo>
                <a:lnTo>
                  <a:pt x="1537530" y="1999450"/>
                </a:lnTo>
                <a:lnTo>
                  <a:pt x="1478609" y="2009882"/>
                </a:lnTo>
                <a:lnTo>
                  <a:pt x="1418529" y="2017996"/>
                </a:lnTo>
                <a:close/>
              </a:path>
              <a:path w="2910205" h="2030730">
                <a:moveTo>
                  <a:pt x="1670441" y="1968541"/>
                </a:moveTo>
                <a:lnTo>
                  <a:pt x="2848092" y="790889"/>
                </a:lnTo>
                <a:lnTo>
                  <a:pt x="2837105" y="828874"/>
                </a:lnTo>
                <a:lnTo>
                  <a:pt x="2825104" y="866424"/>
                </a:lnTo>
                <a:lnTo>
                  <a:pt x="2812233" y="903685"/>
                </a:lnTo>
                <a:lnTo>
                  <a:pt x="2798637" y="940800"/>
                </a:lnTo>
                <a:lnTo>
                  <a:pt x="1820352" y="1919085"/>
                </a:lnTo>
                <a:lnTo>
                  <a:pt x="1783237" y="1932681"/>
                </a:lnTo>
                <a:lnTo>
                  <a:pt x="1745976" y="1945552"/>
                </a:lnTo>
                <a:lnTo>
                  <a:pt x="1708426" y="1957553"/>
                </a:lnTo>
                <a:lnTo>
                  <a:pt x="1670441" y="1968541"/>
                </a:lnTo>
                <a:close/>
              </a:path>
              <a:path w="2910205" h="2030730">
                <a:moveTo>
                  <a:pt x="2002718" y="1835630"/>
                </a:moveTo>
                <a:lnTo>
                  <a:pt x="2715181" y="1123166"/>
                </a:lnTo>
                <a:lnTo>
                  <a:pt x="2692576" y="1164604"/>
                </a:lnTo>
                <a:lnTo>
                  <a:pt x="2668793" y="1205463"/>
                </a:lnTo>
                <a:lnTo>
                  <a:pt x="2643815" y="1245742"/>
                </a:lnTo>
                <a:lnTo>
                  <a:pt x="2617624" y="1285441"/>
                </a:lnTo>
                <a:lnTo>
                  <a:pt x="2590200" y="1324561"/>
                </a:lnTo>
                <a:lnTo>
                  <a:pt x="2561528" y="1363101"/>
                </a:lnTo>
                <a:lnTo>
                  <a:pt x="2531587" y="1401062"/>
                </a:lnTo>
                <a:lnTo>
                  <a:pt x="2500361" y="1438443"/>
                </a:lnTo>
                <a:lnTo>
                  <a:pt x="2317994" y="1620809"/>
                </a:lnTo>
                <a:lnTo>
                  <a:pt x="2280613" y="1652035"/>
                </a:lnTo>
                <a:lnTo>
                  <a:pt x="2242653" y="1681976"/>
                </a:lnTo>
                <a:lnTo>
                  <a:pt x="2204112" y="1710649"/>
                </a:lnTo>
                <a:lnTo>
                  <a:pt x="2164993" y="1738072"/>
                </a:lnTo>
                <a:lnTo>
                  <a:pt x="2125293" y="1764263"/>
                </a:lnTo>
                <a:lnTo>
                  <a:pt x="2085014" y="1789241"/>
                </a:lnTo>
                <a:lnTo>
                  <a:pt x="2044156" y="1813024"/>
                </a:lnTo>
                <a:lnTo>
                  <a:pt x="2002718" y="1835630"/>
                </a:lnTo>
                <a:close/>
              </a:path>
            </a:pathLst>
          </a:custGeom>
          <a:solidFill>
            <a:srgbClr val="B074FF"/>
          </a:solidFill>
        </p:spPr>
        <p:txBody>
          <a:bodyPr wrap="square" lIns="0" tIns="0" rIns="0" bIns="0" rtlCol="0"/>
          <a:lstStyle/>
          <a:p>
            <a:endParaRPr/>
          </a:p>
        </p:txBody>
      </p:sp>
      <p:sp>
        <p:nvSpPr>
          <p:cNvPr id="5" name="object 5"/>
          <p:cNvSpPr/>
          <p:nvPr/>
        </p:nvSpPr>
        <p:spPr>
          <a:xfrm>
            <a:off x="17098009" y="1028701"/>
            <a:ext cx="1189990" cy="612775"/>
          </a:xfrm>
          <a:custGeom>
            <a:avLst/>
            <a:gdLst/>
            <a:ahLst/>
            <a:cxnLst/>
            <a:rect l="l" t="t" r="r" b="b"/>
            <a:pathLst>
              <a:path w="1189990" h="612775">
                <a:moveTo>
                  <a:pt x="1189990" y="295414"/>
                </a:moveTo>
                <a:lnTo>
                  <a:pt x="540344" y="295414"/>
                </a:lnTo>
                <a:lnTo>
                  <a:pt x="715354" y="0"/>
                </a:lnTo>
                <a:lnTo>
                  <a:pt x="920991" y="285978"/>
                </a:lnTo>
                <a:lnTo>
                  <a:pt x="1189990" y="285978"/>
                </a:lnTo>
                <a:lnTo>
                  <a:pt x="1189990" y="295414"/>
                </a:lnTo>
                <a:close/>
              </a:path>
              <a:path w="1189990" h="612775">
                <a:moveTo>
                  <a:pt x="1189990" y="285978"/>
                </a:moveTo>
                <a:lnTo>
                  <a:pt x="920991" y="285978"/>
                </a:lnTo>
                <a:lnTo>
                  <a:pt x="1114961" y="8710"/>
                </a:lnTo>
                <a:lnTo>
                  <a:pt x="1189990" y="107205"/>
                </a:lnTo>
                <a:lnTo>
                  <a:pt x="1189990" y="285978"/>
                </a:lnTo>
                <a:close/>
              </a:path>
              <a:path w="1189990" h="612775">
                <a:moveTo>
                  <a:pt x="149487" y="612604"/>
                </a:moveTo>
                <a:lnTo>
                  <a:pt x="0" y="522600"/>
                </a:lnTo>
                <a:lnTo>
                  <a:pt x="301163" y="27581"/>
                </a:lnTo>
                <a:lnTo>
                  <a:pt x="540344" y="295414"/>
                </a:lnTo>
                <a:lnTo>
                  <a:pt x="1189990" y="295414"/>
                </a:lnTo>
                <a:lnTo>
                  <a:pt x="1189990" y="304850"/>
                </a:lnTo>
                <a:lnTo>
                  <a:pt x="1120795" y="304850"/>
                </a:lnTo>
                <a:lnTo>
                  <a:pt x="1111167" y="318641"/>
                </a:lnTo>
                <a:lnTo>
                  <a:pt x="729938" y="318641"/>
                </a:lnTo>
                <a:lnTo>
                  <a:pt x="729074" y="320092"/>
                </a:lnTo>
                <a:lnTo>
                  <a:pt x="328144" y="320092"/>
                </a:lnTo>
                <a:lnTo>
                  <a:pt x="149487" y="612604"/>
                </a:lnTo>
                <a:close/>
              </a:path>
              <a:path w="1189990" h="612775">
                <a:moveTo>
                  <a:pt x="1189990" y="395544"/>
                </a:moveTo>
                <a:lnTo>
                  <a:pt x="1120795" y="304850"/>
                </a:lnTo>
                <a:lnTo>
                  <a:pt x="1189990" y="304850"/>
                </a:lnTo>
                <a:lnTo>
                  <a:pt x="1189990" y="395544"/>
                </a:lnTo>
                <a:close/>
              </a:path>
              <a:path w="1189990" h="612775">
                <a:moveTo>
                  <a:pt x="923179" y="587925"/>
                </a:moveTo>
                <a:lnTo>
                  <a:pt x="729938" y="318641"/>
                </a:lnTo>
                <a:lnTo>
                  <a:pt x="1111167" y="318641"/>
                </a:lnTo>
                <a:lnTo>
                  <a:pt x="923179" y="587925"/>
                </a:lnTo>
                <a:close/>
              </a:path>
              <a:path w="1189990" h="612775">
                <a:moveTo>
                  <a:pt x="568783" y="589377"/>
                </a:moveTo>
                <a:lnTo>
                  <a:pt x="328144" y="320092"/>
                </a:lnTo>
                <a:lnTo>
                  <a:pt x="729074" y="320092"/>
                </a:lnTo>
                <a:lnTo>
                  <a:pt x="568783" y="589377"/>
                </a:lnTo>
                <a:close/>
              </a:path>
            </a:pathLst>
          </a:custGeom>
          <a:solidFill>
            <a:srgbClr val="B074FF"/>
          </a:solidFill>
        </p:spPr>
        <p:txBody>
          <a:bodyPr wrap="square" lIns="0" tIns="0" rIns="0" bIns="0" rtlCol="0"/>
          <a:lstStyle/>
          <a:p>
            <a:endParaRPr/>
          </a:p>
        </p:txBody>
      </p:sp>
      <p:sp>
        <p:nvSpPr>
          <p:cNvPr id="7" name="TextBox 6">
            <a:extLst>
              <a:ext uri="{FF2B5EF4-FFF2-40B4-BE49-F238E27FC236}">
                <a16:creationId xmlns:a16="http://schemas.microsoft.com/office/drawing/2014/main" id="{052E753E-1C43-4540-AA41-C6BB635F9E13}"/>
              </a:ext>
            </a:extLst>
          </p:cNvPr>
          <p:cNvSpPr txBox="1"/>
          <p:nvPr/>
        </p:nvSpPr>
        <p:spPr>
          <a:xfrm>
            <a:off x="7870597" y="3148083"/>
            <a:ext cx="9884003" cy="5632311"/>
          </a:xfrm>
          <a:prstGeom prst="rect">
            <a:avLst/>
          </a:prstGeom>
          <a:noFill/>
        </p:spPr>
        <p:txBody>
          <a:bodyPr wrap="square" rtlCol="0">
            <a:spAutoFit/>
          </a:bodyPr>
          <a:lstStyle/>
          <a:p>
            <a:pPr algn="ctr"/>
            <a:r>
              <a:rPr lang="uk-UA" sz="3600" i="1" dirty="0">
                <a:solidFill>
                  <a:srgbClr val="B074FF"/>
                </a:solidFill>
                <a:latin typeface="Century Schoolbook" panose="02040604050505020304" pitchFamily="18" charset="0"/>
              </a:rPr>
              <a:t>Це Національне положення (стандарт) не поширюється на основні засоби, що утримуються з метою продажу, інвестиційну нерухомість, довгострокові біологічні активи, невідтворювані природні ресурси та корисні копалини, особливості обліку яких визначаються іншими національними положеннями (стандартами) бухгалтерського обліку в державному секторі.</a:t>
            </a:r>
          </a:p>
        </p:txBody>
      </p:sp>
      <p:sp>
        <p:nvSpPr>
          <p:cNvPr id="8" name="TextBox 7">
            <a:extLst>
              <a:ext uri="{FF2B5EF4-FFF2-40B4-BE49-F238E27FC236}">
                <a16:creationId xmlns:a16="http://schemas.microsoft.com/office/drawing/2014/main" id="{352BD19D-A35E-4FF3-BEBA-E9D4AFB6617A}"/>
              </a:ext>
            </a:extLst>
          </p:cNvPr>
          <p:cNvSpPr txBox="1"/>
          <p:nvPr/>
        </p:nvSpPr>
        <p:spPr>
          <a:xfrm>
            <a:off x="7870597" y="1028701"/>
            <a:ext cx="9579203" cy="1754326"/>
          </a:xfrm>
          <a:prstGeom prst="rect">
            <a:avLst/>
          </a:prstGeom>
          <a:noFill/>
        </p:spPr>
        <p:txBody>
          <a:bodyPr wrap="square" rtlCol="0">
            <a:spAutoFit/>
          </a:bodyPr>
          <a:lstStyle/>
          <a:p>
            <a:pPr algn="ctr"/>
            <a:r>
              <a:rPr lang="uk-UA" sz="3600" i="1" dirty="0">
                <a:solidFill>
                  <a:srgbClr val="B074FF"/>
                </a:solidFill>
                <a:latin typeface="Century Schoolbook" panose="02040604050505020304" pitchFamily="18" charset="0"/>
              </a:rPr>
              <a:t>Норми цього Національного положення (стандарту) застосовуються суб'єктами державного сектору.</a:t>
            </a:r>
          </a:p>
        </p:txBody>
      </p:sp>
      <p:pic>
        <p:nvPicPr>
          <p:cNvPr id="9" name="Рисунок 8">
            <a:extLst>
              <a:ext uri="{FF2B5EF4-FFF2-40B4-BE49-F238E27FC236}">
                <a16:creationId xmlns:a16="http://schemas.microsoft.com/office/drawing/2014/main" id="{F34172E3-AB6E-42F9-A8C0-B03A67503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46" y="2689086"/>
            <a:ext cx="7290951" cy="4814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464805"/>
            <a:ext cx="2517775" cy="1822450"/>
          </a:xfrm>
          <a:custGeom>
            <a:avLst/>
            <a:gdLst/>
            <a:ahLst/>
            <a:cxnLst/>
            <a:rect l="l" t="t" r="r" b="b"/>
            <a:pathLst>
              <a:path w="2517775" h="1822450">
                <a:moveTo>
                  <a:pt x="0" y="1047016"/>
                </a:moveTo>
                <a:lnTo>
                  <a:pt x="0" y="955536"/>
                </a:lnTo>
                <a:lnTo>
                  <a:pt x="955536" y="0"/>
                </a:lnTo>
                <a:lnTo>
                  <a:pt x="1000120" y="174"/>
                </a:lnTo>
                <a:lnTo>
                  <a:pt x="1022542" y="587"/>
                </a:lnTo>
                <a:lnTo>
                  <a:pt x="1044704" y="1393"/>
                </a:lnTo>
                <a:lnTo>
                  <a:pt x="0" y="1047016"/>
                </a:lnTo>
                <a:close/>
              </a:path>
              <a:path w="2517775" h="1822450">
                <a:moveTo>
                  <a:pt x="0" y="864974"/>
                </a:moveTo>
                <a:lnTo>
                  <a:pt x="0" y="774413"/>
                </a:lnTo>
                <a:lnTo>
                  <a:pt x="756301" y="18112"/>
                </a:lnTo>
                <a:lnTo>
                  <a:pt x="782207" y="14193"/>
                </a:lnTo>
                <a:lnTo>
                  <a:pt x="807851" y="10797"/>
                </a:lnTo>
                <a:lnTo>
                  <a:pt x="833496" y="7924"/>
                </a:lnTo>
                <a:lnTo>
                  <a:pt x="859401" y="5572"/>
                </a:lnTo>
                <a:lnTo>
                  <a:pt x="0" y="864974"/>
                </a:lnTo>
                <a:close/>
              </a:path>
              <a:path w="2517775" h="1822450">
                <a:moveTo>
                  <a:pt x="0" y="1228612"/>
                </a:moveTo>
                <a:lnTo>
                  <a:pt x="0" y="1138051"/>
                </a:lnTo>
                <a:lnTo>
                  <a:pt x="1131085" y="6966"/>
                </a:lnTo>
                <a:lnTo>
                  <a:pt x="1171489" y="11320"/>
                </a:lnTo>
                <a:lnTo>
                  <a:pt x="1191822" y="13823"/>
                </a:lnTo>
                <a:lnTo>
                  <a:pt x="1211893" y="16718"/>
                </a:lnTo>
                <a:lnTo>
                  <a:pt x="0" y="1228612"/>
                </a:lnTo>
                <a:close/>
              </a:path>
              <a:path w="2517775" h="1822450">
                <a:moveTo>
                  <a:pt x="0" y="1408342"/>
                </a:moveTo>
                <a:lnTo>
                  <a:pt x="0" y="1317780"/>
                </a:lnTo>
                <a:lnTo>
                  <a:pt x="1288522" y="29258"/>
                </a:lnTo>
                <a:lnTo>
                  <a:pt x="1362364" y="45977"/>
                </a:lnTo>
                <a:lnTo>
                  <a:pt x="0" y="1408342"/>
                </a:lnTo>
                <a:close/>
              </a:path>
              <a:path w="2517775" h="1822450">
                <a:moveTo>
                  <a:pt x="0" y="683069"/>
                </a:moveTo>
                <a:lnTo>
                  <a:pt x="0" y="592558"/>
                </a:lnTo>
                <a:lnTo>
                  <a:pt x="519449" y="73842"/>
                </a:lnTo>
                <a:lnTo>
                  <a:pt x="550797" y="63893"/>
                </a:lnTo>
                <a:lnTo>
                  <a:pt x="582145" y="54859"/>
                </a:lnTo>
                <a:lnTo>
                  <a:pt x="613493" y="46608"/>
                </a:lnTo>
                <a:lnTo>
                  <a:pt x="644841" y="39010"/>
                </a:lnTo>
                <a:lnTo>
                  <a:pt x="0" y="683069"/>
                </a:lnTo>
                <a:close/>
              </a:path>
              <a:path w="2517775" h="1822450">
                <a:moveTo>
                  <a:pt x="0" y="1590857"/>
                </a:moveTo>
                <a:lnTo>
                  <a:pt x="0" y="1500296"/>
                </a:lnTo>
                <a:lnTo>
                  <a:pt x="1434813" y="65482"/>
                </a:lnTo>
                <a:lnTo>
                  <a:pt x="1468948" y="76106"/>
                </a:lnTo>
                <a:lnTo>
                  <a:pt x="1486146" y="81744"/>
                </a:lnTo>
                <a:lnTo>
                  <a:pt x="1503082" y="87774"/>
                </a:lnTo>
                <a:lnTo>
                  <a:pt x="0" y="1590857"/>
                </a:lnTo>
                <a:close/>
              </a:path>
              <a:path w="2517775" h="1822450">
                <a:moveTo>
                  <a:pt x="0" y="1771980"/>
                </a:moveTo>
                <a:lnTo>
                  <a:pt x="0" y="1681418"/>
                </a:lnTo>
                <a:lnTo>
                  <a:pt x="1568565" y="112853"/>
                </a:lnTo>
                <a:lnTo>
                  <a:pt x="1584239" y="119362"/>
                </a:lnTo>
                <a:lnTo>
                  <a:pt x="1599913" y="126263"/>
                </a:lnTo>
                <a:lnTo>
                  <a:pt x="1631261" y="140718"/>
                </a:lnTo>
                <a:lnTo>
                  <a:pt x="0" y="1771980"/>
                </a:lnTo>
                <a:close/>
              </a:path>
              <a:path w="2517775" h="1822450">
                <a:moveTo>
                  <a:pt x="0" y="502730"/>
                </a:moveTo>
                <a:lnTo>
                  <a:pt x="0" y="412168"/>
                </a:lnTo>
                <a:lnTo>
                  <a:pt x="183675" y="228492"/>
                </a:lnTo>
                <a:lnTo>
                  <a:pt x="230153" y="201063"/>
                </a:lnTo>
                <a:lnTo>
                  <a:pt x="277546" y="175201"/>
                </a:lnTo>
                <a:lnTo>
                  <a:pt x="325722" y="150906"/>
                </a:lnTo>
                <a:lnTo>
                  <a:pt x="374551" y="128178"/>
                </a:lnTo>
                <a:lnTo>
                  <a:pt x="0" y="502730"/>
                </a:lnTo>
                <a:close/>
              </a:path>
              <a:path w="2517775" h="1822450">
                <a:moveTo>
                  <a:pt x="130907" y="1822195"/>
                </a:moveTo>
                <a:lnTo>
                  <a:pt x="40346" y="1822195"/>
                </a:lnTo>
                <a:lnTo>
                  <a:pt x="1691171" y="171369"/>
                </a:lnTo>
                <a:lnTo>
                  <a:pt x="1705800" y="178923"/>
                </a:lnTo>
                <a:lnTo>
                  <a:pt x="1720429" y="186869"/>
                </a:lnTo>
                <a:lnTo>
                  <a:pt x="1749687" y="203414"/>
                </a:lnTo>
                <a:lnTo>
                  <a:pt x="130907" y="1822195"/>
                </a:lnTo>
                <a:close/>
              </a:path>
              <a:path w="2517775" h="1822450">
                <a:moveTo>
                  <a:pt x="312029" y="1822195"/>
                </a:moveTo>
                <a:lnTo>
                  <a:pt x="221468" y="1822195"/>
                </a:lnTo>
                <a:lnTo>
                  <a:pt x="1806811" y="236852"/>
                </a:lnTo>
                <a:lnTo>
                  <a:pt x="1820395" y="245451"/>
                </a:lnTo>
                <a:lnTo>
                  <a:pt x="1833979" y="254442"/>
                </a:lnTo>
                <a:lnTo>
                  <a:pt x="1861147" y="273076"/>
                </a:lnTo>
                <a:lnTo>
                  <a:pt x="312029" y="1822195"/>
                </a:lnTo>
                <a:close/>
              </a:path>
              <a:path w="2517775" h="1822450">
                <a:moveTo>
                  <a:pt x="494545" y="1822195"/>
                </a:moveTo>
                <a:lnTo>
                  <a:pt x="403984" y="1822195"/>
                </a:lnTo>
                <a:lnTo>
                  <a:pt x="1914091" y="312087"/>
                </a:lnTo>
                <a:lnTo>
                  <a:pt x="1926630" y="321731"/>
                </a:lnTo>
                <a:lnTo>
                  <a:pt x="1939170" y="331767"/>
                </a:lnTo>
                <a:lnTo>
                  <a:pt x="1951709" y="342064"/>
                </a:lnTo>
                <a:lnTo>
                  <a:pt x="1964248" y="352491"/>
                </a:lnTo>
                <a:lnTo>
                  <a:pt x="494545" y="1822195"/>
                </a:lnTo>
                <a:close/>
              </a:path>
              <a:path w="2517775" h="1822450">
                <a:moveTo>
                  <a:pt x="674274" y="1822195"/>
                </a:moveTo>
                <a:lnTo>
                  <a:pt x="583713" y="1822195"/>
                </a:lnTo>
                <a:lnTo>
                  <a:pt x="2013012" y="392896"/>
                </a:lnTo>
                <a:lnTo>
                  <a:pt x="2024506" y="404172"/>
                </a:lnTo>
                <a:lnTo>
                  <a:pt x="2047495" y="426203"/>
                </a:lnTo>
                <a:lnTo>
                  <a:pt x="2058989" y="437480"/>
                </a:lnTo>
                <a:lnTo>
                  <a:pt x="674274" y="1822195"/>
                </a:lnTo>
                <a:close/>
              </a:path>
              <a:path w="2517775" h="1822450">
                <a:moveTo>
                  <a:pt x="855396" y="1822195"/>
                </a:moveTo>
                <a:lnTo>
                  <a:pt x="764835" y="1822195"/>
                </a:lnTo>
                <a:lnTo>
                  <a:pt x="2103573" y="483457"/>
                </a:lnTo>
                <a:lnTo>
                  <a:pt x="2114828" y="494973"/>
                </a:lnTo>
                <a:lnTo>
                  <a:pt x="2125691" y="506620"/>
                </a:lnTo>
                <a:lnTo>
                  <a:pt x="2136293" y="518528"/>
                </a:lnTo>
                <a:lnTo>
                  <a:pt x="2146764" y="530827"/>
                </a:lnTo>
                <a:lnTo>
                  <a:pt x="855396" y="1822195"/>
                </a:lnTo>
                <a:close/>
              </a:path>
              <a:path w="2517775" h="1822450">
                <a:moveTo>
                  <a:pt x="1037136" y="1822195"/>
                </a:moveTo>
                <a:lnTo>
                  <a:pt x="946545" y="1822195"/>
                </a:lnTo>
                <a:lnTo>
                  <a:pt x="2188561" y="580984"/>
                </a:lnTo>
                <a:lnTo>
                  <a:pt x="2198771" y="593741"/>
                </a:lnTo>
                <a:lnTo>
                  <a:pt x="2208589" y="606759"/>
                </a:lnTo>
                <a:lnTo>
                  <a:pt x="2227572" y="632535"/>
                </a:lnTo>
                <a:lnTo>
                  <a:pt x="1037136" y="1822195"/>
                </a:lnTo>
                <a:close/>
              </a:path>
              <a:path w="2517775" h="1822450">
                <a:moveTo>
                  <a:pt x="1217641" y="1822195"/>
                </a:moveTo>
                <a:lnTo>
                  <a:pt x="1127080" y="1822195"/>
                </a:lnTo>
                <a:lnTo>
                  <a:pt x="2263796" y="685478"/>
                </a:lnTo>
                <a:lnTo>
                  <a:pt x="2272961" y="699280"/>
                </a:lnTo>
                <a:lnTo>
                  <a:pt x="2281735" y="713343"/>
                </a:lnTo>
                <a:lnTo>
                  <a:pt x="2298628" y="741208"/>
                </a:lnTo>
                <a:lnTo>
                  <a:pt x="1217641" y="1822195"/>
                </a:lnTo>
                <a:close/>
              </a:path>
              <a:path w="2517775" h="1822450">
                <a:moveTo>
                  <a:pt x="1400157" y="1822195"/>
                </a:moveTo>
                <a:lnTo>
                  <a:pt x="1309596" y="1822195"/>
                </a:lnTo>
                <a:lnTo>
                  <a:pt x="2332066" y="799725"/>
                </a:lnTo>
                <a:lnTo>
                  <a:pt x="2340186" y="814571"/>
                </a:lnTo>
                <a:lnTo>
                  <a:pt x="2347914" y="829679"/>
                </a:lnTo>
                <a:lnTo>
                  <a:pt x="2362717" y="859634"/>
                </a:lnTo>
                <a:lnTo>
                  <a:pt x="1400157" y="1822195"/>
                </a:lnTo>
                <a:close/>
              </a:path>
              <a:path w="2517775" h="1822450">
                <a:moveTo>
                  <a:pt x="1581279" y="1822195"/>
                </a:moveTo>
                <a:lnTo>
                  <a:pt x="1490718" y="1822195"/>
                </a:lnTo>
                <a:lnTo>
                  <a:pt x="2390582" y="922330"/>
                </a:lnTo>
                <a:lnTo>
                  <a:pt x="2397657" y="938026"/>
                </a:lnTo>
                <a:lnTo>
                  <a:pt x="2404341" y="953853"/>
                </a:lnTo>
                <a:lnTo>
                  <a:pt x="2410762" y="969940"/>
                </a:lnTo>
                <a:lnTo>
                  <a:pt x="2417054" y="986420"/>
                </a:lnTo>
                <a:lnTo>
                  <a:pt x="1581279" y="1822195"/>
                </a:lnTo>
                <a:close/>
              </a:path>
              <a:path w="2517775" h="1822450">
                <a:moveTo>
                  <a:pt x="1762402" y="1822195"/>
                </a:moveTo>
                <a:lnTo>
                  <a:pt x="1671840" y="1822195"/>
                </a:lnTo>
                <a:lnTo>
                  <a:pt x="2440739" y="1053296"/>
                </a:lnTo>
                <a:lnTo>
                  <a:pt x="2445964" y="1070842"/>
                </a:lnTo>
                <a:lnTo>
                  <a:pt x="2456413" y="1105412"/>
                </a:lnTo>
                <a:lnTo>
                  <a:pt x="2461638" y="1122958"/>
                </a:lnTo>
                <a:lnTo>
                  <a:pt x="1762402" y="1822195"/>
                </a:lnTo>
                <a:close/>
              </a:path>
              <a:path w="2517775" h="1822450">
                <a:moveTo>
                  <a:pt x="1943088" y="1822195"/>
                </a:moveTo>
                <a:lnTo>
                  <a:pt x="1852484" y="1822195"/>
                </a:lnTo>
                <a:lnTo>
                  <a:pt x="2479750" y="1195407"/>
                </a:lnTo>
                <a:lnTo>
                  <a:pt x="2483908" y="1214216"/>
                </a:lnTo>
                <a:lnTo>
                  <a:pt x="2487936" y="1233025"/>
                </a:lnTo>
                <a:lnTo>
                  <a:pt x="2491702" y="1251834"/>
                </a:lnTo>
                <a:lnTo>
                  <a:pt x="2495076" y="1270643"/>
                </a:lnTo>
                <a:lnTo>
                  <a:pt x="1943088" y="1822195"/>
                </a:lnTo>
                <a:close/>
              </a:path>
              <a:path w="2517775" h="1822450">
                <a:moveTo>
                  <a:pt x="2125705" y="1822195"/>
                </a:moveTo>
                <a:lnTo>
                  <a:pt x="2035091" y="1822195"/>
                </a:lnTo>
                <a:lnTo>
                  <a:pt x="2507615" y="1350058"/>
                </a:lnTo>
                <a:lnTo>
                  <a:pt x="2509683" y="1370957"/>
                </a:lnTo>
                <a:lnTo>
                  <a:pt x="2511621" y="1391855"/>
                </a:lnTo>
                <a:lnTo>
                  <a:pt x="2513297" y="1412754"/>
                </a:lnTo>
                <a:lnTo>
                  <a:pt x="2514581" y="1433653"/>
                </a:lnTo>
                <a:lnTo>
                  <a:pt x="2125705" y="1822195"/>
                </a:lnTo>
                <a:close/>
              </a:path>
              <a:path w="2517775" h="1822450">
                <a:moveTo>
                  <a:pt x="2307162" y="1822195"/>
                </a:moveTo>
                <a:lnTo>
                  <a:pt x="2216601" y="1822195"/>
                </a:lnTo>
                <a:lnTo>
                  <a:pt x="2517368" y="1521427"/>
                </a:lnTo>
                <a:lnTo>
                  <a:pt x="2516497" y="1568101"/>
                </a:lnTo>
                <a:lnTo>
                  <a:pt x="2514581" y="1614775"/>
                </a:lnTo>
                <a:lnTo>
                  <a:pt x="2307162" y="1822195"/>
                </a:lnTo>
                <a:close/>
              </a:path>
              <a:path w="2517775" h="1822450">
                <a:moveTo>
                  <a:pt x="2488284" y="1822195"/>
                </a:moveTo>
                <a:lnTo>
                  <a:pt x="2397723" y="1822195"/>
                </a:lnTo>
                <a:lnTo>
                  <a:pt x="2506222" y="1713696"/>
                </a:lnTo>
                <a:lnTo>
                  <a:pt x="2498907" y="1767336"/>
                </a:lnTo>
                <a:lnTo>
                  <a:pt x="2489503" y="1820976"/>
                </a:lnTo>
                <a:lnTo>
                  <a:pt x="2488284" y="1822195"/>
                </a:lnTo>
                <a:close/>
              </a:path>
            </a:pathLst>
          </a:custGeom>
          <a:solidFill>
            <a:srgbClr val="B074FF"/>
          </a:solidFill>
        </p:spPr>
        <p:txBody>
          <a:bodyPr wrap="square" lIns="0" tIns="0" rIns="0" bIns="0" rtlCol="0"/>
          <a:lstStyle/>
          <a:p>
            <a:endParaRPr/>
          </a:p>
        </p:txBody>
      </p:sp>
      <p:sp>
        <p:nvSpPr>
          <p:cNvPr id="5" name="Прямоугольник 4">
            <a:extLst>
              <a:ext uri="{FF2B5EF4-FFF2-40B4-BE49-F238E27FC236}">
                <a16:creationId xmlns:a16="http://schemas.microsoft.com/office/drawing/2014/main" id="{133214B4-84DC-4BFD-AAC7-AFCF64052F12}"/>
              </a:ext>
            </a:extLst>
          </p:cNvPr>
          <p:cNvSpPr/>
          <p:nvPr/>
        </p:nvSpPr>
        <p:spPr>
          <a:xfrm>
            <a:off x="2286000" y="3871586"/>
            <a:ext cx="14401800" cy="5411033"/>
          </a:xfrm>
          <a:prstGeom prst="rect">
            <a:avLst/>
          </a:prstGeom>
        </p:spPr>
        <p:txBody>
          <a:bodyPr wrap="square">
            <a:spAutoFit/>
          </a:bodyPr>
          <a:lstStyle/>
          <a:p>
            <a:pPr algn="ctr">
              <a:lnSpc>
                <a:spcPct val="107000"/>
              </a:lnSpc>
              <a:spcAft>
                <a:spcPts val="800"/>
              </a:spcAft>
            </a:pPr>
            <a:r>
              <a:rPr lang="uk-UA" sz="40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Терміни, що використовуються в національних положеннях (стандартах) бухгалтерського обліку в державному секторі, мають таке значення:</a:t>
            </a:r>
            <a:endParaRPr lang="uk-UA" sz="44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k-UA" sz="4000" i="1" u="sng"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активи</a:t>
            </a:r>
            <a:r>
              <a:rPr lang="uk-UA" sz="40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 ресурси, контрольовані суб'єктом державного сектору у результаті минулих подій, використання яких, як очікується, приведе до отримання економічних вигід у майбутньому, та/або матимуть потенціал корисності</a:t>
            </a:r>
            <a:r>
              <a:rPr lang="uk-UA" sz="4000"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a:t>
            </a:r>
            <a:endParaRPr lang="uk-UA" sz="4400"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3F454FC1-C114-43D8-ADB8-D63A018D79F7}"/>
              </a:ext>
            </a:extLst>
          </p:cNvPr>
          <p:cNvPicPr>
            <a:picLocks noChangeAspect="1"/>
          </p:cNvPicPr>
          <p:nvPr/>
        </p:nvPicPr>
        <p:blipFill rotWithShape="1">
          <a:blip r:embed="rId2">
            <a:extLst>
              <a:ext uri="{28A0092B-C50C-407E-A947-70E740481C1C}">
                <a14:useLocalDpi xmlns:a14="http://schemas.microsoft.com/office/drawing/2010/main" val="0"/>
              </a:ext>
            </a:extLst>
          </a:blip>
          <a:srcRect b="55150"/>
          <a:stretch/>
        </p:blipFill>
        <p:spPr>
          <a:xfrm>
            <a:off x="2133600" y="0"/>
            <a:ext cx="13716000" cy="3162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4031" y="2028248"/>
            <a:ext cx="4594129" cy="6826628"/>
          </a:xfrm>
          <a:custGeom>
            <a:avLst/>
            <a:gdLst/>
            <a:ahLst/>
            <a:cxnLst/>
            <a:rect l="l" t="t" r="r" b="b"/>
            <a:pathLst>
              <a:path w="3086100" h="3086100">
                <a:moveTo>
                  <a:pt x="3086100" y="83947"/>
                </a:moveTo>
                <a:lnTo>
                  <a:pt x="3000387" y="83947"/>
                </a:lnTo>
                <a:lnTo>
                  <a:pt x="3000387" y="3000387"/>
                </a:lnTo>
                <a:lnTo>
                  <a:pt x="3086100" y="3000387"/>
                </a:lnTo>
                <a:lnTo>
                  <a:pt x="3086100" y="83947"/>
                </a:lnTo>
                <a:close/>
              </a:path>
              <a:path w="3086100" h="3086100">
                <a:moveTo>
                  <a:pt x="3086100" y="0"/>
                </a:moveTo>
                <a:lnTo>
                  <a:pt x="0" y="0"/>
                </a:lnTo>
                <a:lnTo>
                  <a:pt x="0" y="83820"/>
                </a:lnTo>
                <a:lnTo>
                  <a:pt x="0" y="3001010"/>
                </a:lnTo>
                <a:lnTo>
                  <a:pt x="0" y="3086100"/>
                </a:lnTo>
                <a:lnTo>
                  <a:pt x="3086100" y="3086100"/>
                </a:lnTo>
                <a:lnTo>
                  <a:pt x="3086100" y="3001010"/>
                </a:lnTo>
                <a:lnTo>
                  <a:pt x="83947" y="3001010"/>
                </a:lnTo>
                <a:lnTo>
                  <a:pt x="83947" y="83820"/>
                </a:lnTo>
                <a:lnTo>
                  <a:pt x="3086100" y="83820"/>
                </a:lnTo>
                <a:lnTo>
                  <a:pt x="3086100" y="0"/>
                </a:lnTo>
                <a:close/>
              </a:path>
            </a:pathLst>
          </a:custGeom>
          <a:solidFill>
            <a:srgbClr val="B074FF"/>
          </a:solidFill>
        </p:spPr>
        <p:txBody>
          <a:bodyPr wrap="square" lIns="0" tIns="0" rIns="0" bIns="0" rtlCol="0"/>
          <a:lstStyle/>
          <a:p>
            <a:endParaRPr/>
          </a:p>
        </p:txBody>
      </p:sp>
      <p:sp>
        <p:nvSpPr>
          <p:cNvPr id="3" name="object 3"/>
          <p:cNvSpPr/>
          <p:nvPr/>
        </p:nvSpPr>
        <p:spPr>
          <a:xfrm>
            <a:off x="6280919" y="2042824"/>
            <a:ext cx="4594129" cy="6797476"/>
          </a:xfrm>
          <a:custGeom>
            <a:avLst/>
            <a:gdLst/>
            <a:ahLst/>
            <a:cxnLst/>
            <a:rect l="l" t="t" r="r" b="b"/>
            <a:pathLst>
              <a:path w="3086100" h="3086100">
                <a:moveTo>
                  <a:pt x="3086100" y="83934"/>
                </a:moveTo>
                <a:lnTo>
                  <a:pt x="3000375" y="83934"/>
                </a:lnTo>
                <a:lnTo>
                  <a:pt x="3000375" y="3000375"/>
                </a:lnTo>
                <a:lnTo>
                  <a:pt x="3086100" y="3000375"/>
                </a:lnTo>
                <a:lnTo>
                  <a:pt x="3086100" y="83934"/>
                </a:lnTo>
                <a:close/>
              </a:path>
              <a:path w="3086100" h="3086100">
                <a:moveTo>
                  <a:pt x="3086100" y="0"/>
                </a:moveTo>
                <a:lnTo>
                  <a:pt x="0" y="0"/>
                </a:lnTo>
                <a:lnTo>
                  <a:pt x="0" y="83820"/>
                </a:lnTo>
                <a:lnTo>
                  <a:pt x="0" y="3001010"/>
                </a:lnTo>
                <a:lnTo>
                  <a:pt x="0" y="3086100"/>
                </a:lnTo>
                <a:lnTo>
                  <a:pt x="3086100" y="3086100"/>
                </a:lnTo>
                <a:lnTo>
                  <a:pt x="3086100" y="3001010"/>
                </a:lnTo>
                <a:lnTo>
                  <a:pt x="83934" y="3001010"/>
                </a:lnTo>
                <a:lnTo>
                  <a:pt x="83934" y="83820"/>
                </a:lnTo>
                <a:lnTo>
                  <a:pt x="3086100" y="83820"/>
                </a:lnTo>
                <a:lnTo>
                  <a:pt x="3086100" y="0"/>
                </a:lnTo>
                <a:close/>
              </a:path>
            </a:pathLst>
          </a:custGeom>
          <a:solidFill>
            <a:srgbClr val="B074FF"/>
          </a:solidFill>
        </p:spPr>
        <p:txBody>
          <a:bodyPr wrap="square" lIns="0" tIns="0" rIns="0" bIns="0" rtlCol="0"/>
          <a:lstStyle/>
          <a:p>
            <a:endParaRPr/>
          </a:p>
        </p:txBody>
      </p:sp>
      <p:sp>
        <p:nvSpPr>
          <p:cNvPr id="4" name="object 4"/>
          <p:cNvSpPr/>
          <p:nvPr/>
        </p:nvSpPr>
        <p:spPr>
          <a:xfrm>
            <a:off x="11307014" y="2028248"/>
            <a:ext cx="4566420" cy="6782900"/>
          </a:xfrm>
          <a:custGeom>
            <a:avLst/>
            <a:gdLst/>
            <a:ahLst/>
            <a:cxnLst/>
            <a:rect l="l" t="t" r="r" b="b"/>
            <a:pathLst>
              <a:path w="3086100" h="3086100">
                <a:moveTo>
                  <a:pt x="3086100" y="83947"/>
                </a:moveTo>
                <a:lnTo>
                  <a:pt x="3000375" y="83947"/>
                </a:lnTo>
                <a:lnTo>
                  <a:pt x="3000375" y="3000387"/>
                </a:lnTo>
                <a:lnTo>
                  <a:pt x="3086100" y="3000387"/>
                </a:lnTo>
                <a:lnTo>
                  <a:pt x="3086100" y="83947"/>
                </a:lnTo>
                <a:close/>
              </a:path>
              <a:path w="3086100" h="3086100">
                <a:moveTo>
                  <a:pt x="3086100" y="0"/>
                </a:moveTo>
                <a:lnTo>
                  <a:pt x="0" y="0"/>
                </a:lnTo>
                <a:lnTo>
                  <a:pt x="0" y="83820"/>
                </a:lnTo>
                <a:lnTo>
                  <a:pt x="0" y="3001010"/>
                </a:lnTo>
                <a:lnTo>
                  <a:pt x="0" y="3086100"/>
                </a:lnTo>
                <a:lnTo>
                  <a:pt x="3086100" y="3086100"/>
                </a:lnTo>
                <a:lnTo>
                  <a:pt x="3086100" y="3001010"/>
                </a:lnTo>
                <a:lnTo>
                  <a:pt x="83934" y="3001010"/>
                </a:lnTo>
                <a:lnTo>
                  <a:pt x="83934" y="83820"/>
                </a:lnTo>
                <a:lnTo>
                  <a:pt x="3086100" y="83820"/>
                </a:lnTo>
                <a:lnTo>
                  <a:pt x="3086100" y="0"/>
                </a:lnTo>
                <a:close/>
              </a:path>
            </a:pathLst>
          </a:custGeom>
          <a:solidFill>
            <a:srgbClr val="B074FF"/>
          </a:solidFill>
        </p:spPr>
        <p:txBody>
          <a:bodyPr wrap="square" lIns="0" tIns="0" rIns="0" bIns="0" rtlCol="0"/>
          <a:lstStyle/>
          <a:p>
            <a:endParaRPr/>
          </a:p>
        </p:txBody>
      </p:sp>
      <p:sp>
        <p:nvSpPr>
          <p:cNvPr id="6" name="object 6"/>
          <p:cNvSpPr txBox="1"/>
          <p:nvPr/>
        </p:nvSpPr>
        <p:spPr>
          <a:xfrm>
            <a:off x="1494807" y="3550997"/>
            <a:ext cx="3992576" cy="4227696"/>
          </a:xfrm>
          <a:prstGeom prst="rect">
            <a:avLst/>
          </a:prstGeom>
        </p:spPr>
        <p:txBody>
          <a:bodyPr vert="horz" wrap="square" lIns="0" tIns="12700" rIns="0" bIns="0" rtlCol="0">
            <a:spAutoFit/>
          </a:bodyPr>
          <a:lstStyle/>
          <a:p>
            <a:pPr algn="ctr">
              <a:lnSpc>
                <a:spcPct val="100000"/>
              </a:lnSpc>
              <a:spcBef>
                <a:spcPts val="100"/>
              </a:spcBef>
            </a:pPr>
            <a:endParaRPr sz="2100" dirty="0">
              <a:latin typeface="Calibri"/>
              <a:cs typeface="Calibri"/>
            </a:endParaRPr>
          </a:p>
          <a:p>
            <a:pPr marL="12700" marR="5080" indent="-635" algn="ctr">
              <a:spcBef>
                <a:spcPts val="1800"/>
              </a:spcBef>
            </a:pPr>
            <a:r>
              <a:rPr lang="uk-UA" sz="40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предмети, що продаються та купуються на цьому ринку, є однорідними;</a:t>
            </a:r>
            <a:endParaRPr lang="uk-UA" sz="44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12700" marR="5080" indent="-635" algn="ctr">
              <a:lnSpc>
                <a:spcPct val="116100"/>
              </a:lnSpc>
              <a:spcBef>
                <a:spcPts val="1800"/>
              </a:spcBef>
            </a:pPr>
            <a:endParaRPr sz="2100" dirty="0">
              <a:latin typeface="Calibri"/>
              <a:cs typeface="Calibri"/>
            </a:endParaRPr>
          </a:p>
        </p:txBody>
      </p:sp>
      <p:sp>
        <p:nvSpPr>
          <p:cNvPr id="9" name="object 9"/>
          <p:cNvSpPr/>
          <p:nvPr/>
        </p:nvSpPr>
        <p:spPr>
          <a:xfrm>
            <a:off x="16001860" y="0"/>
            <a:ext cx="2286635" cy="1997075"/>
          </a:xfrm>
          <a:custGeom>
            <a:avLst/>
            <a:gdLst/>
            <a:ahLst/>
            <a:cxnLst/>
            <a:rect l="l" t="t" r="r" b="b"/>
            <a:pathLst>
              <a:path w="2286634" h="1997075">
                <a:moveTo>
                  <a:pt x="37617" y="124463"/>
                </a:moveTo>
                <a:lnTo>
                  <a:pt x="45411" y="92527"/>
                </a:lnTo>
                <a:lnTo>
                  <a:pt x="53988" y="61244"/>
                </a:lnTo>
                <a:lnTo>
                  <a:pt x="63088" y="30223"/>
                </a:lnTo>
                <a:lnTo>
                  <a:pt x="72169" y="0"/>
                </a:lnTo>
                <a:lnTo>
                  <a:pt x="162232" y="0"/>
                </a:lnTo>
                <a:lnTo>
                  <a:pt x="37617" y="124463"/>
                </a:lnTo>
                <a:close/>
              </a:path>
              <a:path w="2286634" h="1997075">
                <a:moveTo>
                  <a:pt x="5572" y="339023"/>
                </a:moveTo>
                <a:lnTo>
                  <a:pt x="10797" y="287473"/>
                </a:lnTo>
                <a:lnTo>
                  <a:pt x="18112" y="235923"/>
                </a:lnTo>
                <a:lnTo>
                  <a:pt x="254035" y="0"/>
                </a:lnTo>
                <a:lnTo>
                  <a:pt x="344596" y="0"/>
                </a:lnTo>
                <a:lnTo>
                  <a:pt x="5572" y="339023"/>
                </a:lnTo>
                <a:close/>
              </a:path>
              <a:path w="2286634" h="1997075">
                <a:moveTo>
                  <a:pt x="1393" y="525719"/>
                </a:moveTo>
                <a:lnTo>
                  <a:pt x="587" y="502948"/>
                </a:lnTo>
                <a:lnTo>
                  <a:pt x="174" y="480438"/>
                </a:lnTo>
                <a:lnTo>
                  <a:pt x="21" y="457929"/>
                </a:lnTo>
                <a:lnTo>
                  <a:pt x="0" y="435158"/>
                </a:lnTo>
                <a:lnTo>
                  <a:pt x="435158" y="0"/>
                </a:lnTo>
                <a:lnTo>
                  <a:pt x="526650" y="0"/>
                </a:lnTo>
                <a:lnTo>
                  <a:pt x="1393" y="525719"/>
                </a:lnTo>
                <a:close/>
              </a:path>
              <a:path w="2286634" h="1997075">
                <a:moveTo>
                  <a:pt x="16718" y="691516"/>
                </a:moveTo>
                <a:lnTo>
                  <a:pt x="13823" y="671444"/>
                </a:lnTo>
                <a:lnTo>
                  <a:pt x="11320" y="651111"/>
                </a:lnTo>
                <a:lnTo>
                  <a:pt x="9077" y="630779"/>
                </a:lnTo>
                <a:lnTo>
                  <a:pt x="6966" y="610707"/>
                </a:lnTo>
                <a:lnTo>
                  <a:pt x="617673" y="0"/>
                </a:lnTo>
                <a:lnTo>
                  <a:pt x="708235" y="0"/>
                </a:lnTo>
                <a:lnTo>
                  <a:pt x="16718" y="691516"/>
                </a:lnTo>
                <a:close/>
              </a:path>
              <a:path w="2286634" h="1997075">
                <a:moveTo>
                  <a:pt x="45977" y="841986"/>
                </a:moveTo>
                <a:lnTo>
                  <a:pt x="41797" y="823395"/>
                </a:lnTo>
                <a:lnTo>
                  <a:pt x="33437" y="786735"/>
                </a:lnTo>
                <a:lnTo>
                  <a:pt x="29258" y="768144"/>
                </a:lnTo>
                <a:lnTo>
                  <a:pt x="797402" y="0"/>
                </a:lnTo>
                <a:lnTo>
                  <a:pt x="887964" y="0"/>
                </a:lnTo>
                <a:lnTo>
                  <a:pt x="45977" y="841986"/>
                </a:lnTo>
                <a:close/>
              </a:path>
              <a:path w="2286634" h="1997075">
                <a:moveTo>
                  <a:pt x="89167" y="981311"/>
                </a:moveTo>
                <a:lnTo>
                  <a:pt x="83137" y="964375"/>
                </a:lnTo>
                <a:lnTo>
                  <a:pt x="77499" y="947177"/>
                </a:lnTo>
                <a:lnTo>
                  <a:pt x="72122" y="929979"/>
                </a:lnTo>
                <a:lnTo>
                  <a:pt x="66875" y="913042"/>
                </a:lnTo>
                <a:lnTo>
                  <a:pt x="979918" y="0"/>
                </a:lnTo>
                <a:lnTo>
                  <a:pt x="1070479" y="0"/>
                </a:lnTo>
                <a:lnTo>
                  <a:pt x="89167" y="981311"/>
                </a:lnTo>
                <a:close/>
              </a:path>
              <a:path w="2286634" h="1997075">
                <a:moveTo>
                  <a:pt x="142111" y="1109490"/>
                </a:moveTo>
                <a:lnTo>
                  <a:pt x="134818" y="1093816"/>
                </a:lnTo>
                <a:lnTo>
                  <a:pt x="127656" y="1078142"/>
                </a:lnTo>
                <a:lnTo>
                  <a:pt x="120755" y="1062468"/>
                </a:lnTo>
                <a:lnTo>
                  <a:pt x="114246" y="1046794"/>
                </a:lnTo>
                <a:lnTo>
                  <a:pt x="1161040" y="0"/>
                </a:lnTo>
                <a:lnTo>
                  <a:pt x="1251602" y="0"/>
                </a:lnTo>
                <a:lnTo>
                  <a:pt x="142111" y="1109490"/>
                </a:lnTo>
                <a:close/>
              </a:path>
              <a:path w="2286634" h="1997075">
                <a:moveTo>
                  <a:pt x="202021" y="1230703"/>
                </a:moveTo>
                <a:lnTo>
                  <a:pt x="193683" y="1216074"/>
                </a:lnTo>
                <a:lnTo>
                  <a:pt x="185476" y="1201445"/>
                </a:lnTo>
                <a:lnTo>
                  <a:pt x="177530" y="1186816"/>
                </a:lnTo>
                <a:lnTo>
                  <a:pt x="169976" y="1172186"/>
                </a:lnTo>
                <a:lnTo>
                  <a:pt x="1342163" y="0"/>
                </a:lnTo>
                <a:lnTo>
                  <a:pt x="1432724" y="0"/>
                </a:lnTo>
                <a:lnTo>
                  <a:pt x="202021" y="1230703"/>
                </a:lnTo>
                <a:close/>
              </a:path>
              <a:path w="2286634" h="1997075">
                <a:moveTo>
                  <a:pt x="273076" y="1340769"/>
                </a:moveTo>
                <a:lnTo>
                  <a:pt x="263694" y="1327185"/>
                </a:lnTo>
                <a:lnTo>
                  <a:pt x="254442" y="1313601"/>
                </a:lnTo>
                <a:lnTo>
                  <a:pt x="245451" y="1300017"/>
                </a:lnTo>
                <a:lnTo>
                  <a:pt x="236852" y="1286433"/>
                </a:lnTo>
                <a:lnTo>
                  <a:pt x="1523285" y="0"/>
                </a:lnTo>
                <a:lnTo>
                  <a:pt x="1613846" y="0"/>
                </a:lnTo>
                <a:lnTo>
                  <a:pt x="273076" y="1340769"/>
                </a:lnTo>
                <a:close/>
              </a:path>
              <a:path w="2286634" h="1997075">
                <a:moveTo>
                  <a:pt x="352492" y="1443870"/>
                </a:moveTo>
                <a:lnTo>
                  <a:pt x="342064" y="1431331"/>
                </a:lnTo>
                <a:lnTo>
                  <a:pt x="331767" y="1418791"/>
                </a:lnTo>
                <a:lnTo>
                  <a:pt x="321731" y="1406252"/>
                </a:lnTo>
                <a:lnTo>
                  <a:pt x="312087" y="1393713"/>
                </a:lnTo>
                <a:lnTo>
                  <a:pt x="1705801" y="0"/>
                </a:lnTo>
                <a:lnTo>
                  <a:pt x="1796362" y="0"/>
                </a:lnTo>
                <a:lnTo>
                  <a:pt x="352492" y="1443870"/>
                </a:lnTo>
                <a:close/>
              </a:path>
              <a:path w="2286634" h="1997075">
                <a:moveTo>
                  <a:pt x="438873" y="1537218"/>
                </a:moveTo>
                <a:lnTo>
                  <a:pt x="427400" y="1525723"/>
                </a:lnTo>
                <a:lnTo>
                  <a:pt x="416059" y="1514229"/>
                </a:lnTo>
                <a:lnTo>
                  <a:pt x="404978" y="1502735"/>
                </a:lnTo>
                <a:lnTo>
                  <a:pt x="394289" y="1491240"/>
                </a:lnTo>
                <a:lnTo>
                  <a:pt x="1885530" y="0"/>
                </a:lnTo>
                <a:lnTo>
                  <a:pt x="1976091" y="0"/>
                </a:lnTo>
                <a:lnTo>
                  <a:pt x="438873" y="1537218"/>
                </a:lnTo>
                <a:close/>
              </a:path>
              <a:path w="2286634" h="1997075">
                <a:moveTo>
                  <a:pt x="530827" y="1626386"/>
                </a:moveTo>
                <a:lnTo>
                  <a:pt x="507142" y="1605313"/>
                </a:lnTo>
                <a:lnTo>
                  <a:pt x="495169" y="1594450"/>
                </a:lnTo>
                <a:lnTo>
                  <a:pt x="483457" y="1583195"/>
                </a:lnTo>
                <a:lnTo>
                  <a:pt x="2066652" y="0"/>
                </a:lnTo>
                <a:lnTo>
                  <a:pt x="2157213" y="0"/>
                </a:lnTo>
                <a:lnTo>
                  <a:pt x="530827" y="1626386"/>
                </a:lnTo>
                <a:close/>
              </a:path>
              <a:path w="2286634" h="1997075">
                <a:moveTo>
                  <a:pt x="632535" y="1705801"/>
                </a:moveTo>
                <a:lnTo>
                  <a:pt x="606759" y="1686818"/>
                </a:lnTo>
                <a:lnTo>
                  <a:pt x="593741" y="1677000"/>
                </a:lnTo>
                <a:lnTo>
                  <a:pt x="580984" y="1666790"/>
                </a:lnTo>
                <a:lnTo>
                  <a:pt x="2248856" y="0"/>
                </a:lnTo>
                <a:lnTo>
                  <a:pt x="2286140" y="0"/>
                </a:lnTo>
                <a:lnTo>
                  <a:pt x="2286140" y="53274"/>
                </a:lnTo>
                <a:lnTo>
                  <a:pt x="632535" y="1705801"/>
                </a:lnTo>
                <a:close/>
              </a:path>
              <a:path w="2286634" h="1997075">
                <a:moveTo>
                  <a:pt x="741208" y="1778250"/>
                </a:moveTo>
                <a:lnTo>
                  <a:pt x="726818" y="1769869"/>
                </a:lnTo>
                <a:lnTo>
                  <a:pt x="712821" y="1761357"/>
                </a:lnTo>
                <a:lnTo>
                  <a:pt x="699084" y="1752584"/>
                </a:lnTo>
                <a:lnTo>
                  <a:pt x="685478" y="1743419"/>
                </a:lnTo>
                <a:lnTo>
                  <a:pt x="2286140" y="142757"/>
                </a:lnTo>
                <a:lnTo>
                  <a:pt x="2286140" y="233318"/>
                </a:lnTo>
                <a:lnTo>
                  <a:pt x="741208" y="1778250"/>
                </a:lnTo>
                <a:close/>
              </a:path>
              <a:path w="2286634" h="1997075">
                <a:moveTo>
                  <a:pt x="859634" y="1842339"/>
                </a:moveTo>
                <a:lnTo>
                  <a:pt x="844200" y="1835003"/>
                </a:lnTo>
                <a:lnTo>
                  <a:pt x="829157" y="1827536"/>
                </a:lnTo>
                <a:lnTo>
                  <a:pt x="814375" y="1819808"/>
                </a:lnTo>
                <a:lnTo>
                  <a:pt x="799725" y="1811688"/>
                </a:lnTo>
                <a:lnTo>
                  <a:pt x="2286140" y="325273"/>
                </a:lnTo>
                <a:lnTo>
                  <a:pt x="2286140" y="415834"/>
                </a:lnTo>
                <a:lnTo>
                  <a:pt x="859634" y="1842339"/>
                </a:lnTo>
                <a:close/>
              </a:path>
              <a:path w="2286634" h="1997075">
                <a:moveTo>
                  <a:pt x="985027" y="1898069"/>
                </a:moveTo>
                <a:lnTo>
                  <a:pt x="952982" y="1885356"/>
                </a:lnTo>
                <a:lnTo>
                  <a:pt x="936829" y="1878673"/>
                </a:lnTo>
                <a:lnTo>
                  <a:pt x="920937" y="1871597"/>
                </a:lnTo>
                <a:lnTo>
                  <a:pt x="2286140" y="506395"/>
                </a:lnTo>
                <a:lnTo>
                  <a:pt x="2286140" y="596956"/>
                </a:lnTo>
                <a:lnTo>
                  <a:pt x="985027" y="1898069"/>
                </a:lnTo>
                <a:close/>
              </a:path>
              <a:path w="2286634" h="1997075">
                <a:moveTo>
                  <a:pt x="1122958" y="1941260"/>
                </a:moveTo>
                <a:lnTo>
                  <a:pt x="1053296" y="1920361"/>
                </a:lnTo>
                <a:lnTo>
                  <a:pt x="2286140" y="687517"/>
                </a:lnTo>
                <a:lnTo>
                  <a:pt x="2286140" y="778078"/>
                </a:lnTo>
                <a:lnTo>
                  <a:pt x="1122958" y="1941260"/>
                </a:lnTo>
                <a:close/>
              </a:path>
              <a:path w="2286634" h="1997075">
                <a:moveTo>
                  <a:pt x="1269249" y="1974698"/>
                </a:moveTo>
                <a:lnTo>
                  <a:pt x="1250441" y="1971323"/>
                </a:lnTo>
                <a:lnTo>
                  <a:pt x="1231632" y="1967557"/>
                </a:lnTo>
                <a:lnTo>
                  <a:pt x="1194014" y="1959372"/>
                </a:lnTo>
                <a:lnTo>
                  <a:pt x="2286140" y="868079"/>
                </a:lnTo>
                <a:lnTo>
                  <a:pt x="2286140" y="958609"/>
                </a:lnTo>
                <a:lnTo>
                  <a:pt x="1269249" y="1974698"/>
                </a:lnTo>
                <a:close/>
              </a:path>
              <a:path w="2286634" h="1997075">
                <a:moveTo>
                  <a:pt x="1433653" y="1992810"/>
                </a:moveTo>
                <a:lnTo>
                  <a:pt x="1412754" y="1991526"/>
                </a:lnTo>
                <a:lnTo>
                  <a:pt x="1391855" y="1989849"/>
                </a:lnTo>
                <a:lnTo>
                  <a:pt x="1350058" y="1985844"/>
                </a:lnTo>
                <a:lnTo>
                  <a:pt x="2286140" y="1050530"/>
                </a:lnTo>
                <a:lnTo>
                  <a:pt x="2286140" y="1141056"/>
                </a:lnTo>
                <a:lnTo>
                  <a:pt x="1433653" y="1992810"/>
                </a:lnTo>
                <a:close/>
              </a:path>
              <a:path w="2286634" h="1997075">
                <a:moveTo>
                  <a:pt x="1521427" y="1996990"/>
                </a:moveTo>
                <a:lnTo>
                  <a:pt x="2286140" y="1232278"/>
                </a:lnTo>
                <a:lnTo>
                  <a:pt x="2286140" y="1322839"/>
                </a:lnTo>
                <a:lnTo>
                  <a:pt x="1614775" y="1994203"/>
                </a:lnTo>
                <a:lnTo>
                  <a:pt x="1568101" y="1996642"/>
                </a:lnTo>
                <a:lnTo>
                  <a:pt x="1521427" y="1996990"/>
                </a:lnTo>
                <a:close/>
              </a:path>
              <a:path w="2286634" h="1997075">
                <a:moveTo>
                  <a:pt x="1713696" y="1985844"/>
                </a:moveTo>
                <a:lnTo>
                  <a:pt x="2286140" y="1413400"/>
                </a:lnTo>
                <a:lnTo>
                  <a:pt x="2286140" y="1503961"/>
                </a:lnTo>
                <a:lnTo>
                  <a:pt x="1820976" y="1969125"/>
                </a:lnTo>
                <a:lnTo>
                  <a:pt x="1767858" y="1978529"/>
                </a:lnTo>
                <a:lnTo>
                  <a:pt x="1713696" y="1985844"/>
                </a:lnTo>
                <a:close/>
              </a:path>
              <a:path w="2286634" h="1997075">
                <a:moveTo>
                  <a:pt x="1940796" y="1941260"/>
                </a:moveTo>
                <a:lnTo>
                  <a:pt x="2286140" y="1595916"/>
                </a:lnTo>
                <a:lnTo>
                  <a:pt x="2286140" y="1686477"/>
                </a:lnTo>
                <a:lnTo>
                  <a:pt x="2075941" y="1896676"/>
                </a:lnTo>
                <a:lnTo>
                  <a:pt x="2008891" y="1920535"/>
                </a:lnTo>
                <a:lnTo>
                  <a:pt x="1940796" y="1941260"/>
                </a:lnTo>
                <a:close/>
              </a:path>
              <a:path w="2286634" h="1997075">
                <a:moveTo>
                  <a:pt x="2240344" y="1821440"/>
                </a:moveTo>
                <a:lnTo>
                  <a:pt x="2286140" y="1775645"/>
                </a:lnTo>
                <a:lnTo>
                  <a:pt x="2286140" y="1796208"/>
                </a:lnTo>
                <a:lnTo>
                  <a:pt x="2282994" y="1798064"/>
                </a:lnTo>
                <a:lnTo>
                  <a:pt x="2240344" y="1821440"/>
                </a:lnTo>
                <a:close/>
              </a:path>
            </a:pathLst>
          </a:custGeom>
          <a:solidFill>
            <a:srgbClr val="B074FF"/>
          </a:solidFill>
        </p:spPr>
        <p:txBody>
          <a:bodyPr wrap="square" lIns="0" tIns="0" rIns="0" bIns="0" rtlCol="0"/>
          <a:lstStyle/>
          <a:p>
            <a:endParaRPr/>
          </a:p>
        </p:txBody>
      </p:sp>
      <p:sp>
        <p:nvSpPr>
          <p:cNvPr id="10" name="object 10"/>
          <p:cNvSpPr/>
          <p:nvPr/>
        </p:nvSpPr>
        <p:spPr>
          <a:xfrm>
            <a:off x="0" y="8918048"/>
            <a:ext cx="1028700" cy="589915"/>
          </a:xfrm>
          <a:custGeom>
            <a:avLst/>
            <a:gdLst/>
            <a:ahLst/>
            <a:cxnLst/>
            <a:rect l="l" t="t" r="r" b="b"/>
            <a:pathLst>
              <a:path w="1028700" h="589915">
                <a:moveTo>
                  <a:pt x="910850" y="295414"/>
                </a:moveTo>
                <a:lnTo>
                  <a:pt x="117836" y="295414"/>
                </a:lnTo>
                <a:lnTo>
                  <a:pt x="292846" y="0"/>
                </a:lnTo>
                <a:lnTo>
                  <a:pt x="498483" y="285978"/>
                </a:lnTo>
                <a:lnTo>
                  <a:pt x="903662" y="285978"/>
                </a:lnTo>
                <a:lnTo>
                  <a:pt x="910850" y="295414"/>
                </a:lnTo>
                <a:close/>
              </a:path>
              <a:path w="1028700" h="589915">
                <a:moveTo>
                  <a:pt x="903662" y="285978"/>
                </a:moveTo>
                <a:lnTo>
                  <a:pt x="498483" y="285978"/>
                </a:lnTo>
                <a:lnTo>
                  <a:pt x="692453" y="8710"/>
                </a:lnTo>
                <a:lnTo>
                  <a:pt x="903662" y="285978"/>
                </a:lnTo>
                <a:close/>
              </a:path>
              <a:path w="1028700" h="589915">
                <a:moveTo>
                  <a:pt x="146275" y="589377"/>
                </a:moveTo>
                <a:lnTo>
                  <a:pt x="0" y="425689"/>
                </a:lnTo>
                <a:lnTo>
                  <a:pt x="0" y="163462"/>
                </a:lnTo>
                <a:lnTo>
                  <a:pt x="117836" y="295414"/>
                </a:lnTo>
                <a:lnTo>
                  <a:pt x="910850" y="295414"/>
                </a:lnTo>
                <a:lnTo>
                  <a:pt x="918038" y="304850"/>
                </a:lnTo>
                <a:lnTo>
                  <a:pt x="698287" y="304850"/>
                </a:lnTo>
                <a:lnTo>
                  <a:pt x="688659" y="318641"/>
                </a:lnTo>
                <a:lnTo>
                  <a:pt x="307430" y="318641"/>
                </a:lnTo>
                <a:lnTo>
                  <a:pt x="146275" y="589377"/>
                </a:lnTo>
                <a:close/>
              </a:path>
              <a:path w="1028700" h="589915">
                <a:moveTo>
                  <a:pt x="889340" y="555263"/>
                </a:moveTo>
                <a:lnTo>
                  <a:pt x="698287" y="304850"/>
                </a:lnTo>
                <a:lnTo>
                  <a:pt x="918038" y="304850"/>
                </a:lnTo>
                <a:lnTo>
                  <a:pt x="1028619" y="450017"/>
                </a:lnTo>
                <a:lnTo>
                  <a:pt x="889340" y="555263"/>
                </a:lnTo>
                <a:close/>
              </a:path>
              <a:path w="1028700" h="589915">
                <a:moveTo>
                  <a:pt x="500671" y="587925"/>
                </a:moveTo>
                <a:lnTo>
                  <a:pt x="307430" y="318641"/>
                </a:lnTo>
                <a:lnTo>
                  <a:pt x="688659" y="318641"/>
                </a:lnTo>
                <a:lnTo>
                  <a:pt x="500671" y="587925"/>
                </a:lnTo>
                <a:close/>
              </a:path>
            </a:pathLst>
          </a:custGeom>
          <a:solidFill>
            <a:srgbClr val="FAF1EF"/>
          </a:solidFill>
        </p:spPr>
        <p:txBody>
          <a:bodyPr wrap="square" lIns="0" tIns="0" rIns="0" bIns="0" rtlCol="0"/>
          <a:lstStyle/>
          <a:p>
            <a:endParaRPr/>
          </a:p>
        </p:txBody>
      </p:sp>
      <p:sp>
        <p:nvSpPr>
          <p:cNvPr id="12" name="Прямоугольник 11">
            <a:extLst>
              <a:ext uri="{FF2B5EF4-FFF2-40B4-BE49-F238E27FC236}">
                <a16:creationId xmlns:a16="http://schemas.microsoft.com/office/drawing/2014/main" id="{2514E634-6743-466B-ADAB-B81E2C739E30}"/>
              </a:ext>
            </a:extLst>
          </p:cNvPr>
          <p:cNvSpPr/>
          <p:nvPr/>
        </p:nvSpPr>
        <p:spPr>
          <a:xfrm>
            <a:off x="949650" y="561934"/>
            <a:ext cx="16845899" cy="698204"/>
          </a:xfrm>
          <a:prstGeom prst="rect">
            <a:avLst/>
          </a:prstGeom>
        </p:spPr>
        <p:txBody>
          <a:bodyPr wrap="square">
            <a:spAutoFit/>
          </a:bodyPr>
          <a:lstStyle/>
          <a:p>
            <a:pPr>
              <a:lnSpc>
                <a:spcPct val="107000"/>
              </a:lnSpc>
              <a:spcAft>
                <a:spcPts val="800"/>
              </a:spcAft>
            </a:pPr>
            <a:r>
              <a:rPr lang="uk-UA" sz="4000" i="1" u="sng"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активний ринок </a:t>
            </a:r>
            <a:r>
              <a:rPr lang="uk-UA" sz="40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 ринок, якому притаманні такі умови:</a:t>
            </a:r>
            <a:endParaRPr lang="uk-UA" sz="44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E94358C-A177-443B-8F41-497C76C3F28D}"/>
              </a:ext>
            </a:extLst>
          </p:cNvPr>
          <p:cNvSpPr txBox="1"/>
          <p:nvPr/>
        </p:nvSpPr>
        <p:spPr>
          <a:xfrm>
            <a:off x="6280919" y="4152900"/>
            <a:ext cx="4572000" cy="3447098"/>
          </a:xfrm>
          <a:prstGeom prst="rect">
            <a:avLst/>
          </a:prstGeom>
          <a:noFill/>
        </p:spPr>
        <p:txBody>
          <a:bodyPr wrap="square" rtlCol="0">
            <a:spAutoFit/>
          </a:bodyPr>
          <a:lstStyle/>
          <a:p>
            <a:pPr algn="ctr"/>
            <a:r>
              <a:rPr lang="uk-UA" sz="40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у будь-який час можна знайти зацікавлених продавців і покупців;</a:t>
            </a:r>
            <a:endParaRPr lang="uk-UA" sz="40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endParaRPr lang="uk-UA" dirty="0"/>
          </a:p>
        </p:txBody>
      </p:sp>
      <p:sp>
        <p:nvSpPr>
          <p:cNvPr id="14" name="TextBox 13">
            <a:extLst>
              <a:ext uri="{FF2B5EF4-FFF2-40B4-BE49-F238E27FC236}">
                <a16:creationId xmlns:a16="http://schemas.microsoft.com/office/drawing/2014/main" id="{F9257182-83C6-41C8-A5A0-2D17573E08BB}"/>
              </a:ext>
            </a:extLst>
          </p:cNvPr>
          <p:cNvSpPr txBox="1"/>
          <p:nvPr/>
        </p:nvSpPr>
        <p:spPr>
          <a:xfrm>
            <a:off x="11456624" y="4249073"/>
            <a:ext cx="4267200" cy="2831544"/>
          </a:xfrm>
          <a:prstGeom prst="rect">
            <a:avLst/>
          </a:prstGeom>
          <a:noFill/>
        </p:spPr>
        <p:txBody>
          <a:bodyPr wrap="square" rtlCol="0">
            <a:spAutoFit/>
          </a:bodyPr>
          <a:lstStyle/>
          <a:p>
            <a:pPr algn="ctr"/>
            <a:r>
              <a:rPr lang="uk-UA" sz="40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інформація про ринкові ціни є загальнодоступною;</a:t>
            </a:r>
            <a:endParaRPr lang="uk-UA" sz="40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F1EF"/>
          </a:solidFill>
        </p:spPr>
        <p:txBody>
          <a:bodyPr wrap="square" lIns="0" tIns="0" rIns="0" bIns="0" rtlCol="0"/>
          <a:lstStyle/>
          <a:p>
            <a:endParaRPr/>
          </a:p>
        </p:txBody>
      </p:sp>
      <p:grpSp>
        <p:nvGrpSpPr>
          <p:cNvPr id="3" name="object 3"/>
          <p:cNvGrpSpPr/>
          <p:nvPr/>
        </p:nvGrpSpPr>
        <p:grpSpPr>
          <a:xfrm>
            <a:off x="0" y="0"/>
            <a:ext cx="18288000" cy="10287000"/>
            <a:chOff x="0" y="0"/>
            <a:chExt cx="18288000" cy="10287000"/>
          </a:xfrm>
        </p:grpSpPr>
        <p:sp>
          <p:nvSpPr>
            <p:cNvPr id="4" name="object 4"/>
            <p:cNvSpPr/>
            <p:nvPr/>
          </p:nvSpPr>
          <p:spPr>
            <a:xfrm>
              <a:off x="1028699" y="1028700"/>
              <a:ext cx="16230600" cy="8229600"/>
            </a:xfrm>
            <a:custGeom>
              <a:avLst/>
              <a:gdLst/>
              <a:ahLst/>
              <a:cxnLst/>
              <a:rect l="l" t="t" r="r" b="b"/>
              <a:pathLst>
                <a:path w="16230600" h="8229600">
                  <a:moveTo>
                    <a:pt x="16230598" y="8229599"/>
                  </a:moveTo>
                  <a:lnTo>
                    <a:pt x="0" y="8229599"/>
                  </a:lnTo>
                  <a:lnTo>
                    <a:pt x="0" y="0"/>
                  </a:lnTo>
                  <a:lnTo>
                    <a:pt x="16230598" y="0"/>
                  </a:lnTo>
                  <a:lnTo>
                    <a:pt x="16230598" y="8229599"/>
                  </a:lnTo>
                  <a:close/>
                </a:path>
              </a:pathLst>
            </a:custGeom>
            <a:solidFill>
              <a:srgbClr val="004AAC"/>
            </a:solidFill>
          </p:spPr>
          <p:txBody>
            <a:bodyPr wrap="square" lIns="0" tIns="0" rIns="0" bIns="0" rtlCol="0"/>
            <a:lstStyle/>
            <a:p>
              <a:endParaRPr/>
            </a:p>
          </p:txBody>
        </p:sp>
        <p:sp>
          <p:nvSpPr>
            <p:cNvPr id="5" name="object 5"/>
            <p:cNvSpPr/>
            <p:nvPr/>
          </p:nvSpPr>
          <p:spPr>
            <a:xfrm>
              <a:off x="0" y="11"/>
              <a:ext cx="18288000" cy="10287000"/>
            </a:xfrm>
            <a:custGeom>
              <a:avLst/>
              <a:gdLst/>
              <a:ahLst/>
              <a:cxnLst/>
              <a:rect l="l" t="t" r="r" b="b"/>
              <a:pathLst>
                <a:path w="18288000" h="10287000">
                  <a:moveTo>
                    <a:pt x="762" y="0"/>
                  </a:moveTo>
                  <a:lnTo>
                    <a:pt x="0" y="0"/>
                  </a:lnTo>
                  <a:lnTo>
                    <a:pt x="0" y="762"/>
                  </a:lnTo>
                  <a:lnTo>
                    <a:pt x="762" y="0"/>
                  </a:lnTo>
                  <a:close/>
                </a:path>
                <a:path w="18288000" h="10287000">
                  <a:moveTo>
                    <a:pt x="182600" y="0"/>
                  </a:moveTo>
                  <a:lnTo>
                    <a:pt x="92049" y="0"/>
                  </a:lnTo>
                  <a:lnTo>
                    <a:pt x="0" y="92049"/>
                  </a:lnTo>
                  <a:lnTo>
                    <a:pt x="0" y="182600"/>
                  </a:lnTo>
                  <a:lnTo>
                    <a:pt x="182600" y="0"/>
                  </a:lnTo>
                  <a:close/>
                </a:path>
                <a:path w="18288000" h="10287000">
                  <a:moveTo>
                    <a:pt x="364286" y="0"/>
                  </a:moveTo>
                  <a:lnTo>
                    <a:pt x="273164" y="0"/>
                  </a:lnTo>
                  <a:lnTo>
                    <a:pt x="0" y="273164"/>
                  </a:lnTo>
                  <a:lnTo>
                    <a:pt x="0" y="364604"/>
                  </a:lnTo>
                  <a:lnTo>
                    <a:pt x="364286" y="0"/>
                  </a:lnTo>
                  <a:close/>
                </a:path>
                <a:path w="18288000" h="10287000">
                  <a:moveTo>
                    <a:pt x="546239" y="0"/>
                  </a:moveTo>
                  <a:lnTo>
                    <a:pt x="455688" y="0"/>
                  </a:lnTo>
                  <a:lnTo>
                    <a:pt x="0" y="455688"/>
                  </a:lnTo>
                  <a:lnTo>
                    <a:pt x="0" y="546239"/>
                  </a:lnTo>
                  <a:lnTo>
                    <a:pt x="546239" y="0"/>
                  </a:lnTo>
                  <a:close/>
                </a:path>
                <a:path w="18288000" h="10287000">
                  <a:moveTo>
                    <a:pt x="725970" y="0"/>
                  </a:moveTo>
                  <a:lnTo>
                    <a:pt x="635406" y="0"/>
                  </a:lnTo>
                  <a:lnTo>
                    <a:pt x="0" y="635406"/>
                  </a:lnTo>
                  <a:lnTo>
                    <a:pt x="0" y="725970"/>
                  </a:lnTo>
                  <a:lnTo>
                    <a:pt x="725970" y="0"/>
                  </a:lnTo>
                  <a:close/>
                </a:path>
                <a:path w="18288000" h="10287000">
                  <a:moveTo>
                    <a:pt x="908494" y="0"/>
                  </a:moveTo>
                  <a:lnTo>
                    <a:pt x="817930" y="0"/>
                  </a:lnTo>
                  <a:lnTo>
                    <a:pt x="0" y="817930"/>
                  </a:lnTo>
                  <a:lnTo>
                    <a:pt x="0" y="908494"/>
                  </a:lnTo>
                  <a:lnTo>
                    <a:pt x="908494" y="0"/>
                  </a:lnTo>
                  <a:close/>
                </a:path>
                <a:path w="18288000" h="10287000">
                  <a:moveTo>
                    <a:pt x="1089609" y="0"/>
                  </a:moveTo>
                  <a:lnTo>
                    <a:pt x="999045" y="0"/>
                  </a:lnTo>
                  <a:lnTo>
                    <a:pt x="0" y="999045"/>
                  </a:lnTo>
                  <a:lnTo>
                    <a:pt x="0" y="1089609"/>
                  </a:lnTo>
                  <a:lnTo>
                    <a:pt x="1089609" y="0"/>
                  </a:lnTo>
                  <a:close/>
                </a:path>
                <a:path w="18288000" h="10287000">
                  <a:moveTo>
                    <a:pt x="1270736" y="0"/>
                  </a:moveTo>
                  <a:lnTo>
                    <a:pt x="1180172" y="0"/>
                  </a:lnTo>
                  <a:lnTo>
                    <a:pt x="0" y="1180172"/>
                  </a:lnTo>
                  <a:lnTo>
                    <a:pt x="0" y="1270736"/>
                  </a:lnTo>
                  <a:lnTo>
                    <a:pt x="1270736" y="0"/>
                  </a:lnTo>
                  <a:close/>
                </a:path>
                <a:path w="18288000" h="10287000">
                  <a:moveTo>
                    <a:pt x="1451851" y="0"/>
                  </a:moveTo>
                  <a:lnTo>
                    <a:pt x="1361300" y="0"/>
                  </a:lnTo>
                  <a:lnTo>
                    <a:pt x="0" y="1361300"/>
                  </a:lnTo>
                  <a:lnTo>
                    <a:pt x="0" y="1451851"/>
                  </a:lnTo>
                  <a:lnTo>
                    <a:pt x="1451851" y="0"/>
                  </a:lnTo>
                  <a:close/>
                </a:path>
                <a:path w="18288000" h="10287000">
                  <a:moveTo>
                    <a:pt x="1634375" y="0"/>
                  </a:moveTo>
                  <a:lnTo>
                    <a:pt x="1543812" y="0"/>
                  </a:lnTo>
                  <a:lnTo>
                    <a:pt x="0" y="1543812"/>
                  </a:lnTo>
                  <a:lnTo>
                    <a:pt x="0" y="1634375"/>
                  </a:lnTo>
                  <a:lnTo>
                    <a:pt x="1634375" y="0"/>
                  </a:lnTo>
                  <a:close/>
                </a:path>
                <a:path w="18288000" h="10287000">
                  <a:moveTo>
                    <a:pt x="1814106" y="0"/>
                  </a:moveTo>
                  <a:lnTo>
                    <a:pt x="1723542" y="0"/>
                  </a:lnTo>
                  <a:lnTo>
                    <a:pt x="0" y="1723542"/>
                  </a:lnTo>
                  <a:lnTo>
                    <a:pt x="0" y="1814106"/>
                  </a:lnTo>
                  <a:lnTo>
                    <a:pt x="1814106" y="0"/>
                  </a:lnTo>
                  <a:close/>
                </a:path>
                <a:path w="18288000" h="10287000">
                  <a:moveTo>
                    <a:pt x="1995220" y="0"/>
                  </a:moveTo>
                  <a:lnTo>
                    <a:pt x="1904657" y="0"/>
                  </a:lnTo>
                  <a:lnTo>
                    <a:pt x="0" y="1904657"/>
                  </a:lnTo>
                  <a:lnTo>
                    <a:pt x="0" y="1995220"/>
                  </a:lnTo>
                  <a:lnTo>
                    <a:pt x="1995220" y="0"/>
                  </a:lnTo>
                  <a:close/>
                </a:path>
                <a:path w="18288000" h="10287000">
                  <a:moveTo>
                    <a:pt x="2176208" y="1524"/>
                  </a:moveTo>
                  <a:lnTo>
                    <a:pt x="2175091" y="0"/>
                  </a:lnTo>
                  <a:lnTo>
                    <a:pt x="2087143" y="0"/>
                  </a:lnTo>
                  <a:lnTo>
                    <a:pt x="0" y="2085797"/>
                  </a:lnTo>
                  <a:lnTo>
                    <a:pt x="0" y="2105914"/>
                  </a:lnTo>
                  <a:lnTo>
                    <a:pt x="1574" y="2107171"/>
                  </a:lnTo>
                  <a:lnTo>
                    <a:pt x="14592" y="2116988"/>
                  </a:lnTo>
                  <a:lnTo>
                    <a:pt x="40360" y="2135975"/>
                  </a:lnTo>
                  <a:lnTo>
                    <a:pt x="2176208" y="1524"/>
                  </a:lnTo>
                  <a:close/>
                </a:path>
                <a:path w="18288000" h="10287000">
                  <a:moveTo>
                    <a:pt x="2176843" y="9400553"/>
                  </a:moveTo>
                  <a:lnTo>
                    <a:pt x="1840674" y="8959240"/>
                  </a:lnTo>
                  <a:lnTo>
                    <a:pt x="1646707" y="9236507"/>
                  </a:lnTo>
                  <a:lnTo>
                    <a:pt x="1441069" y="8950528"/>
                  </a:lnTo>
                  <a:lnTo>
                    <a:pt x="1266063" y="9245943"/>
                  </a:lnTo>
                  <a:lnTo>
                    <a:pt x="1026883" y="8978113"/>
                  </a:lnTo>
                  <a:lnTo>
                    <a:pt x="725716" y="9473133"/>
                  </a:lnTo>
                  <a:lnTo>
                    <a:pt x="875207" y="9563138"/>
                  </a:lnTo>
                  <a:lnTo>
                    <a:pt x="1053858" y="9270619"/>
                  </a:lnTo>
                  <a:lnTo>
                    <a:pt x="1294498" y="9539910"/>
                  </a:lnTo>
                  <a:lnTo>
                    <a:pt x="1455648" y="9269171"/>
                  </a:lnTo>
                  <a:lnTo>
                    <a:pt x="1648891" y="9538462"/>
                  </a:lnTo>
                  <a:lnTo>
                    <a:pt x="1846516" y="9255379"/>
                  </a:lnTo>
                  <a:lnTo>
                    <a:pt x="2037562" y="9505798"/>
                  </a:lnTo>
                  <a:lnTo>
                    <a:pt x="2176843" y="9400553"/>
                  </a:lnTo>
                  <a:close/>
                </a:path>
                <a:path w="18288000" h="10287000">
                  <a:moveTo>
                    <a:pt x="2247265" y="110197"/>
                  </a:moveTo>
                  <a:lnTo>
                    <a:pt x="2230374" y="82321"/>
                  </a:lnTo>
                  <a:lnTo>
                    <a:pt x="2221598" y="68262"/>
                  </a:lnTo>
                  <a:lnTo>
                    <a:pt x="2212441" y="54457"/>
                  </a:lnTo>
                  <a:lnTo>
                    <a:pt x="93306" y="2173592"/>
                  </a:lnTo>
                  <a:lnTo>
                    <a:pt x="106908" y="2182761"/>
                  </a:lnTo>
                  <a:lnTo>
                    <a:pt x="120650" y="2191537"/>
                  </a:lnTo>
                  <a:lnTo>
                    <a:pt x="134645" y="2200046"/>
                  </a:lnTo>
                  <a:lnTo>
                    <a:pt x="149034" y="2208428"/>
                  </a:lnTo>
                  <a:lnTo>
                    <a:pt x="2247265" y="110197"/>
                  </a:lnTo>
                  <a:close/>
                </a:path>
                <a:path w="18288000" h="10287000">
                  <a:moveTo>
                    <a:pt x="2290457" y="1609331"/>
                  </a:moveTo>
                  <a:lnTo>
                    <a:pt x="1648167" y="2251621"/>
                  </a:lnTo>
                  <a:lnTo>
                    <a:pt x="1690827" y="2228240"/>
                  </a:lnTo>
                  <a:lnTo>
                    <a:pt x="1732788" y="2203475"/>
                  </a:lnTo>
                  <a:lnTo>
                    <a:pt x="1774075" y="2177288"/>
                  </a:lnTo>
                  <a:lnTo>
                    <a:pt x="1814677" y="2149678"/>
                  </a:lnTo>
                  <a:lnTo>
                    <a:pt x="1854606" y="2120595"/>
                  </a:lnTo>
                  <a:lnTo>
                    <a:pt x="1893836" y="2090026"/>
                  </a:lnTo>
                  <a:lnTo>
                    <a:pt x="1932393" y="2057958"/>
                  </a:lnTo>
                  <a:lnTo>
                    <a:pt x="2096795" y="1893544"/>
                  </a:lnTo>
                  <a:lnTo>
                    <a:pt x="2128875" y="1855000"/>
                  </a:lnTo>
                  <a:lnTo>
                    <a:pt x="2159444" y="1815757"/>
                  </a:lnTo>
                  <a:lnTo>
                    <a:pt x="2188527" y="1775841"/>
                  </a:lnTo>
                  <a:lnTo>
                    <a:pt x="2216137" y="1735226"/>
                  </a:lnTo>
                  <a:lnTo>
                    <a:pt x="2242312" y="1693951"/>
                  </a:lnTo>
                  <a:lnTo>
                    <a:pt x="2267089" y="1651977"/>
                  </a:lnTo>
                  <a:lnTo>
                    <a:pt x="2290457" y="1609331"/>
                  </a:lnTo>
                  <a:close/>
                </a:path>
                <a:path w="18288000" h="10287000">
                  <a:moveTo>
                    <a:pt x="2311362" y="228612"/>
                  </a:moveTo>
                  <a:lnTo>
                    <a:pt x="2296553" y="198666"/>
                  </a:lnTo>
                  <a:lnTo>
                    <a:pt x="2288832" y="183553"/>
                  </a:lnTo>
                  <a:lnTo>
                    <a:pt x="2280704" y="168706"/>
                  </a:lnTo>
                  <a:lnTo>
                    <a:pt x="207556" y="2241867"/>
                  </a:lnTo>
                  <a:lnTo>
                    <a:pt x="222199" y="2249982"/>
                  </a:lnTo>
                  <a:lnTo>
                    <a:pt x="236982" y="2257717"/>
                  </a:lnTo>
                  <a:lnTo>
                    <a:pt x="252031" y="2265172"/>
                  </a:lnTo>
                  <a:lnTo>
                    <a:pt x="267462" y="2272512"/>
                  </a:lnTo>
                  <a:lnTo>
                    <a:pt x="2311362" y="228612"/>
                  </a:lnTo>
                  <a:close/>
                </a:path>
                <a:path w="18288000" h="10287000">
                  <a:moveTo>
                    <a:pt x="2365692" y="355409"/>
                  </a:moveTo>
                  <a:lnTo>
                    <a:pt x="2359406" y="338924"/>
                  </a:lnTo>
                  <a:lnTo>
                    <a:pt x="2352979" y="322834"/>
                  </a:lnTo>
                  <a:lnTo>
                    <a:pt x="2346299" y="307009"/>
                  </a:lnTo>
                  <a:lnTo>
                    <a:pt x="2339225" y="291312"/>
                  </a:lnTo>
                  <a:lnTo>
                    <a:pt x="328764" y="2301773"/>
                  </a:lnTo>
                  <a:lnTo>
                    <a:pt x="344652" y="2308847"/>
                  </a:lnTo>
                  <a:lnTo>
                    <a:pt x="360807" y="2315527"/>
                  </a:lnTo>
                  <a:lnTo>
                    <a:pt x="392849" y="2328240"/>
                  </a:lnTo>
                  <a:lnTo>
                    <a:pt x="2365692" y="355409"/>
                  </a:lnTo>
                  <a:close/>
                </a:path>
                <a:path w="18288000" h="10287000">
                  <a:moveTo>
                    <a:pt x="2410282" y="1309776"/>
                  </a:moveTo>
                  <a:lnTo>
                    <a:pt x="1348625" y="2371433"/>
                  </a:lnTo>
                  <a:lnTo>
                    <a:pt x="1382864" y="2361527"/>
                  </a:lnTo>
                  <a:lnTo>
                    <a:pt x="1416723" y="2350706"/>
                  </a:lnTo>
                  <a:lnTo>
                    <a:pt x="1483766" y="2326856"/>
                  </a:lnTo>
                  <a:lnTo>
                    <a:pt x="2365692" y="1444929"/>
                  </a:lnTo>
                  <a:lnTo>
                    <a:pt x="2389555" y="1377873"/>
                  </a:lnTo>
                  <a:lnTo>
                    <a:pt x="2410282" y="1309776"/>
                  </a:lnTo>
                  <a:close/>
                </a:path>
                <a:path w="18288000" h="10287000">
                  <a:moveTo>
                    <a:pt x="2410282" y="491947"/>
                  </a:moveTo>
                  <a:lnTo>
                    <a:pt x="2405049" y="474395"/>
                  </a:lnTo>
                  <a:lnTo>
                    <a:pt x="2394610" y="439826"/>
                  </a:lnTo>
                  <a:lnTo>
                    <a:pt x="2389378" y="422275"/>
                  </a:lnTo>
                  <a:lnTo>
                    <a:pt x="461124" y="2350541"/>
                  </a:lnTo>
                  <a:lnTo>
                    <a:pt x="530783" y="2371433"/>
                  </a:lnTo>
                  <a:lnTo>
                    <a:pt x="2410282" y="491947"/>
                  </a:lnTo>
                  <a:close/>
                </a:path>
                <a:path w="18288000" h="10287000">
                  <a:moveTo>
                    <a:pt x="2443721" y="639622"/>
                  </a:moveTo>
                  <a:lnTo>
                    <a:pt x="2440343" y="620814"/>
                  </a:lnTo>
                  <a:lnTo>
                    <a:pt x="2436571" y="602005"/>
                  </a:lnTo>
                  <a:lnTo>
                    <a:pt x="2432545" y="583196"/>
                  </a:lnTo>
                  <a:lnTo>
                    <a:pt x="2428392" y="564388"/>
                  </a:lnTo>
                  <a:lnTo>
                    <a:pt x="601840" y="2389543"/>
                  </a:lnTo>
                  <a:lnTo>
                    <a:pt x="639457" y="2397734"/>
                  </a:lnTo>
                  <a:lnTo>
                    <a:pt x="658266" y="2401493"/>
                  </a:lnTo>
                  <a:lnTo>
                    <a:pt x="677075" y="2404872"/>
                  </a:lnTo>
                  <a:lnTo>
                    <a:pt x="2443721" y="639622"/>
                  </a:lnTo>
                  <a:close/>
                </a:path>
                <a:path w="18288000" h="10287000">
                  <a:moveTo>
                    <a:pt x="2454859" y="1082675"/>
                  </a:moveTo>
                  <a:lnTo>
                    <a:pt x="1121524" y="2416022"/>
                  </a:lnTo>
                  <a:lnTo>
                    <a:pt x="1148676" y="2412619"/>
                  </a:lnTo>
                  <a:lnTo>
                    <a:pt x="1175689" y="2408707"/>
                  </a:lnTo>
                  <a:lnTo>
                    <a:pt x="1228801" y="2399296"/>
                  </a:lnTo>
                  <a:lnTo>
                    <a:pt x="2438146" y="1189964"/>
                  </a:lnTo>
                  <a:lnTo>
                    <a:pt x="2447544" y="1136319"/>
                  </a:lnTo>
                  <a:lnTo>
                    <a:pt x="2454859" y="1082675"/>
                  </a:lnTo>
                  <a:close/>
                </a:path>
                <a:path w="18288000" h="10287000">
                  <a:moveTo>
                    <a:pt x="2463228" y="802640"/>
                  </a:moveTo>
                  <a:lnTo>
                    <a:pt x="2461933" y="781735"/>
                  </a:lnTo>
                  <a:lnTo>
                    <a:pt x="2460256" y="760844"/>
                  </a:lnTo>
                  <a:lnTo>
                    <a:pt x="2458326" y="739940"/>
                  </a:lnTo>
                  <a:lnTo>
                    <a:pt x="2456256" y="719035"/>
                  </a:lnTo>
                  <a:lnTo>
                    <a:pt x="757885" y="2416022"/>
                  </a:lnTo>
                  <a:lnTo>
                    <a:pt x="799680" y="2420023"/>
                  </a:lnTo>
                  <a:lnTo>
                    <a:pt x="820585" y="2421699"/>
                  </a:lnTo>
                  <a:lnTo>
                    <a:pt x="841476" y="2422982"/>
                  </a:lnTo>
                  <a:lnTo>
                    <a:pt x="2463228" y="802640"/>
                  </a:lnTo>
                  <a:close/>
                </a:path>
                <a:path w="18288000" h="10287000">
                  <a:moveTo>
                    <a:pt x="2466009" y="890409"/>
                  </a:moveTo>
                  <a:lnTo>
                    <a:pt x="929259" y="2427160"/>
                  </a:lnTo>
                  <a:lnTo>
                    <a:pt x="952461" y="2427122"/>
                  </a:lnTo>
                  <a:lnTo>
                    <a:pt x="975931" y="2426817"/>
                  </a:lnTo>
                  <a:lnTo>
                    <a:pt x="1022604" y="2424379"/>
                  </a:lnTo>
                  <a:lnTo>
                    <a:pt x="2463228" y="983754"/>
                  </a:lnTo>
                  <a:lnTo>
                    <a:pt x="2465133" y="937082"/>
                  </a:lnTo>
                  <a:lnTo>
                    <a:pt x="2466009" y="890409"/>
                  </a:lnTo>
                  <a:close/>
                </a:path>
                <a:path w="18288000" h="10287000">
                  <a:moveTo>
                    <a:pt x="16744290" y="7994955"/>
                  </a:moveTo>
                  <a:lnTo>
                    <a:pt x="16695458" y="8017675"/>
                  </a:lnTo>
                  <a:lnTo>
                    <a:pt x="16647287" y="8041970"/>
                  </a:lnTo>
                  <a:lnTo>
                    <a:pt x="16599891" y="8067840"/>
                  </a:lnTo>
                  <a:lnTo>
                    <a:pt x="16553422" y="8095259"/>
                  </a:lnTo>
                  <a:lnTo>
                    <a:pt x="16057423" y="8591258"/>
                  </a:lnTo>
                  <a:lnTo>
                    <a:pt x="16029204" y="8637740"/>
                  </a:lnTo>
                  <a:lnTo>
                    <a:pt x="16003080" y="8685136"/>
                  </a:lnTo>
                  <a:lnTo>
                    <a:pt x="15979051" y="8733307"/>
                  </a:lnTo>
                  <a:lnTo>
                    <a:pt x="15957106" y="8782139"/>
                  </a:lnTo>
                  <a:lnTo>
                    <a:pt x="16744290" y="7994955"/>
                  </a:lnTo>
                  <a:close/>
                </a:path>
                <a:path w="18288000" h="10287000">
                  <a:moveTo>
                    <a:pt x="17014584" y="7905788"/>
                  </a:moveTo>
                  <a:lnTo>
                    <a:pt x="16951884" y="7921625"/>
                  </a:lnTo>
                  <a:lnTo>
                    <a:pt x="16889184" y="7940611"/>
                  </a:lnTo>
                  <a:lnTo>
                    <a:pt x="15901378" y="8927033"/>
                  </a:lnTo>
                  <a:lnTo>
                    <a:pt x="15882912" y="8989212"/>
                  </a:lnTo>
                  <a:lnTo>
                    <a:pt x="15866542" y="9052420"/>
                  </a:lnTo>
                  <a:lnTo>
                    <a:pt x="17014584" y="7905788"/>
                  </a:lnTo>
                  <a:close/>
                </a:path>
                <a:path w="18288000" h="10287000">
                  <a:moveTo>
                    <a:pt x="17229138" y="7872349"/>
                  </a:moveTo>
                  <a:lnTo>
                    <a:pt x="17177589" y="7877569"/>
                  </a:lnTo>
                  <a:lnTo>
                    <a:pt x="17126039" y="7884884"/>
                  </a:lnTo>
                  <a:lnTo>
                    <a:pt x="15847035" y="9163888"/>
                  </a:lnTo>
                  <a:lnTo>
                    <a:pt x="15839720" y="9215437"/>
                  </a:lnTo>
                  <a:lnTo>
                    <a:pt x="15834500" y="9266987"/>
                  </a:lnTo>
                  <a:lnTo>
                    <a:pt x="17229138" y="7872349"/>
                  </a:lnTo>
                  <a:close/>
                </a:path>
                <a:path w="18288000" h="10287000">
                  <a:moveTo>
                    <a:pt x="17414444" y="7868171"/>
                  </a:moveTo>
                  <a:lnTo>
                    <a:pt x="17392282" y="7867358"/>
                  </a:lnTo>
                  <a:lnTo>
                    <a:pt x="17369867" y="7866951"/>
                  </a:lnTo>
                  <a:lnTo>
                    <a:pt x="17325277" y="7866774"/>
                  </a:lnTo>
                  <a:lnTo>
                    <a:pt x="15828925" y="9363126"/>
                  </a:lnTo>
                  <a:lnTo>
                    <a:pt x="15828950" y="9385897"/>
                  </a:lnTo>
                  <a:lnTo>
                    <a:pt x="15829102" y="9408401"/>
                  </a:lnTo>
                  <a:lnTo>
                    <a:pt x="15829509" y="9430906"/>
                  </a:lnTo>
                  <a:lnTo>
                    <a:pt x="15830322" y="9453677"/>
                  </a:lnTo>
                  <a:lnTo>
                    <a:pt x="17414444" y="7868171"/>
                  </a:lnTo>
                  <a:close/>
                </a:path>
                <a:path w="18288000" h="10287000">
                  <a:moveTo>
                    <a:pt x="17581639" y="7883487"/>
                  </a:moveTo>
                  <a:lnTo>
                    <a:pt x="17561560" y="7880591"/>
                  </a:lnTo>
                  <a:lnTo>
                    <a:pt x="17541228" y="7878089"/>
                  </a:lnTo>
                  <a:lnTo>
                    <a:pt x="17500829" y="7873733"/>
                  </a:lnTo>
                  <a:lnTo>
                    <a:pt x="15835897" y="9538665"/>
                  </a:lnTo>
                  <a:lnTo>
                    <a:pt x="15838005" y="9558744"/>
                  </a:lnTo>
                  <a:lnTo>
                    <a:pt x="15840253" y="9579077"/>
                  </a:lnTo>
                  <a:lnTo>
                    <a:pt x="15842755" y="9599409"/>
                  </a:lnTo>
                  <a:lnTo>
                    <a:pt x="15845651" y="9619475"/>
                  </a:lnTo>
                  <a:lnTo>
                    <a:pt x="17581639" y="7883487"/>
                  </a:lnTo>
                  <a:close/>
                </a:path>
                <a:path w="18288000" h="10287000">
                  <a:moveTo>
                    <a:pt x="17731766" y="1170952"/>
                  </a:moveTo>
                  <a:lnTo>
                    <a:pt x="17395597" y="729640"/>
                  </a:lnTo>
                  <a:lnTo>
                    <a:pt x="17201630" y="1006906"/>
                  </a:lnTo>
                  <a:lnTo>
                    <a:pt x="16995991" y="720928"/>
                  </a:lnTo>
                  <a:lnTo>
                    <a:pt x="16820985" y="1016342"/>
                  </a:lnTo>
                  <a:lnTo>
                    <a:pt x="16581806" y="748512"/>
                  </a:lnTo>
                  <a:lnTo>
                    <a:pt x="16280638" y="1243533"/>
                  </a:lnTo>
                  <a:lnTo>
                    <a:pt x="16430130" y="1333538"/>
                  </a:lnTo>
                  <a:lnTo>
                    <a:pt x="16608781" y="1041019"/>
                  </a:lnTo>
                  <a:lnTo>
                    <a:pt x="16849421" y="1310309"/>
                  </a:lnTo>
                  <a:lnTo>
                    <a:pt x="17010571" y="1039571"/>
                  </a:lnTo>
                  <a:lnTo>
                    <a:pt x="17203814" y="1308862"/>
                  </a:lnTo>
                  <a:lnTo>
                    <a:pt x="17401439" y="1025779"/>
                  </a:lnTo>
                  <a:lnTo>
                    <a:pt x="17592485" y="1276197"/>
                  </a:lnTo>
                  <a:lnTo>
                    <a:pt x="17731766" y="1170952"/>
                  </a:lnTo>
                  <a:close/>
                </a:path>
                <a:path w="18288000" h="10287000">
                  <a:moveTo>
                    <a:pt x="17732109" y="7912748"/>
                  </a:moveTo>
                  <a:lnTo>
                    <a:pt x="17658258" y="7896034"/>
                  </a:lnTo>
                  <a:lnTo>
                    <a:pt x="15858185" y="9696107"/>
                  </a:lnTo>
                  <a:lnTo>
                    <a:pt x="15862364" y="9714700"/>
                  </a:lnTo>
                  <a:lnTo>
                    <a:pt x="15870720" y="9751365"/>
                  </a:lnTo>
                  <a:lnTo>
                    <a:pt x="15874899" y="9769945"/>
                  </a:lnTo>
                  <a:lnTo>
                    <a:pt x="17732109" y="7912748"/>
                  </a:lnTo>
                  <a:close/>
                </a:path>
                <a:path w="18288000" h="10287000">
                  <a:moveTo>
                    <a:pt x="17872825" y="7954543"/>
                  </a:moveTo>
                  <a:lnTo>
                    <a:pt x="17855883" y="7948511"/>
                  </a:lnTo>
                  <a:lnTo>
                    <a:pt x="17838687" y="7942872"/>
                  </a:lnTo>
                  <a:lnTo>
                    <a:pt x="17804549" y="7932255"/>
                  </a:lnTo>
                  <a:lnTo>
                    <a:pt x="15895803" y="9841001"/>
                  </a:lnTo>
                  <a:lnTo>
                    <a:pt x="15901048" y="9857943"/>
                  </a:lnTo>
                  <a:lnTo>
                    <a:pt x="15906420" y="9875139"/>
                  </a:lnTo>
                  <a:lnTo>
                    <a:pt x="15912059" y="9892335"/>
                  </a:lnTo>
                  <a:lnTo>
                    <a:pt x="15918091" y="9909277"/>
                  </a:lnTo>
                  <a:lnTo>
                    <a:pt x="17872825" y="7954543"/>
                  </a:lnTo>
                  <a:close/>
                </a:path>
                <a:path w="18288000" h="10287000">
                  <a:moveTo>
                    <a:pt x="18001006" y="8007490"/>
                  </a:moveTo>
                  <a:lnTo>
                    <a:pt x="17969649" y="7993037"/>
                  </a:lnTo>
                  <a:lnTo>
                    <a:pt x="17953978" y="7986128"/>
                  </a:lnTo>
                  <a:lnTo>
                    <a:pt x="17938306" y="7979626"/>
                  </a:lnTo>
                  <a:lnTo>
                    <a:pt x="15943174" y="9974758"/>
                  </a:lnTo>
                  <a:lnTo>
                    <a:pt x="15949676" y="9990430"/>
                  </a:lnTo>
                  <a:lnTo>
                    <a:pt x="15956585" y="10006101"/>
                  </a:lnTo>
                  <a:lnTo>
                    <a:pt x="15963748" y="10021786"/>
                  </a:lnTo>
                  <a:lnTo>
                    <a:pt x="15971038" y="10037458"/>
                  </a:lnTo>
                  <a:lnTo>
                    <a:pt x="18001006" y="8007490"/>
                  </a:lnTo>
                  <a:close/>
                </a:path>
                <a:path w="18288000" h="10287000">
                  <a:moveTo>
                    <a:pt x="18119433" y="8070189"/>
                  </a:moveTo>
                  <a:lnTo>
                    <a:pt x="18090172" y="8053641"/>
                  </a:lnTo>
                  <a:lnTo>
                    <a:pt x="18075542" y="8045691"/>
                  </a:lnTo>
                  <a:lnTo>
                    <a:pt x="18060912" y="8038147"/>
                  </a:lnTo>
                  <a:lnTo>
                    <a:pt x="15998901" y="10100145"/>
                  </a:lnTo>
                  <a:lnTo>
                    <a:pt x="16006458" y="10114775"/>
                  </a:lnTo>
                  <a:lnTo>
                    <a:pt x="16014408" y="10129406"/>
                  </a:lnTo>
                  <a:lnTo>
                    <a:pt x="16022612" y="10144036"/>
                  </a:lnTo>
                  <a:lnTo>
                    <a:pt x="16030944" y="10158666"/>
                  </a:lnTo>
                  <a:lnTo>
                    <a:pt x="18119433" y="8070189"/>
                  </a:lnTo>
                  <a:close/>
                </a:path>
                <a:path w="18288000" h="10287000">
                  <a:moveTo>
                    <a:pt x="18230888" y="8139849"/>
                  </a:moveTo>
                  <a:lnTo>
                    <a:pt x="18203723" y="8121218"/>
                  </a:lnTo>
                  <a:lnTo>
                    <a:pt x="18190134" y="8112226"/>
                  </a:lnTo>
                  <a:lnTo>
                    <a:pt x="18176558" y="8103629"/>
                  </a:lnTo>
                  <a:lnTo>
                    <a:pt x="16065780" y="10214394"/>
                  </a:lnTo>
                  <a:lnTo>
                    <a:pt x="16074378" y="10227983"/>
                  </a:lnTo>
                  <a:lnTo>
                    <a:pt x="16083369" y="10241559"/>
                  </a:lnTo>
                  <a:lnTo>
                    <a:pt x="16092615" y="10255148"/>
                  </a:lnTo>
                  <a:lnTo>
                    <a:pt x="16102000" y="10268737"/>
                  </a:lnTo>
                  <a:lnTo>
                    <a:pt x="18230888" y="8139849"/>
                  </a:lnTo>
                  <a:close/>
                </a:path>
                <a:path w="18288000" h="10287000">
                  <a:moveTo>
                    <a:pt x="18288000" y="10168433"/>
                  </a:moveTo>
                  <a:lnTo>
                    <a:pt x="18169433" y="10287000"/>
                  </a:lnTo>
                  <a:lnTo>
                    <a:pt x="18259997" y="10287000"/>
                  </a:lnTo>
                  <a:lnTo>
                    <a:pt x="18288000" y="10258996"/>
                  </a:lnTo>
                  <a:lnTo>
                    <a:pt x="18288000" y="10168433"/>
                  </a:lnTo>
                  <a:close/>
                </a:path>
                <a:path w="18288000" h="10287000">
                  <a:moveTo>
                    <a:pt x="18288000" y="9987318"/>
                  </a:moveTo>
                  <a:lnTo>
                    <a:pt x="17988318" y="10287000"/>
                  </a:lnTo>
                  <a:lnTo>
                    <a:pt x="18078869" y="10287000"/>
                  </a:lnTo>
                  <a:lnTo>
                    <a:pt x="18288000" y="10077869"/>
                  </a:lnTo>
                  <a:lnTo>
                    <a:pt x="18288000" y="9987318"/>
                  </a:lnTo>
                  <a:close/>
                </a:path>
                <a:path w="18288000" h="10287000">
                  <a:moveTo>
                    <a:pt x="18288000" y="9805708"/>
                  </a:moveTo>
                  <a:lnTo>
                    <a:pt x="17806315" y="10287000"/>
                  </a:lnTo>
                  <a:lnTo>
                    <a:pt x="17896904" y="10287000"/>
                  </a:lnTo>
                  <a:lnTo>
                    <a:pt x="18288000" y="9896246"/>
                  </a:lnTo>
                  <a:lnTo>
                    <a:pt x="18288000" y="9805708"/>
                  </a:lnTo>
                  <a:close/>
                </a:path>
                <a:path w="18288000" h="10287000">
                  <a:moveTo>
                    <a:pt x="18288000" y="9623247"/>
                  </a:moveTo>
                  <a:lnTo>
                    <a:pt x="17623740" y="10287000"/>
                  </a:lnTo>
                  <a:lnTo>
                    <a:pt x="17714329" y="10287000"/>
                  </a:lnTo>
                  <a:lnTo>
                    <a:pt x="18288000" y="9713785"/>
                  </a:lnTo>
                  <a:lnTo>
                    <a:pt x="18288000" y="9623247"/>
                  </a:lnTo>
                  <a:close/>
                </a:path>
                <a:path w="18288000" h="10287000">
                  <a:moveTo>
                    <a:pt x="18288000" y="9442552"/>
                  </a:moveTo>
                  <a:lnTo>
                    <a:pt x="17443552" y="10287000"/>
                  </a:lnTo>
                  <a:lnTo>
                    <a:pt x="17534116" y="10287000"/>
                  </a:lnTo>
                  <a:lnTo>
                    <a:pt x="18288000" y="9533115"/>
                  </a:lnTo>
                  <a:lnTo>
                    <a:pt x="18288000" y="9442552"/>
                  </a:lnTo>
                  <a:close/>
                </a:path>
                <a:path w="18288000" h="10287000">
                  <a:moveTo>
                    <a:pt x="18288000" y="9261437"/>
                  </a:moveTo>
                  <a:lnTo>
                    <a:pt x="17262437" y="10287000"/>
                  </a:lnTo>
                  <a:lnTo>
                    <a:pt x="17352988" y="10287000"/>
                  </a:lnTo>
                  <a:lnTo>
                    <a:pt x="18288000" y="9351988"/>
                  </a:lnTo>
                  <a:lnTo>
                    <a:pt x="18288000" y="9261437"/>
                  </a:lnTo>
                  <a:close/>
                </a:path>
                <a:path w="18288000" h="10287000">
                  <a:moveTo>
                    <a:pt x="18288000" y="9080309"/>
                  </a:moveTo>
                  <a:lnTo>
                    <a:pt x="17081310" y="10287000"/>
                  </a:lnTo>
                  <a:lnTo>
                    <a:pt x="17171874" y="10287000"/>
                  </a:lnTo>
                  <a:lnTo>
                    <a:pt x="18288000" y="9170873"/>
                  </a:lnTo>
                  <a:lnTo>
                    <a:pt x="18288000" y="9080309"/>
                  </a:lnTo>
                  <a:close/>
                </a:path>
                <a:path w="18288000" h="10287000">
                  <a:moveTo>
                    <a:pt x="18288000" y="8897798"/>
                  </a:moveTo>
                  <a:lnTo>
                    <a:pt x="16898798" y="10287000"/>
                  </a:lnTo>
                  <a:lnTo>
                    <a:pt x="16989349" y="10287000"/>
                  </a:lnTo>
                  <a:lnTo>
                    <a:pt x="18288000" y="8988349"/>
                  </a:lnTo>
                  <a:lnTo>
                    <a:pt x="18288000" y="8897798"/>
                  </a:lnTo>
                  <a:close/>
                </a:path>
                <a:path w="18288000" h="10287000">
                  <a:moveTo>
                    <a:pt x="18288000" y="8717890"/>
                  </a:moveTo>
                  <a:lnTo>
                    <a:pt x="16717874" y="10287000"/>
                  </a:lnTo>
                  <a:lnTo>
                    <a:pt x="16808463" y="10287000"/>
                  </a:lnTo>
                  <a:lnTo>
                    <a:pt x="18288000" y="8808428"/>
                  </a:lnTo>
                  <a:lnTo>
                    <a:pt x="18288000" y="8717890"/>
                  </a:lnTo>
                  <a:close/>
                </a:path>
                <a:path w="18288000" h="10287000">
                  <a:moveTo>
                    <a:pt x="18288000" y="8535543"/>
                  </a:moveTo>
                  <a:lnTo>
                    <a:pt x="16536543" y="10287000"/>
                  </a:lnTo>
                  <a:lnTo>
                    <a:pt x="16627107" y="10287000"/>
                  </a:lnTo>
                  <a:lnTo>
                    <a:pt x="18288000" y="8626107"/>
                  </a:lnTo>
                  <a:lnTo>
                    <a:pt x="18288000" y="8535543"/>
                  </a:lnTo>
                  <a:close/>
                </a:path>
                <a:path w="18288000" h="10287000">
                  <a:moveTo>
                    <a:pt x="18288000" y="8354428"/>
                  </a:moveTo>
                  <a:lnTo>
                    <a:pt x="16355429" y="10287000"/>
                  </a:lnTo>
                  <a:lnTo>
                    <a:pt x="16445992" y="10287000"/>
                  </a:lnTo>
                  <a:lnTo>
                    <a:pt x="18288000" y="8444992"/>
                  </a:lnTo>
                  <a:lnTo>
                    <a:pt x="18288000" y="8354428"/>
                  </a:lnTo>
                  <a:close/>
                </a:path>
                <a:path w="18288000" h="10287000">
                  <a:moveTo>
                    <a:pt x="18288000" y="8182064"/>
                  </a:moveTo>
                  <a:lnTo>
                    <a:pt x="18283835" y="8178863"/>
                  </a:lnTo>
                  <a:lnTo>
                    <a:pt x="16175698" y="10287000"/>
                  </a:lnTo>
                  <a:lnTo>
                    <a:pt x="16266262" y="10287000"/>
                  </a:lnTo>
                  <a:lnTo>
                    <a:pt x="18288000" y="8265261"/>
                  </a:lnTo>
                  <a:lnTo>
                    <a:pt x="18288000" y="8182064"/>
                  </a:lnTo>
                  <a:close/>
                </a:path>
              </a:pathLst>
            </a:custGeom>
            <a:solidFill>
              <a:srgbClr val="B074FF"/>
            </a:solidFill>
          </p:spPr>
          <p:txBody>
            <a:bodyPr wrap="square" lIns="0" tIns="0" rIns="0" bIns="0" rtlCol="0"/>
            <a:lstStyle/>
            <a:p>
              <a:endParaRPr/>
            </a:p>
          </p:txBody>
        </p:sp>
      </p:grpSp>
      <p:sp>
        <p:nvSpPr>
          <p:cNvPr id="8" name="Прямоугольник 7">
            <a:extLst>
              <a:ext uri="{FF2B5EF4-FFF2-40B4-BE49-F238E27FC236}">
                <a16:creationId xmlns:a16="http://schemas.microsoft.com/office/drawing/2014/main" id="{6FF263D5-1272-430F-8687-69FF2C6A7FB0}"/>
              </a:ext>
            </a:extLst>
          </p:cNvPr>
          <p:cNvSpPr/>
          <p:nvPr/>
        </p:nvSpPr>
        <p:spPr>
          <a:xfrm>
            <a:off x="1905000" y="1424533"/>
            <a:ext cx="15011400" cy="7437934"/>
          </a:xfrm>
          <a:prstGeom prst="rect">
            <a:avLst/>
          </a:prstGeom>
        </p:spPr>
        <p:txBody>
          <a:bodyPr wrap="square">
            <a:spAutoFit/>
          </a:bodyPr>
          <a:lstStyle/>
          <a:p>
            <a:pPr marL="342900" indent="-342900">
              <a:spcAft>
                <a:spcPts val="800"/>
              </a:spcAft>
              <a:buFont typeface="Wingdings" panose="05000000000000000000" pitchFamily="2" charset="2"/>
              <a:buChar char="Ø"/>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амортизація</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 систематичний розподіл вартості необоротних активів, яка амортизується, протягом строку їх корисного використання (експлуатації);</a:t>
            </a:r>
            <a:endParaRPr lang="uk-UA" sz="32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Ø"/>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вартість, яка амортизується</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 первісна або переоцінена вартість необоротних активів, за вирахуванням їх ліквідаційної вартості;</a:t>
            </a:r>
            <a:endParaRPr lang="uk-UA" sz="32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Ø"/>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група основних засобів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сукупність однотипних за технічними характеристиками, призначенням та умовами використання об'єктів основних засобів;</a:t>
            </a:r>
            <a:endParaRPr lang="uk-UA" sz="32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Ø"/>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залишкова вартість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різниця між первісною (переоціненою) вартістю необоротного активу і сумою його накопиченого зносу;</a:t>
            </a:r>
          </a:p>
          <a:p>
            <a:pPr marL="342900" indent="-342900">
              <a:spcAft>
                <a:spcPts val="800"/>
              </a:spcAft>
              <a:buFont typeface="Wingdings" panose="05000000000000000000" pitchFamily="2" charset="2"/>
              <a:buChar char="Ø"/>
            </a:pPr>
            <a:r>
              <a:rPr lang="uk-UA" sz="32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зменшення корисності </a:t>
            </a: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втрата економічної вигоди або потенціалу корисності в сумі перевищення залишкової вартості активу над сумою очікуваного відшкодування;</a:t>
            </a:r>
            <a:endParaRPr lang="uk-UA" sz="32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Ø"/>
            </a:pPr>
            <a:endParaRPr lang="uk-UA" sz="28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18288000" cy="4483735"/>
          </a:xfrm>
          <a:custGeom>
            <a:avLst/>
            <a:gdLst/>
            <a:ahLst/>
            <a:cxnLst/>
            <a:rect l="l" t="t" r="r" b="b"/>
            <a:pathLst>
              <a:path w="18288000" h="4483735">
                <a:moveTo>
                  <a:pt x="18287998" y="4483405"/>
                </a:moveTo>
                <a:lnTo>
                  <a:pt x="0" y="4483405"/>
                </a:lnTo>
                <a:lnTo>
                  <a:pt x="0" y="0"/>
                </a:lnTo>
                <a:lnTo>
                  <a:pt x="18287998" y="0"/>
                </a:lnTo>
                <a:lnTo>
                  <a:pt x="18287998" y="4483405"/>
                </a:lnTo>
                <a:close/>
              </a:path>
            </a:pathLst>
          </a:custGeom>
          <a:solidFill>
            <a:srgbClr val="FAF1EF"/>
          </a:solidFill>
        </p:spPr>
        <p:txBody>
          <a:bodyPr wrap="square" lIns="0" tIns="0" rIns="0" bIns="0" rtlCol="0"/>
          <a:lstStyle/>
          <a:p>
            <a:endParaRPr/>
          </a:p>
        </p:txBody>
      </p:sp>
      <p:sp>
        <p:nvSpPr>
          <p:cNvPr id="5" name="object 5"/>
          <p:cNvSpPr/>
          <p:nvPr/>
        </p:nvSpPr>
        <p:spPr>
          <a:xfrm>
            <a:off x="1026478" y="3574163"/>
            <a:ext cx="16235044" cy="1407554"/>
          </a:xfrm>
          <a:custGeom>
            <a:avLst/>
            <a:gdLst/>
            <a:ahLst/>
            <a:cxnLst/>
            <a:rect l="l" t="t" r="r" b="b"/>
            <a:pathLst>
              <a:path w="16235044" h="914400">
                <a:moveTo>
                  <a:pt x="4810125" y="0"/>
                </a:moveTo>
                <a:lnTo>
                  <a:pt x="0" y="0"/>
                </a:lnTo>
                <a:lnTo>
                  <a:pt x="0" y="914400"/>
                </a:lnTo>
                <a:lnTo>
                  <a:pt x="4810125" y="914400"/>
                </a:lnTo>
                <a:lnTo>
                  <a:pt x="4810125" y="0"/>
                </a:lnTo>
                <a:close/>
              </a:path>
              <a:path w="16235044" h="914400">
                <a:moveTo>
                  <a:pt x="10522585" y="0"/>
                </a:moveTo>
                <a:lnTo>
                  <a:pt x="5712460" y="0"/>
                </a:lnTo>
                <a:lnTo>
                  <a:pt x="5712460" y="914400"/>
                </a:lnTo>
                <a:lnTo>
                  <a:pt x="10522585" y="914400"/>
                </a:lnTo>
                <a:lnTo>
                  <a:pt x="10522585" y="0"/>
                </a:lnTo>
                <a:close/>
              </a:path>
              <a:path w="16235044" h="914400">
                <a:moveTo>
                  <a:pt x="16235045" y="0"/>
                </a:moveTo>
                <a:lnTo>
                  <a:pt x="11424920" y="0"/>
                </a:lnTo>
                <a:lnTo>
                  <a:pt x="11424920" y="914400"/>
                </a:lnTo>
                <a:lnTo>
                  <a:pt x="16235045" y="914400"/>
                </a:lnTo>
                <a:lnTo>
                  <a:pt x="16235045" y="0"/>
                </a:lnTo>
                <a:close/>
              </a:path>
            </a:pathLst>
          </a:custGeom>
          <a:solidFill>
            <a:srgbClr val="B074FF"/>
          </a:solidFill>
        </p:spPr>
        <p:txBody>
          <a:bodyPr wrap="square" lIns="0" tIns="0" rIns="0" bIns="0" rtlCol="0"/>
          <a:lstStyle/>
          <a:p>
            <a:endParaRPr dirty="0">
              <a:solidFill>
                <a:schemeClr val="bg1"/>
              </a:solidFill>
            </a:endParaRPr>
          </a:p>
        </p:txBody>
      </p:sp>
      <p:sp>
        <p:nvSpPr>
          <p:cNvPr id="8" name="object 8"/>
          <p:cNvSpPr txBox="1"/>
          <p:nvPr/>
        </p:nvSpPr>
        <p:spPr>
          <a:xfrm>
            <a:off x="1295400" y="3974831"/>
            <a:ext cx="14564994" cy="505267"/>
          </a:xfrm>
          <a:prstGeom prst="rect">
            <a:avLst/>
          </a:prstGeom>
        </p:spPr>
        <p:txBody>
          <a:bodyPr vert="horz" wrap="square" lIns="0" tIns="12700" rIns="0" bIns="0" rtlCol="0">
            <a:spAutoFit/>
          </a:bodyPr>
          <a:lstStyle/>
          <a:p>
            <a:pPr marL="12700">
              <a:lnSpc>
                <a:spcPct val="100000"/>
              </a:lnSpc>
              <a:spcBef>
                <a:spcPts val="100"/>
              </a:spcBef>
              <a:tabLst>
                <a:tab pos="5724525" algn="l"/>
                <a:tab pos="11436985" algn="l"/>
              </a:tabLst>
            </a:pPr>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знос основних засобів </a:t>
            </a:r>
            <a:r>
              <a:rPr sz="2700" dirty="0">
                <a:solidFill>
                  <a:srgbClr val="2D1673"/>
                </a:solidFill>
                <a:latin typeface="Calibri"/>
                <a:cs typeface="Calibri"/>
              </a:rPr>
              <a:t>	</a:t>
            </a:r>
            <a:endParaRPr sz="2700" dirty="0">
              <a:latin typeface="Calibri"/>
              <a:cs typeface="Calibri"/>
            </a:endParaRPr>
          </a:p>
        </p:txBody>
      </p:sp>
      <p:sp>
        <p:nvSpPr>
          <p:cNvPr id="9" name="object 9"/>
          <p:cNvSpPr/>
          <p:nvPr/>
        </p:nvSpPr>
        <p:spPr>
          <a:xfrm>
            <a:off x="16457583" y="11"/>
            <a:ext cx="1830705" cy="2236470"/>
          </a:xfrm>
          <a:custGeom>
            <a:avLst/>
            <a:gdLst/>
            <a:ahLst/>
            <a:cxnLst/>
            <a:rect l="l" t="t" r="r" b="b"/>
            <a:pathLst>
              <a:path w="1830705" h="2236470">
                <a:moveTo>
                  <a:pt x="128178" y="93345"/>
                </a:moveTo>
                <a:lnTo>
                  <a:pt x="150122" y="44516"/>
                </a:lnTo>
                <a:lnTo>
                  <a:pt x="172330" y="0"/>
                </a:lnTo>
                <a:lnTo>
                  <a:pt x="221524" y="0"/>
                </a:lnTo>
                <a:lnTo>
                  <a:pt x="128178" y="93345"/>
                </a:lnTo>
                <a:close/>
              </a:path>
              <a:path w="1830705" h="2236470">
                <a:moveTo>
                  <a:pt x="37617" y="363636"/>
                </a:moveTo>
                <a:lnTo>
                  <a:pt x="53988" y="300417"/>
                </a:lnTo>
                <a:lnTo>
                  <a:pt x="72448" y="238243"/>
                </a:lnTo>
                <a:lnTo>
                  <a:pt x="311029" y="0"/>
                </a:lnTo>
                <a:lnTo>
                  <a:pt x="401695" y="0"/>
                </a:lnTo>
                <a:lnTo>
                  <a:pt x="37617" y="363636"/>
                </a:lnTo>
                <a:close/>
              </a:path>
              <a:path w="1830705" h="2236470">
                <a:moveTo>
                  <a:pt x="5572" y="578196"/>
                </a:moveTo>
                <a:lnTo>
                  <a:pt x="10797" y="526646"/>
                </a:lnTo>
                <a:lnTo>
                  <a:pt x="18112" y="475096"/>
                </a:lnTo>
                <a:lnTo>
                  <a:pt x="493208" y="0"/>
                </a:lnTo>
                <a:lnTo>
                  <a:pt x="583769" y="0"/>
                </a:lnTo>
                <a:lnTo>
                  <a:pt x="5572" y="578196"/>
                </a:lnTo>
                <a:close/>
              </a:path>
              <a:path w="1830705" h="2236470">
                <a:moveTo>
                  <a:pt x="1393" y="764891"/>
                </a:moveTo>
                <a:lnTo>
                  <a:pt x="587" y="742120"/>
                </a:lnTo>
                <a:lnTo>
                  <a:pt x="174" y="719611"/>
                </a:lnTo>
                <a:lnTo>
                  <a:pt x="21" y="697101"/>
                </a:lnTo>
                <a:lnTo>
                  <a:pt x="0" y="674330"/>
                </a:lnTo>
                <a:lnTo>
                  <a:pt x="674330" y="0"/>
                </a:lnTo>
                <a:lnTo>
                  <a:pt x="765612" y="0"/>
                </a:lnTo>
                <a:lnTo>
                  <a:pt x="1393" y="764891"/>
                </a:lnTo>
                <a:close/>
              </a:path>
              <a:path w="1830705" h="2236470">
                <a:moveTo>
                  <a:pt x="16718" y="930688"/>
                </a:moveTo>
                <a:lnTo>
                  <a:pt x="13823" y="910617"/>
                </a:lnTo>
                <a:lnTo>
                  <a:pt x="11320" y="890284"/>
                </a:lnTo>
                <a:lnTo>
                  <a:pt x="9077" y="869951"/>
                </a:lnTo>
                <a:lnTo>
                  <a:pt x="6966" y="849880"/>
                </a:lnTo>
                <a:lnTo>
                  <a:pt x="856846" y="0"/>
                </a:lnTo>
                <a:lnTo>
                  <a:pt x="947407" y="0"/>
                </a:lnTo>
                <a:lnTo>
                  <a:pt x="16718" y="930688"/>
                </a:lnTo>
                <a:close/>
              </a:path>
              <a:path w="1830705" h="2236470">
                <a:moveTo>
                  <a:pt x="45977" y="1081159"/>
                </a:moveTo>
                <a:lnTo>
                  <a:pt x="41797" y="1062568"/>
                </a:lnTo>
                <a:lnTo>
                  <a:pt x="33437" y="1025908"/>
                </a:lnTo>
                <a:lnTo>
                  <a:pt x="29258" y="1007317"/>
                </a:lnTo>
                <a:lnTo>
                  <a:pt x="1036575" y="0"/>
                </a:lnTo>
                <a:lnTo>
                  <a:pt x="1127136" y="0"/>
                </a:lnTo>
                <a:lnTo>
                  <a:pt x="45977" y="1081159"/>
                </a:lnTo>
                <a:close/>
              </a:path>
              <a:path w="1830705" h="2236470">
                <a:moveTo>
                  <a:pt x="89167" y="1220484"/>
                </a:moveTo>
                <a:lnTo>
                  <a:pt x="83137" y="1203547"/>
                </a:lnTo>
                <a:lnTo>
                  <a:pt x="77499" y="1186349"/>
                </a:lnTo>
                <a:lnTo>
                  <a:pt x="72122" y="1169151"/>
                </a:lnTo>
                <a:lnTo>
                  <a:pt x="66875" y="1152215"/>
                </a:lnTo>
                <a:lnTo>
                  <a:pt x="1219091" y="0"/>
                </a:lnTo>
                <a:lnTo>
                  <a:pt x="1309652" y="0"/>
                </a:lnTo>
                <a:lnTo>
                  <a:pt x="89167" y="1220484"/>
                </a:lnTo>
                <a:close/>
              </a:path>
              <a:path w="1830705" h="2236470">
                <a:moveTo>
                  <a:pt x="142111" y="1348663"/>
                </a:moveTo>
                <a:lnTo>
                  <a:pt x="134818" y="1332989"/>
                </a:lnTo>
                <a:lnTo>
                  <a:pt x="127656" y="1317315"/>
                </a:lnTo>
                <a:lnTo>
                  <a:pt x="120755" y="1301641"/>
                </a:lnTo>
                <a:lnTo>
                  <a:pt x="114246" y="1285967"/>
                </a:lnTo>
                <a:lnTo>
                  <a:pt x="1400213" y="0"/>
                </a:lnTo>
                <a:lnTo>
                  <a:pt x="1490774" y="0"/>
                </a:lnTo>
                <a:lnTo>
                  <a:pt x="142111" y="1348663"/>
                </a:lnTo>
                <a:close/>
              </a:path>
              <a:path w="1830705" h="2236470">
                <a:moveTo>
                  <a:pt x="202021" y="1469875"/>
                </a:moveTo>
                <a:lnTo>
                  <a:pt x="193683" y="1455246"/>
                </a:lnTo>
                <a:lnTo>
                  <a:pt x="185476" y="1440617"/>
                </a:lnTo>
                <a:lnTo>
                  <a:pt x="177530" y="1425988"/>
                </a:lnTo>
                <a:lnTo>
                  <a:pt x="169976" y="1411359"/>
                </a:lnTo>
                <a:lnTo>
                  <a:pt x="1581335" y="0"/>
                </a:lnTo>
                <a:lnTo>
                  <a:pt x="1671896" y="0"/>
                </a:lnTo>
                <a:lnTo>
                  <a:pt x="202021" y="1469875"/>
                </a:lnTo>
                <a:close/>
              </a:path>
              <a:path w="1830705" h="2236470">
                <a:moveTo>
                  <a:pt x="273076" y="1579942"/>
                </a:moveTo>
                <a:lnTo>
                  <a:pt x="263694" y="1566358"/>
                </a:lnTo>
                <a:lnTo>
                  <a:pt x="254442" y="1552774"/>
                </a:lnTo>
                <a:lnTo>
                  <a:pt x="245451" y="1539190"/>
                </a:lnTo>
                <a:lnTo>
                  <a:pt x="236852" y="1525605"/>
                </a:lnTo>
                <a:lnTo>
                  <a:pt x="1762458" y="0"/>
                </a:lnTo>
                <a:lnTo>
                  <a:pt x="1830417" y="0"/>
                </a:lnTo>
                <a:lnTo>
                  <a:pt x="1830417" y="22602"/>
                </a:lnTo>
                <a:lnTo>
                  <a:pt x="273076" y="1579942"/>
                </a:lnTo>
                <a:close/>
              </a:path>
              <a:path w="1830705" h="2236470">
                <a:moveTo>
                  <a:pt x="352492" y="1683042"/>
                </a:moveTo>
                <a:lnTo>
                  <a:pt x="342064" y="1670503"/>
                </a:lnTo>
                <a:lnTo>
                  <a:pt x="331767" y="1657964"/>
                </a:lnTo>
                <a:lnTo>
                  <a:pt x="321731" y="1645425"/>
                </a:lnTo>
                <a:lnTo>
                  <a:pt x="312087" y="1632886"/>
                </a:lnTo>
                <a:lnTo>
                  <a:pt x="1830417" y="114556"/>
                </a:lnTo>
                <a:lnTo>
                  <a:pt x="1830417" y="205117"/>
                </a:lnTo>
                <a:lnTo>
                  <a:pt x="352492" y="1683042"/>
                </a:lnTo>
                <a:close/>
              </a:path>
              <a:path w="1830705" h="2236470">
                <a:moveTo>
                  <a:pt x="438873" y="1776390"/>
                </a:moveTo>
                <a:lnTo>
                  <a:pt x="427400" y="1764896"/>
                </a:lnTo>
                <a:lnTo>
                  <a:pt x="416059" y="1753402"/>
                </a:lnTo>
                <a:lnTo>
                  <a:pt x="404978" y="1741907"/>
                </a:lnTo>
                <a:lnTo>
                  <a:pt x="394289" y="1730413"/>
                </a:lnTo>
                <a:lnTo>
                  <a:pt x="1830417" y="294285"/>
                </a:lnTo>
                <a:lnTo>
                  <a:pt x="1830417" y="384847"/>
                </a:lnTo>
                <a:lnTo>
                  <a:pt x="438873" y="1776390"/>
                </a:lnTo>
                <a:close/>
              </a:path>
              <a:path w="1830705" h="2236470">
                <a:moveTo>
                  <a:pt x="530827" y="1865558"/>
                </a:moveTo>
                <a:lnTo>
                  <a:pt x="507142" y="1844485"/>
                </a:lnTo>
                <a:lnTo>
                  <a:pt x="495169" y="1833622"/>
                </a:lnTo>
                <a:lnTo>
                  <a:pt x="483457" y="1822367"/>
                </a:lnTo>
                <a:lnTo>
                  <a:pt x="1830417" y="475408"/>
                </a:lnTo>
                <a:lnTo>
                  <a:pt x="1830417" y="565969"/>
                </a:lnTo>
                <a:lnTo>
                  <a:pt x="530827" y="1865558"/>
                </a:lnTo>
                <a:close/>
              </a:path>
              <a:path w="1830705" h="2236470">
                <a:moveTo>
                  <a:pt x="632535" y="1944973"/>
                </a:moveTo>
                <a:lnTo>
                  <a:pt x="606759" y="1925990"/>
                </a:lnTo>
                <a:lnTo>
                  <a:pt x="593741" y="1916172"/>
                </a:lnTo>
                <a:lnTo>
                  <a:pt x="580984" y="1905962"/>
                </a:lnTo>
                <a:lnTo>
                  <a:pt x="1830417" y="657340"/>
                </a:lnTo>
                <a:lnTo>
                  <a:pt x="1830417" y="747873"/>
                </a:lnTo>
                <a:lnTo>
                  <a:pt x="632535" y="1944973"/>
                </a:lnTo>
                <a:close/>
              </a:path>
              <a:path w="1830705" h="2236470">
                <a:moveTo>
                  <a:pt x="741208" y="2017422"/>
                </a:moveTo>
                <a:lnTo>
                  <a:pt x="726818" y="2009041"/>
                </a:lnTo>
                <a:lnTo>
                  <a:pt x="712821" y="2000529"/>
                </a:lnTo>
                <a:lnTo>
                  <a:pt x="699084" y="1991756"/>
                </a:lnTo>
                <a:lnTo>
                  <a:pt x="685478" y="1982591"/>
                </a:lnTo>
                <a:lnTo>
                  <a:pt x="1830417" y="837652"/>
                </a:lnTo>
                <a:lnTo>
                  <a:pt x="1830417" y="928214"/>
                </a:lnTo>
                <a:lnTo>
                  <a:pt x="741208" y="2017422"/>
                </a:lnTo>
                <a:close/>
              </a:path>
              <a:path w="1830705" h="2236470">
                <a:moveTo>
                  <a:pt x="859634" y="2081512"/>
                </a:moveTo>
                <a:lnTo>
                  <a:pt x="844200" y="2074175"/>
                </a:lnTo>
                <a:lnTo>
                  <a:pt x="829157" y="2066708"/>
                </a:lnTo>
                <a:lnTo>
                  <a:pt x="814375" y="2058980"/>
                </a:lnTo>
                <a:lnTo>
                  <a:pt x="799725" y="2050860"/>
                </a:lnTo>
                <a:lnTo>
                  <a:pt x="1830417" y="1020168"/>
                </a:lnTo>
                <a:lnTo>
                  <a:pt x="1830417" y="1110729"/>
                </a:lnTo>
                <a:lnTo>
                  <a:pt x="859634" y="2081512"/>
                </a:lnTo>
                <a:close/>
              </a:path>
              <a:path w="1830705" h="2236470">
                <a:moveTo>
                  <a:pt x="985027" y="2137242"/>
                </a:moveTo>
                <a:lnTo>
                  <a:pt x="952982" y="2124528"/>
                </a:lnTo>
                <a:lnTo>
                  <a:pt x="936829" y="2117845"/>
                </a:lnTo>
                <a:lnTo>
                  <a:pt x="920937" y="2110770"/>
                </a:lnTo>
                <a:lnTo>
                  <a:pt x="1830417" y="1201291"/>
                </a:lnTo>
                <a:lnTo>
                  <a:pt x="1830417" y="1291852"/>
                </a:lnTo>
                <a:lnTo>
                  <a:pt x="985027" y="2137242"/>
                </a:lnTo>
                <a:close/>
              </a:path>
              <a:path w="1830705" h="2236470">
                <a:moveTo>
                  <a:pt x="1122958" y="2180432"/>
                </a:moveTo>
                <a:lnTo>
                  <a:pt x="1053296" y="2159534"/>
                </a:lnTo>
                <a:lnTo>
                  <a:pt x="1830417" y="1382413"/>
                </a:lnTo>
                <a:lnTo>
                  <a:pt x="1830417" y="1472974"/>
                </a:lnTo>
                <a:lnTo>
                  <a:pt x="1122958" y="2180432"/>
                </a:lnTo>
                <a:close/>
              </a:path>
              <a:path w="1830705" h="2236470">
                <a:moveTo>
                  <a:pt x="1269249" y="2213870"/>
                </a:moveTo>
                <a:lnTo>
                  <a:pt x="1250441" y="2210496"/>
                </a:lnTo>
                <a:lnTo>
                  <a:pt x="1231632" y="2206730"/>
                </a:lnTo>
                <a:lnTo>
                  <a:pt x="1194014" y="2198545"/>
                </a:lnTo>
                <a:lnTo>
                  <a:pt x="1830417" y="1562627"/>
                </a:lnTo>
                <a:lnTo>
                  <a:pt x="1830417" y="1653146"/>
                </a:lnTo>
                <a:lnTo>
                  <a:pt x="1269249" y="2213870"/>
                </a:lnTo>
                <a:close/>
              </a:path>
              <a:path w="1830705" h="2236470">
                <a:moveTo>
                  <a:pt x="1433653" y="2231983"/>
                </a:moveTo>
                <a:lnTo>
                  <a:pt x="1412754" y="2230698"/>
                </a:lnTo>
                <a:lnTo>
                  <a:pt x="1391855" y="2229022"/>
                </a:lnTo>
                <a:lnTo>
                  <a:pt x="1350058" y="2225016"/>
                </a:lnTo>
                <a:lnTo>
                  <a:pt x="1830417" y="1745052"/>
                </a:lnTo>
                <a:lnTo>
                  <a:pt x="1830417" y="1835560"/>
                </a:lnTo>
                <a:lnTo>
                  <a:pt x="1433653" y="2231983"/>
                </a:lnTo>
                <a:close/>
              </a:path>
              <a:path w="1830705" h="2236470">
                <a:moveTo>
                  <a:pt x="1521427" y="2236162"/>
                </a:moveTo>
                <a:lnTo>
                  <a:pt x="1830417" y="1927173"/>
                </a:lnTo>
                <a:lnTo>
                  <a:pt x="1830417" y="2017734"/>
                </a:lnTo>
                <a:lnTo>
                  <a:pt x="1614775" y="2233376"/>
                </a:lnTo>
                <a:lnTo>
                  <a:pt x="1568101" y="2235814"/>
                </a:lnTo>
                <a:lnTo>
                  <a:pt x="1521427" y="2236162"/>
                </a:lnTo>
                <a:close/>
              </a:path>
              <a:path w="1830705" h="2236470">
                <a:moveTo>
                  <a:pt x="1713696" y="2225016"/>
                </a:moveTo>
                <a:lnTo>
                  <a:pt x="1830417" y="2108296"/>
                </a:lnTo>
                <a:lnTo>
                  <a:pt x="1830417" y="2198857"/>
                </a:lnTo>
                <a:lnTo>
                  <a:pt x="1794613" y="2213261"/>
                </a:lnTo>
                <a:lnTo>
                  <a:pt x="1740842" y="2221620"/>
                </a:lnTo>
                <a:lnTo>
                  <a:pt x="1713696" y="2225016"/>
                </a:lnTo>
                <a:close/>
              </a:path>
            </a:pathLst>
          </a:custGeom>
          <a:solidFill>
            <a:srgbClr val="B074FF"/>
          </a:solidFill>
        </p:spPr>
        <p:txBody>
          <a:bodyPr wrap="square" lIns="0" tIns="0" rIns="0" bIns="0" rtlCol="0"/>
          <a:lstStyle/>
          <a:p>
            <a:endParaRPr/>
          </a:p>
        </p:txBody>
      </p:sp>
      <p:sp>
        <p:nvSpPr>
          <p:cNvPr id="10" name="object 10"/>
          <p:cNvSpPr/>
          <p:nvPr/>
        </p:nvSpPr>
        <p:spPr>
          <a:xfrm>
            <a:off x="0" y="9390018"/>
            <a:ext cx="1810385" cy="859155"/>
          </a:xfrm>
          <a:custGeom>
            <a:avLst/>
            <a:gdLst/>
            <a:ahLst/>
            <a:cxnLst/>
            <a:rect l="l" t="t" r="r" b="b"/>
            <a:pathLst>
              <a:path w="1810385" h="859154">
                <a:moveTo>
                  <a:pt x="1638406" y="430504"/>
                </a:moveTo>
                <a:lnTo>
                  <a:pt x="482755" y="430504"/>
                </a:lnTo>
                <a:lnTo>
                  <a:pt x="737795" y="0"/>
                </a:lnTo>
                <a:lnTo>
                  <a:pt x="1037468" y="416753"/>
                </a:lnTo>
                <a:lnTo>
                  <a:pt x="1627931" y="416753"/>
                </a:lnTo>
                <a:lnTo>
                  <a:pt x="1638406" y="430504"/>
                </a:lnTo>
                <a:close/>
              </a:path>
              <a:path w="1810385" h="859154">
                <a:moveTo>
                  <a:pt x="1627931" y="416753"/>
                </a:moveTo>
                <a:lnTo>
                  <a:pt x="1037468" y="416753"/>
                </a:lnTo>
                <a:lnTo>
                  <a:pt x="1320138" y="12693"/>
                </a:lnTo>
                <a:lnTo>
                  <a:pt x="1627931" y="416753"/>
                </a:lnTo>
                <a:close/>
              </a:path>
              <a:path w="1810385" h="859154">
                <a:moveTo>
                  <a:pt x="0" y="750566"/>
                </a:moveTo>
                <a:lnTo>
                  <a:pt x="0" y="260777"/>
                </a:lnTo>
                <a:lnTo>
                  <a:pt x="134199" y="40194"/>
                </a:lnTo>
                <a:lnTo>
                  <a:pt x="482755" y="430504"/>
                </a:lnTo>
                <a:lnTo>
                  <a:pt x="1638406" y="430504"/>
                </a:lnTo>
                <a:lnTo>
                  <a:pt x="1648880" y="444255"/>
                </a:lnTo>
                <a:lnTo>
                  <a:pt x="1328639" y="444255"/>
                </a:lnTo>
                <a:lnTo>
                  <a:pt x="1314609" y="464352"/>
                </a:lnTo>
                <a:lnTo>
                  <a:pt x="759049" y="464352"/>
                </a:lnTo>
                <a:lnTo>
                  <a:pt x="757789" y="466467"/>
                </a:lnTo>
                <a:lnTo>
                  <a:pt x="173518" y="466467"/>
                </a:lnTo>
                <a:lnTo>
                  <a:pt x="0" y="750566"/>
                </a:lnTo>
                <a:close/>
              </a:path>
              <a:path w="1810385" h="859154">
                <a:moveTo>
                  <a:pt x="1607059" y="809178"/>
                </a:moveTo>
                <a:lnTo>
                  <a:pt x="1328639" y="444255"/>
                </a:lnTo>
                <a:lnTo>
                  <a:pt x="1648880" y="444255"/>
                </a:lnTo>
                <a:lnTo>
                  <a:pt x="1810028" y="655805"/>
                </a:lnTo>
                <a:lnTo>
                  <a:pt x="1607059" y="809178"/>
                </a:lnTo>
                <a:close/>
              </a:path>
              <a:path w="1810385" h="859154">
                <a:moveTo>
                  <a:pt x="1040656" y="856777"/>
                </a:moveTo>
                <a:lnTo>
                  <a:pt x="759049" y="464352"/>
                </a:lnTo>
                <a:lnTo>
                  <a:pt x="1314609" y="464352"/>
                </a:lnTo>
                <a:lnTo>
                  <a:pt x="1040656" y="856777"/>
                </a:lnTo>
                <a:close/>
              </a:path>
              <a:path w="1810385" h="859154">
                <a:moveTo>
                  <a:pt x="524199" y="858893"/>
                </a:moveTo>
                <a:lnTo>
                  <a:pt x="173518" y="466467"/>
                </a:lnTo>
                <a:lnTo>
                  <a:pt x="757789" y="466467"/>
                </a:lnTo>
                <a:lnTo>
                  <a:pt x="524199" y="858893"/>
                </a:lnTo>
                <a:close/>
              </a:path>
            </a:pathLst>
          </a:custGeom>
          <a:solidFill>
            <a:srgbClr val="FAF1EF"/>
          </a:solidFill>
        </p:spPr>
        <p:txBody>
          <a:bodyPr wrap="square" lIns="0" tIns="0" rIns="0" bIns="0" rtlCol="0"/>
          <a:lstStyle/>
          <a:p>
            <a:endParaRPr/>
          </a:p>
        </p:txBody>
      </p:sp>
      <p:sp>
        <p:nvSpPr>
          <p:cNvPr id="11" name="Прямоугольник 10">
            <a:extLst>
              <a:ext uri="{FF2B5EF4-FFF2-40B4-BE49-F238E27FC236}">
                <a16:creationId xmlns:a16="http://schemas.microsoft.com/office/drawing/2014/main" id="{2CD8901F-D4FD-4858-A6A0-B3FAD42A7AC4}"/>
              </a:ext>
            </a:extLst>
          </p:cNvPr>
          <p:cNvSpPr/>
          <p:nvPr/>
        </p:nvSpPr>
        <p:spPr>
          <a:xfrm>
            <a:off x="12411357" y="5305284"/>
            <a:ext cx="5486400" cy="3539430"/>
          </a:xfrm>
          <a:prstGeom prst="rect">
            <a:avLst/>
          </a:prstGeom>
        </p:spPr>
        <p:txBody>
          <a:bodyPr wrap="square">
            <a:spAutoFit/>
          </a:bodyPr>
          <a:lstStyle/>
          <a:p>
            <a:pPr algn="ctr">
              <a:spcAft>
                <a:spcPts val="800"/>
              </a:spcAft>
            </a:pP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капітальні інвестиції у будівництво, виготовлення, реконструкцію, модернізацію, придбання об'єктів необоротних матеріальних активів, уведення яких в експлуатацію на дату балансу не відбулося;</a:t>
            </a:r>
            <a:endParaRPr lang="uk-UA" sz="28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99EC4884-CFE3-4F67-85F9-172EBFA549CD}"/>
              </a:ext>
            </a:extLst>
          </p:cNvPr>
          <p:cNvSpPr/>
          <p:nvPr/>
        </p:nvSpPr>
        <p:spPr>
          <a:xfrm>
            <a:off x="905192" y="5358706"/>
            <a:ext cx="4581840" cy="2246769"/>
          </a:xfrm>
          <a:prstGeom prst="rect">
            <a:avLst/>
          </a:prstGeom>
        </p:spPr>
        <p:txBody>
          <a:bodyPr wrap="square">
            <a:spAutoFit/>
          </a:bodyPr>
          <a:lstStyle/>
          <a:p>
            <a:pPr algn="ctr">
              <a:spcAft>
                <a:spcPts val="800"/>
              </a:spcAft>
            </a:pP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сума амортизації об'єкта основних засобів з початку його корисного використання;</a:t>
            </a:r>
            <a:endParaRPr lang="uk-UA" sz="2800" i="1" dirty="0">
              <a:solidFill>
                <a:schemeClr val="bg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5E4FC3B-C40B-41D4-ADC3-D826250ECB6F}"/>
              </a:ext>
            </a:extLst>
          </p:cNvPr>
          <p:cNvSpPr txBox="1"/>
          <p:nvPr/>
        </p:nvSpPr>
        <p:spPr>
          <a:xfrm>
            <a:off x="6781800" y="3925277"/>
            <a:ext cx="5046332" cy="861774"/>
          </a:xfrm>
          <a:prstGeom prst="rect">
            <a:avLst/>
          </a:prstGeom>
          <a:noFill/>
        </p:spPr>
        <p:txBody>
          <a:bodyPr wrap="square" rtlCol="0">
            <a:spAutoFit/>
          </a:bodyPr>
          <a:lstStyle/>
          <a:p>
            <a:r>
              <a:rPr lang="uk-UA" sz="32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ліквідаційна вартість </a:t>
            </a:r>
            <a:endParaRPr lang="uk-UA" sz="3200" i="1" dirty="0">
              <a:solidFill>
                <a:schemeClr val="bg1"/>
              </a:solidFill>
              <a:latin typeface="Century Schoolbook" panose="02040604050505020304" pitchFamily="18" charset="0"/>
            </a:endParaRPr>
          </a:p>
          <a:p>
            <a:endParaRPr lang="uk-UA" dirty="0"/>
          </a:p>
        </p:txBody>
      </p:sp>
      <p:sp>
        <p:nvSpPr>
          <p:cNvPr id="14" name="Прямоугольник 13">
            <a:extLst>
              <a:ext uri="{FF2B5EF4-FFF2-40B4-BE49-F238E27FC236}">
                <a16:creationId xmlns:a16="http://schemas.microsoft.com/office/drawing/2014/main" id="{B20AEB53-F062-4FBB-8039-96E28D04B713}"/>
              </a:ext>
            </a:extLst>
          </p:cNvPr>
          <p:cNvSpPr/>
          <p:nvPr/>
        </p:nvSpPr>
        <p:spPr>
          <a:xfrm>
            <a:off x="5913455" y="5315848"/>
            <a:ext cx="6250281" cy="4401205"/>
          </a:xfrm>
          <a:prstGeom prst="rect">
            <a:avLst/>
          </a:prstGeom>
        </p:spPr>
        <p:txBody>
          <a:bodyPr wrap="square">
            <a:spAutoFit/>
          </a:bodyPr>
          <a:lstStyle/>
          <a:p>
            <a:pPr algn="ct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сума коштів або вартість інших активів, яку суб'єкт державного сектору очікує отримати від реалізації (ліквідації) необоротних активів після закінчення строку їх корисного використання (експлуатації), за вирахуванням витрат, пов'язаних з </a:t>
            </a:r>
            <a:r>
              <a:rPr lang="uk-UA" sz="2800" i="1" dirty="0" err="1">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продажем</a:t>
            </a: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(ліквідацією);</a:t>
            </a:r>
            <a:endParaRPr lang="uk-UA" sz="2800" dirty="0">
              <a:latin typeface="Century Schoolbook" panose="02040604050505020304" pitchFamily="18" charset="0"/>
            </a:endParaRPr>
          </a:p>
        </p:txBody>
      </p:sp>
      <p:sp>
        <p:nvSpPr>
          <p:cNvPr id="16" name="TextBox 15">
            <a:extLst>
              <a:ext uri="{FF2B5EF4-FFF2-40B4-BE49-F238E27FC236}">
                <a16:creationId xmlns:a16="http://schemas.microsoft.com/office/drawing/2014/main" id="{06F0AB50-4CF2-44E1-8349-3FFFDBC1F152}"/>
              </a:ext>
            </a:extLst>
          </p:cNvPr>
          <p:cNvSpPr txBox="1"/>
          <p:nvPr/>
        </p:nvSpPr>
        <p:spPr>
          <a:xfrm>
            <a:off x="12350629" y="3596722"/>
            <a:ext cx="4970830" cy="1384995"/>
          </a:xfrm>
          <a:prstGeom prst="rect">
            <a:avLst/>
          </a:prstGeom>
          <a:noFill/>
        </p:spPr>
        <p:txBody>
          <a:bodyPr wrap="square" rtlCol="0">
            <a:spAutoFit/>
          </a:bodyPr>
          <a:lstStyle/>
          <a:p>
            <a:pPr algn="ct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незавершені капітальні інвестиції в необоротні матеріальні активи </a:t>
            </a:r>
            <a:endParaRPr lang="uk-UA" sz="2800" dirty="0">
              <a:solidFill>
                <a:schemeClr val="bg1"/>
              </a:solidFill>
              <a:latin typeface="Century Schoolbook" panose="02040604050505020304" pitchFamily="18" charset="0"/>
            </a:endParaRPr>
          </a:p>
        </p:txBody>
      </p:sp>
      <p:pic>
        <p:nvPicPr>
          <p:cNvPr id="4" name="Рисунок 3">
            <a:extLst>
              <a:ext uri="{FF2B5EF4-FFF2-40B4-BE49-F238E27FC236}">
                <a16:creationId xmlns:a16="http://schemas.microsoft.com/office/drawing/2014/main" id="{A4C357A8-69CA-4F95-BA04-208FC4E21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487" y="155661"/>
            <a:ext cx="11372215" cy="3218168"/>
          </a:xfrm>
          <a:prstGeom prst="rect">
            <a:avLst/>
          </a:prstGeom>
          <a:ln>
            <a:noFill/>
          </a:ln>
          <a:effectLst>
            <a:softEdge rad="112500"/>
          </a:effectLst>
        </p:spPr>
      </p:pic>
    </p:spTree>
    <p:extLst>
      <p:ext uri="{BB962C8B-B14F-4D97-AF65-F5344CB8AC3E}">
        <p14:creationId xmlns:p14="http://schemas.microsoft.com/office/powerpoint/2010/main" val="270069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7259379" y="515421"/>
            <a:ext cx="1028700" cy="612775"/>
          </a:xfrm>
          <a:custGeom>
            <a:avLst/>
            <a:gdLst/>
            <a:ahLst/>
            <a:cxnLst/>
            <a:rect l="l" t="t" r="r" b="b"/>
            <a:pathLst>
              <a:path w="1028700" h="612775">
                <a:moveTo>
                  <a:pt x="1028620" y="295414"/>
                </a:moveTo>
                <a:lnTo>
                  <a:pt x="540344" y="295414"/>
                </a:lnTo>
                <a:lnTo>
                  <a:pt x="715354" y="0"/>
                </a:lnTo>
                <a:lnTo>
                  <a:pt x="920991" y="285978"/>
                </a:lnTo>
                <a:lnTo>
                  <a:pt x="1028620" y="285978"/>
                </a:lnTo>
                <a:lnTo>
                  <a:pt x="1028620" y="295414"/>
                </a:lnTo>
                <a:close/>
              </a:path>
              <a:path w="1028700" h="612775">
                <a:moveTo>
                  <a:pt x="149487" y="612604"/>
                </a:moveTo>
                <a:lnTo>
                  <a:pt x="0" y="522600"/>
                </a:lnTo>
                <a:lnTo>
                  <a:pt x="301163" y="27581"/>
                </a:lnTo>
                <a:lnTo>
                  <a:pt x="540344" y="295414"/>
                </a:lnTo>
                <a:lnTo>
                  <a:pt x="1028620" y="295414"/>
                </a:lnTo>
                <a:lnTo>
                  <a:pt x="1028620" y="318641"/>
                </a:lnTo>
                <a:lnTo>
                  <a:pt x="729938" y="318641"/>
                </a:lnTo>
                <a:lnTo>
                  <a:pt x="729074" y="320092"/>
                </a:lnTo>
                <a:lnTo>
                  <a:pt x="328144" y="320092"/>
                </a:lnTo>
                <a:lnTo>
                  <a:pt x="149487" y="612604"/>
                </a:lnTo>
                <a:close/>
              </a:path>
              <a:path w="1028700" h="612775">
                <a:moveTo>
                  <a:pt x="1028620" y="285978"/>
                </a:moveTo>
                <a:lnTo>
                  <a:pt x="920991" y="285978"/>
                </a:lnTo>
                <a:lnTo>
                  <a:pt x="1028620" y="132130"/>
                </a:lnTo>
                <a:lnTo>
                  <a:pt x="1028620" y="285978"/>
                </a:lnTo>
                <a:close/>
              </a:path>
              <a:path w="1028700" h="612775">
                <a:moveTo>
                  <a:pt x="923179" y="587925"/>
                </a:moveTo>
                <a:lnTo>
                  <a:pt x="729938" y="318641"/>
                </a:lnTo>
                <a:lnTo>
                  <a:pt x="1028620" y="318641"/>
                </a:lnTo>
                <a:lnTo>
                  <a:pt x="1028620" y="436887"/>
                </a:lnTo>
                <a:lnTo>
                  <a:pt x="923179" y="587925"/>
                </a:lnTo>
                <a:close/>
              </a:path>
              <a:path w="1028700" h="612775">
                <a:moveTo>
                  <a:pt x="568783" y="589377"/>
                </a:moveTo>
                <a:lnTo>
                  <a:pt x="328144" y="320092"/>
                </a:lnTo>
                <a:lnTo>
                  <a:pt x="729074" y="320092"/>
                </a:lnTo>
                <a:lnTo>
                  <a:pt x="568783" y="589377"/>
                </a:lnTo>
                <a:close/>
              </a:path>
            </a:pathLst>
          </a:custGeom>
          <a:solidFill>
            <a:srgbClr val="B074FF"/>
          </a:solidFill>
        </p:spPr>
        <p:txBody>
          <a:bodyPr wrap="square" lIns="0" tIns="0" rIns="0" bIns="0" rtlCol="0"/>
          <a:lstStyle/>
          <a:p>
            <a:endParaRPr/>
          </a:p>
        </p:txBody>
      </p:sp>
      <p:grpSp>
        <p:nvGrpSpPr>
          <p:cNvPr id="5" name="object 5"/>
          <p:cNvGrpSpPr/>
          <p:nvPr/>
        </p:nvGrpSpPr>
        <p:grpSpPr>
          <a:xfrm>
            <a:off x="1" y="11"/>
            <a:ext cx="9825301" cy="8891003"/>
            <a:chOff x="1" y="11"/>
            <a:chExt cx="9825301" cy="8891003"/>
          </a:xfrm>
        </p:grpSpPr>
        <p:sp>
          <p:nvSpPr>
            <p:cNvPr id="6" name="object 6"/>
            <p:cNvSpPr/>
            <p:nvPr/>
          </p:nvSpPr>
          <p:spPr>
            <a:xfrm>
              <a:off x="1" y="11"/>
              <a:ext cx="6172199" cy="1430541"/>
            </a:xfrm>
            <a:custGeom>
              <a:avLst/>
              <a:gdLst/>
              <a:ahLst/>
              <a:cxnLst/>
              <a:rect l="l" t="t" r="r" b="b"/>
              <a:pathLst>
                <a:path w="9476105" h="2663825">
                  <a:moveTo>
                    <a:pt x="217716" y="0"/>
                  </a:moveTo>
                  <a:lnTo>
                    <a:pt x="101714" y="0"/>
                  </a:lnTo>
                  <a:lnTo>
                    <a:pt x="0" y="101714"/>
                  </a:lnTo>
                  <a:lnTo>
                    <a:pt x="0" y="217716"/>
                  </a:lnTo>
                  <a:lnTo>
                    <a:pt x="217716" y="0"/>
                  </a:lnTo>
                  <a:close/>
                </a:path>
                <a:path w="9476105" h="2663825">
                  <a:moveTo>
                    <a:pt x="449719" y="0"/>
                  </a:moveTo>
                  <a:lnTo>
                    <a:pt x="333717" y="0"/>
                  </a:lnTo>
                  <a:lnTo>
                    <a:pt x="0" y="333717"/>
                  </a:lnTo>
                  <a:lnTo>
                    <a:pt x="0" y="449719"/>
                  </a:lnTo>
                  <a:lnTo>
                    <a:pt x="449719" y="0"/>
                  </a:lnTo>
                  <a:close/>
                </a:path>
                <a:path w="9476105" h="2663825">
                  <a:moveTo>
                    <a:pt x="681736" y="0"/>
                  </a:moveTo>
                  <a:lnTo>
                    <a:pt x="565734" y="0"/>
                  </a:lnTo>
                  <a:lnTo>
                    <a:pt x="0" y="565734"/>
                  </a:lnTo>
                  <a:lnTo>
                    <a:pt x="0" y="681736"/>
                  </a:lnTo>
                  <a:lnTo>
                    <a:pt x="681736" y="0"/>
                  </a:lnTo>
                  <a:close/>
                </a:path>
                <a:path w="9476105" h="2663825">
                  <a:moveTo>
                    <a:pt x="913739" y="0"/>
                  </a:moveTo>
                  <a:lnTo>
                    <a:pt x="797737" y="0"/>
                  </a:lnTo>
                  <a:lnTo>
                    <a:pt x="0" y="797737"/>
                  </a:lnTo>
                  <a:lnTo>
                    <a:pt x="0" y="913739"/>
                  </a:lnTo>
                  <a:lnTo>
                    <a:pt x="913739" y="0"/>
                  </a:lnTo>
                  <a:close/>
                </a:path>
                <a:path w="9476105" h="2663825">
                  <a:moveTo>
                    <a:pt x="1147533" y="0"/>
                  </a:moveTo>
                  <a:lnTo>
                    <a:pt x="1031532" y="0"/>
                  </a:lnTo>
                  <a:lnTo>
                    <a:pt x="0" y="1031532"/>
                  </a:lnTo>
                  <a:lnTo>
                    <a:pt x="0" y="1147533"/>
                  </a:lnTo>
                  <a:lnTo>
                    <a:pt x="1147533" y="0"/>
                  </a:lnTo>
                  <a:close/>
                </a:path>
                <a:path w="9476105" h="2663825">
                  <a:moveTo>
                    <a:pt x="1377759" y="0"/>
                  </a:moveTo>
                  <a:lnTo>
                    <a:pt x="1261757" y="0"/>
                  </a:lnTo>
                  <a:lnTo>
                    <a:pt x="0" y="1261757"/>
                  </a:lnTo>
                  <a:lnTo>
                    <a:pt x="0" y="1377759"/>
                  </a:lnTo>
                  <a:lnTo>
                    <a:pt x="1377759" y="0"/>
                  </a:lnTo>
                  <a:close/>
                </a:path>
                <a:path w="9476105" h="2663825">
                  <a:moveTo>
                    <a:pt x="1609775" y="0"/>
                  </a:moveTo>
                  <a:lnTo>
                    <a:pt x="1493761" y="0"/>
                  </a:lnTo>
                  <a:lnTo>
                    <a:pt x="0" y="1493761"/>
                  </a:lnTo>
                  <a:lnTo>
                    <a:pt x="0" y="1609775"/>
                  </a:lnTo>
                  <a:lnTo>
                    <a:pt x="1609775" y="0"/>
                  </a:lnTo>
                  <a:close/>
                </a:path>
                <a:path w="9476105" h="2663825">
                  <a:moveTo>
                    <a:pt x="1843151" y="0"/>
                  </a:moveTo>
                  <a:lnTo>
                    <a:pt x="1727111" y="0"/>
                  </a:lnTo>
                  <a:lnTo>
                    <a:pt x="0" y="1725993"/>
                  </a:lnTo>
                  <a:lnTo>
                    <a:pt x="0" y="1841957"/>
                  </a:lnTo>
                  <a:lnTo>
                    <a:pt x="1843151" y="0"/>
                  </a:lnTo>
                  <a:close/>
                </a:path>
                <a:path w="9476105" h="2663825">
                  <a:moveTo>
                    <a:pt x="2073783" y="0"/>
                  </a:moveTo>
                  <a:lnTo>
                    <a:pt x="1957781" y="0"/>
                  </a:lnTo>
                  <a:lnTo>
                    <a:pt x="0" y="1957781"/>
                  </a:lnTo>
                  <a:lnTo>
                    <a:pt x="0" y="2073783"/>
                  </a:lnTo>
                  <a:lnTo>
                    <a:pt x="2073783" y="0"/>
                  </a:lnTo>
                  <a:close/>
                </a:path>
                <a:path w="9476105" h="2663825">
                  <a:moveTo>
                    <a:pt x="2307577" y="0"/>
                  </a:moveTo>
                  <a:lnTo>
                    <a:pt x="2191575" y="0"/>
                  </a:lnTo>
                  <a:lnTo>
                    <a:pt x="0" y="2191575"/>
                  </a:lnTo>
                  <a:lnTo>
                    <a:pt x="0" y="2267407"/>
                  </a:lnTo>
                  <a:lnTo>
                    <a:pt x="7353" y="2271052"/>
                  </a:lnTo>
                  <a:lnTo>
                    <a:pt x="27114" y="2280450"/>
                  </a:lnTo>
                  <a:lnTo>
                    <a:pt x="2307577" y="0"/>
                  </a:lnTo>
                  <a:close/>
                </a:path>
                <a:path w="9476105" h="2663825">
                  <a:moveTo>
                    <a:pt x="2539593" y="0"/>
                  </a:moveTo>
                  <a:lnTo>
                    <a:pt x="2423591" y="0"/>
                  </a:lnTo>
                  <a:lnTo>
                    <a:pt x="105651" y="2317927"/>
                  </a:lnTo>
                  <a:lnTo>
                    <a:pt x="125996" y="2326995"/>
                  </a:lnTo>
                  <a:lnTo>
                    <a:pt x="146697" y="2335555"/>
                  </a:lnTo>
                  <a:lnTo>
                    <a:pt x="187744" y="2351836"/>
                  </a:lnTo>
                  <a:lnTo>
                    <a:pt x="2539593" y="0"/>
                  </a:lnTo>
                  <a:close/>
                </a:path>
                <a:path w="9476105" h="2663825">
                  <a:moveTo>
                    <a:pt x="2618486" y="1430947"/>
                  </a:moveTo>
                  <a:lnTo>
                    <a:pt x="1795741" y="2253691"/>
                  </a:lnTo>
                  <a:lnTo>
                    <a:pt x="1838312" y="2230551"/>
                  </a:lnTo>
                  <a:lnTo>
                    <a:pt x="1880349" y="2206333"/>
                  </a:lnTo>
                  <a:lnTo>
                    <a:pt x="1921865" y="2181047"/>
                  </a:lnTo>
                  <a:lnTo>
                    <a:pt x="1962848" y="2154644"/>
                  </a:lnTo>
                  <a:lnTo>
                    <a:pt x="2003298" y="2127123"/>
                  </a:lnTo>
                  <a:lnTo>
                    <a:pt x="2043214" y="2098484"/>
                  </a:lnTo>
                  <a:lnTo>
                    <a:pt x="2082609" y="2068690"/>
                  </a:lnTo>
                  <a:lnTo>
                    <a:pt x="2121484" y="2037740"/>
                  </a:lnTo>
                  <a:lnTo>
                    <a:pt x="2159812" y="2005609"/>
                  </a:lnTo>
                  <a:lnTo>
                    <a:pt x="2370417" y="1795018"/>
                  </a:lnTo>
                  <a:lnTo>
                    <a:pt x="2402535" y="1756689"/>
                  </a:lnTo>
                  <a:lnTo>
                    <a:pt x="2433485" y="1717814"/>
                  </a:lnTo>
                  <a:lnTo>
                    <a:pt x="2463279" y="1678419"/>
                  </a:lnTo>
                  <a:lnTo>
                    <a:pt x="2491930" y="1638503"/>
                  </a:lnTo>
                  <a:lnTo>
                    <a:pt x="2519438" y="1598041"/>
                  </a:lnTo>
                  <a:lnTo>
                    <a:pt x="2545842" y="1557058"/>
                  </a:lnTo>
                  <a:lnTo>
                    <a:pt x="2571140" y="1515554"/>
                  </a:lnTo>
                  <a:lnTo>
                    <a:pt x="2595346" y="1473517"/>
                  </a:lnTo>
                  <a:lnTo>
                    <a:pt x="2618486" y="1430947"/>
                  </a:lnTo>
                  <a:close/>
                </a:path>
                <a:path w="9476105" h="2663825">
                  <a:moveTo>
                    <a:pt x="2771597" y="0"/>
                  </a:moveTo>
                  <a:lnTo>
                    <a:pt x="2655595" y="0"/>
                  </a:lnTo>
                  <a:lnTo>
                    <a:pt x="275196" y="2380399"/>
                  </a:lnTo>
                  <a:lnTo>
                    <a:pt x="364426" y="2407170"/>
                  </a:lnTo>
                  <a:lnTo>
                    <a:pt x="2771597" y="0"/>
                  </a:lnTo>
                  <a:close/>
                </a:path>
                <a:path w="9476105" h="2663825">
                  <a:moveTo>
                    <a:pt x="2771965" y="1047242"/>
                  </a:moveTo>
                  <a:lnTo>
                    <a:pt x="1412036" y="2407170"/>
                  </a:lnTo>
                  <a:lnTo>
                    <a:pt x="1455902" y="2394483"/>
                  </a:lnTo>
                  <a:lnTo>
                    <a:pt x="1499260" y="2380615"/>
                  </a:lnTo>
                  <a:lnTo>
                    <a:pt x="1542288" y="2365756"/>
                  </a:lnTo>
                  <a:lnTo>
                    <a:pt x="1585150" y="2350058"/>
                  </a:lnTo>
                  <a:lnTo>
                    <a:pt x="2714853" y="1220355"/>
                  </a:lnTo>
                  <a:lnTo>
                    <a:pt x="2730550" y="1177493"/>
                  </a:lnTo>
                  <a:lnTo>
                    <a:pt x="2745422" y="1134465"/>
                  </a:lnTo>
                  <a:lnTo>
                    <a:pt x="2759278" y="1091107"/>
                  </a:lnTo>
                  <a:lnTo>
                    <a:pt x="2771965" y="1047242"/>
                  </a:lnTo>
                  <a:close/>
                </a:path>
                <a:path w="9476105" h="2663825">
                  <a:moveTo>
                    <a:pt x="2814802" y="188798"/>
                  </a:moveTo>
                  <a:lnTo>
                    <a:pt x="2810472" y="164706"/>
                  </a:lnTo>
                  <a:lnTo>
                    <a:pt x="2805658" y="140614"/>
                  </a:lnTo>
                  <a:lnTo>
                    <a:pt x="2800489" y="116522"/>
                  </a:lnTo>
                  <a:lnTo>
                    <a:pt x="2795168" y="92430"/>
                  </a:lnTo>
                  <a:lnTo>
                    <a:pt x="455447" y="2430373"/>
                  </a:lnTo>
                  <a:lnTo>
                    <a:pt x="503631" y="2440851"/>
                  </a:lnTo>
                  <a:lnTo>
                    <a:pt x="527723" y="2445677"/>
                  </a:lnTo>
                  <a:lnTo>
                    <a:pt x="551815" y="2449995"/>
                  </a:lnTo>
                  <a:lnTo>
                    <a:pt x="2814802" y="188798"/>
                  </a:lnTo>
                  <a:close/>
                </a:path>
                <a:path w="9476105" h="2663825">
                  <a:moveTo>
                    <a:pt x="2829077" y="756335"/>
                  </a:moveTo>
                  <a:lnTo>
                    <a:pt x="1121130" y="2464282"/>
                  </a:lnTo>
                  <a:lnTo>
                    <a:pt x="1155903" y="2459926"/>
                  </a:lnTo>
                  <a:lnTo>
                    <a:pt x="1190510" y="2454910"/>
                  </a:lnTo>
                  <a:lnTo>
                    <a:pt x="1258557" y="2442857"/>
                  </a:lnTo>
                  <a:lnTo>
                    <a:pt x="2807665" y="893749"/>
                  </a:lnTo>
                  <a:lnTo>
                    <a:pt x="2819704" y="825042"/>
                  </a:lnTo>
                  <a:lnTo>
                    <a:pt x="2829077" y="756335"/>
                  </a:lnTo>
                  <a:close/>
                </a:path>
                <a:path w="9476105" h="2663825">
                  <a:moveTo>
                    <a:pt x="2839783" y="397611"/>
                  </a:moveTo>
                  <a:lnTo>
                    <a:pt x="2838145" y="370840"/>
                  </a:lnTo>
                  <a:lnTo>
                    <a:pt x="2835986" y="344068"/>
                  </a:lnTo>
                  <a:lnTo>
                    <a:pt x="2833509" y="317296"/>
                  </a:lnTo>
                  <a:lnTo>
                    <a:pt x="2830855" y="290525"/>
                  </a:lnTo>
                  <a:lnTo>
                    <a:pt x="655332" y="2464282"/>
                  </a:lnTo>
                  <a:lnTo>
                    <a:pt x="708875" y="2469413"/>
                  </a:lnTo>
                  <a:lnTo>
                    <a:pt x="735634" y="2471559"/>
                  </a:lnTo>
                  <a:lnTo>
                    <a:pt x="762406" y="2473198"/>
                  </a:lnTo>
                  <a:lnTo>
                    <a:pt x="2839783" y="397611"/>
                  </a:lnTo>
                  <a:close/>
                </a:path>
                <a:path w="9476105" h="2663825">
                  <a:moveTo>
                    <a:pt x="2843352" y="510044"/>
                  </a:moveTo>
                  <a:lnTo>
                    <a:pt x="874839" y="2478557"/>
                  </a:lnTo>
                  <a:lnTo>
                    <a:pt x="904570" y="2478494"/>
                  </a:lnTo>
                  <a:lnTo>
                    <a:pt x="934631" y="2478113"/>
                  </a:lnTo>
                  <a:lnTo>
                    <a:pt x="994422" y="2474988"/>
                  </a:lnTo>
                  <a:lnTo>
                    <a:pt x="2839783" y="629627"/>
                  </a:lnTo>
                  <a:lnTo>
                    <a:pt x="2842234" y="569836"/>
                  </a:lnTo>
                  <a:lnTo>
                    <a:pt x="2843352" y="510044"/>
                  </a:lnTo>
                  <a:close/>
                </a:path>
                <a:path w="9476105" h="2663825">
                  <a:moveTo>
                    <a:pt x="9475864" y="2068626"/>
                  </a:moveTo>
                  <a:lnTo>
                    <a:pt x="9471901" y="2019744"/>
                  </a:lnTo>
                  <a:lnTo>
                    <a:pt x="9461614" y="1972970"/>
                  </a:lnTo>
                  <a:lnTo>
                    <a:pt x="9445434" y="1928736"/>
                  </a:lnTo>
                  <a:lnTo>
                    <a:pt x="9423819" y="1887461"/>
                  </a:lnTo>
                  <a:lnTo>
                    <a:pt x="9397200" y="1849589"/>
                  </a:lnTo>
                  <a:lnTo>
                    <a:pt x="9366034" y="1815566"/>
                  </a:lnTo>
                  <a:lnTo>
                    <a:pt x="9330753" y="1785797"/>
                  </a:lnTo>
                  <a:lnTo>
                    <a:pt x="9291803" y="1760715"/>
                  </a:lnTo>
                  <a:lnTo>
                    <a:pt x="9249639" y="1740776"/>
                  </a:lnTo>
                  <a:lnTo>
                    <a:pt x="9204693" y="1726387"/>
                  </a:lnTo>
                  <a:lnTo>
                    <a:pt x="9157411" y="1717992"/>
                  </a:lnTo>
                  <a:lnTo>
                    <a:pt x="9108249" y="1716024"/>
                  </a:lnTo>
                  <a:lnTo>
                    <a:pt x="9060637" y="1720583"/>
                  </a:lnTo>
                  <a:lnTo>
                    <a:pt x="9015031" y="1731213"/>
                  </a:lnTo>
                  <a:lnTo>
                    <a:pt x="8971839" y="1747494"/>
                  </a:lnTo>
                  <a:lnTo>
                    <a:pt x="8931504" y="1768983"/>
                  </a:lnTo>
                  <a:lnTo>
                    <a:pt x="8894407" y="1795259"/>
                  </a:lnTo>
                  <a:lnTo>
                    <a:pt x="8860980" y="1825891"/>
                  </a:lnTo>
                  <a:lnTo>
                    <a:pt x="8831631" y="1860448"/>
                  </a:lnTo>
                  <a:lnTo>
                    <a:pt x="8806777" y="1898497"/>
                  </a:lnTo>
                  <a:lnTo>
                    <a:pt x="8786825" y="1939620"/>
                  </a:lnTo>
                  <a:lnTo>
                    <a:pt x="8772195" y="1983384"/>
                  </a:lnTo>
                  <a:lnTo>
                    <a:pt x="8763305" y="2029358"/>
                  </a:lnTo>
                  <a:lnTo>
                    <a:pt x="8760549" y="2077110"/>
                  </a:lnTo>
                  <a:lnTo>
                    <a:pt x="8764918" y="2129713"/>
                  </a:lnTo>
                  <a:lnTo>
                    <a:pt x="8776551" y="2179815"/>
                  </a:lnTo>
                  <a:lnTo>
                    <a:pt x="8794928" y="2226907"/>
                  </a:lnTo>
                  <a:lnTo>
                    <a:pt x="8819515" y="2270468"/>
                  </a:lnTo>
                  <a:lnTo>
                    <a:pt x="8849779" y="2309965"/>
                  </a:lnTo>
                  <a:lnTo>
                    <a:pt x="8885174" y="2344890"/>
                  </a:lnTo>
                  <a:lnTo>
                    <a:pt x="8905291" y="2365743"/>
                  </a:lnTo>
                  <a:lnTo>
                    <a:pt x="8921128" y="2389695"/>
                  </a:lnTo>
                  <a:lnTo>
                    <a:pt x="8932253" y="2416149"/>
                  </a:lnTo>
                  <a:lnTo>
                    <a:pt x="8938273" y="2444470"/>
                  </a:lnTo>
                  <a:lnTo>
                    <a:pt x="8939009" y="2453690"/>
                  </a:lnTo>
                  <a:lnTo>
                    <a:pt x="8939009" y="2458491"/>
                  </a:lnTo>
                  <a:lnTo>
                    <a:pt x="8939378" y="2481732"/>
                  </a:lnTo>
                  <a:lnTo>
                    <a:pt x="8946667" y="2530640"/>
                  </a:lnTo>
                  <a:lnTo>
                    <a:pt x="8965882" y="2574442"/>
                  </a:lnTo>
                  <a:lnTo>
                    <a:pt x="8995245" y="2611374"/>
                  </a:lnTo>
                  <a:lnTo>
                    <a:pt x="9032951" y="2639695"/>
                  </a:lnTo>
                  <a:lnTo>
                    <a:pt x="9077236" y="2657678"/>
                  </a:lnTo>
                  <a:lnTo>
                    <a:pt x="9126322" y="2663558"/>
                  </a:lnTo>
                  <a:lnTo>
                    <a:pt x="9175217" y="2656268"/>
                  </a:lnTo>
                  <a:lnTo>
                    <a:pt x="9219006" y="2637053"/>
                  </a:lnTo>
                  <a:lnTo>
                    <a:pt x="9255925" y="2607678"/>
                  </a:lnTo>
                  <a:lnTo>
                    <a:pt x="9284246" y="2569959"/>
                  </a:lnTo>
                  <a:lnTo>
                    <a:pt x="9302217" y="2525661"/>
                  </a:lnTo>
                  <a:lnTo>
                    <a:pt x="9308097" y="2476563"/>
                  </a:lnTo>
                  <a:lnTo>
                    <a:pt x="9307728" y="2455164"/>
                  </a:lnTo>
                  <a:lnTo>
                    <a:pt x="9307728" y="2444470"/>
                  </a:lnTo>
                  <a:lnTo>
                    <a:pt x="9308414" y="2439327"/>
                  </a:lnTo>
                  <a:lnTo>
                    <a:pt x="9313532" y="2411145"/>
                  </a:lnTo>
                  <a:lnTo>
                    <a:pt x="9323578" y="2384628"/>
                  </a:lnTo>
                  <a:lnTo>
                    <a:pt x="9338335" y="2360472"/>
                  </a:lnTo>
                  <a:lnTo>
                    <a:pt x="9357500" y="2339352"/>
                  </a:lnTo>
                  <a:lnTo>
                    <a:pt x="9391980" y="2303576"/>
                  </a:lnTo>
                  <a:lnTo>
                    <a:pt x="9421292" y="2263343"/>
                  </a:lnTo>
                  <a:lnTo>
                    <a:pt x="9444888" y="2219210"/>
                  </a:lnTo>
                  <a:lnTo>
                    <a:pt x="9462224" y="2171687"/>
                  </a:lnTo>
                  <a:lnTo>
                    <a:pt x="9472727" y="2121319"/>
                  </a:lnTo>
                  <a:lnTo>
                    <a:pt x="9475864" y="2068626"/>
                  </a:lnTo>
                  <a:close/>
                </a:path>
              </a:pathLst>
            </a:custGeom>
            <a:solidFill>
              <a:srgbClr val="B074FF"/>
            </a:solidFill>
          </p:spPr>
          <p:txBody>
            <a:bodyPr wrap="square" lIns="0" tIns="0" rIns="0" bIns="0" rtlCol="0"/>
            <a:lstStyle/>
            <a:p>
              <a:endParaRPr/>
            </a:p>
          </p:txBody>
        </p:sp>
        <p:sp>
          <p:nvSpPr>
            <p:cNvPr id="7" name="object 7"/>
            <p:cNvSpPr/>
            <p:nvPr/>
          </p:nvSpPr>
          <p:spPr>
            <a:xfrm>
              <a:off x="8476640" y="1430552"/>
              <a:ext cx="1283335" cy="1247775"/>
            </a:xfrm>
            <a:custGeom>
              <a:avLst/>
              <a:gdLst/>
              <a:ahLst/>
              <a:cxnLst/>
              <a:rect l="l" t="t" r="r" b="b"/>
              <a:pathLst>
                <a:path w="1283334" h="1247775">
                  <a:moveTo>
                    <a:pt x="140106" y="642518"/>
                  </a:moveTo>
                  <a:lnTo>
                    <a:pt x="135318" y="637717"/>
                  </a:lnTo>
                  <a:lnTo>
                    <a:pt x="129044" y="637717"/>
                  </a:lnTo>
                  <a:lnTo>
                    <a:pt x="11061" y="639191"/>
                  </a:lnTo>
                  <a:lnTo>
                    <a:pt x="4787" y="639191"/>
                  </a:lnTo>
                  <a:lnTo>
                    <a:pt x="0" y="643991"/>
                  </a:lnTo>
                  <a:lnTo>
                    <a:pt x="0" y="656526"/>
                  </a:lnTo>
                  <a:lnTo>
                    <a:pt x="4787" y="661327"/>
                  </a:lnTo>
                  <a:lnTo>
                    <a:pt x="11061" y="661327"/>
                  </a:lnTo>
                  <a:lnTo>
                    <a:pt x="129044" y="659853"/>
                  </a:lnTo>
                  <a:lnTo>
                    <a:pt x="135318" y="659853"/>
                  </a:lnTo>
                  <a:lnTo>
                    <a:pt x="140106" y="654685"/>
                  </a:lnTo>
                  <a:lnTo>
                    <a:pt x="140106" y="642518"/>
                  </a:lnTo>
                  <a:close/>
                </a:path>
                <a:path w="1283334" h="1247775">
                  <a:moveTo>
                    <a:pt x="645617" y="129095"/>
                  </a:moveTo>
                  <a:lnTo>
                    <a:pt x="644144" y="11061"/>
                  </a:lnTo>
                  <a:lnTo>
                    <a:pt x="644144" y="4800"/>
                  </a:lnTo>
                  <a:lnTo>
                    <a:pt x="639356" y="0"/>
                  </a:lnTo>
                  <a:lnTo>
                    <a:pt x="626821" y="0"/>
                  </a:lnTo>
                  <a:lnTo>
                    <a:pt x="622020" y="4800"/>
                  </a:lnTo>
                  <a:lnTo>
                    <a:pt x="622020" y="11061"/>
                  </a:lnTo>
                  <a:lnTo>
                    <a:pt x="623493" y="129095"/>
                  </a:lnTo>
                  <a:lnTo>
                    <a:pt x="623493" y="135369"/>
                  </a:lnTo>
                  <a:lnTo>
                    <a:pt x="628294" y="140157"/>
                  </a:lnTo>
                  <a:lnTo>
                    <a:pt x="634555" y="140157"/>
                  </a:lnTo>
                  <a:lnTo>
                    <a:pt x="640829" y="140157"/>
                  </a:lnTo>
                  <a:lnTo>
                    <a:pt x="645617" y="135001"/>
                  </a:lnTo>
                  <a:lnTo>
                    <a:pt x="645617" y="129095"/>
                  </a:lnTo>
                  <a:close/>
                </a:path>
                <a:path w="1283334" h="1247775">
                  <a:moveTo>
                    <a:pt x="1013599" y="637349"/>
                  </a:moveTo>
                  <a:lnTo>
                    <a:pt x="1009637" y="587819"/>
                  </a:lnTo>
                  <a:lnTo>
                    <a:pt x="999363" y="539877"/>
                  </a:lnTo>
                  <a:lnTo>
                    <a:pt x="984110" y="497255"/>
                  </a:lnTo>
                  <a:lnTo>
                    <a:pt x="984110" y="638454"/>
                  </a:lnTo>
                  <a:lnTo>
                    <a:pt x="981329" y="687425"/>
                  </a:lnTo>
                  <a:lnTo>
                    <a:pt x="971715" y="735037"/>
                  </a:lnTo>
                  <a:lnTo>
                    <a:pt x="955573" y="780592"/>
                  </a:lnTo>
                  <a:lnTo>
                    <a:pt x="933196" y="823417"/>
                  </a:lnTo>
                  <a:lnTo>
                    <a:pt x="904875" y="862825"/>
                  </a:lnTo>
                  <a:lnTo>
                    <a:pt x="870915" y="898118"/>
                  </a:lnTo>
                  <a:lnTo>
                    <a:pt x="847344" y="924687"/>
                  </a:lnTo>
                  <a:lnTo>
                    <a:pt x="830072" y="955522"/>
                  </a:lnTo>
                  <a:lnTo>
                    <a:pt x="819581" y="989457"/>
                  </a:lnTo>
                  <a:lnTo>
                    <a:pt x="819162" y="994067"/>
                  </a:lnTo>
                  <a:lnTo>
                    <a:pt x="816711" y="994105"/>
                  </a:lnTo>
                  <a:lnTo>
                    <a:pt x="816711" y="1046759"/>
                  </a:lnTo>
                  <a:lnTo>
                    <a:pt x="813473" y="1073111"/>
                  </a:lnTo>
                  <a:lnTo>
                    <a:pt x="809752" y="1073175"/>
                  </a:lnTo>
                  <a:lnTo>
                    <a:pt x="809752" y="1095298"/>
                  </a:lnTo>
                  <a:lnTo>
                    <a:pt x="794524" y="1132547"/>
                  </a:lnTo>
                  <a:lnTo>
                    <a:pt x="782040" y="1149134"/>
                  </a:lnTo>
                  <a:lnTo>
                    <a:pt x="763066" y="1149400"/>
                  </a:lnTo>
                  <a:lnTo>
                    <a:pt x="763066" y="1171524"/>
                  </a:lnTo>
                  <a:lnTo>
                    <a:pt x="734415" y="1194320"/>
                  </a:lnTo>
                  <a:lnTo>
                    <a:pt x="694182" y="1211999"/>
                  </a:lnTo>
                  <a:lnTo>
                    <a:pt x="649312" y="1218641"/>
                  </a:lnTo>
                  <a:lnTo>
                    <a:pt x="604266" y="1213129"/>
                  </a:lnTo>
                  <a:lnTo>
                    <a:pt x="563549" y="1196530"/>
                  </a:lnTo>
                  <a:lnTo>
                    <a:pt x="534479" y="1174711"/>
                  </a:lnTo>
                  <a:lnTo>
                    <a:pt x="763066" y="1171524"/>
                  </a:lnTo>
                  <a:lnTo>
                    <a:pt x="763066" y="1149400"/>
                  </a:lnTo>
                  <a:lnTo>
                    <a:pt x="514807" y="1152855"/>
                  </a:lnTo>
                  <a:lnTo>
                    <a:pt x="501789" y="1136484"/>
                  </a:lnTo>
                  <a:lnTo>
                    <a:pt x="485660" y="1099731"/>
                  </a:lnTo>
                  <a:lnTo>
                    <a:pt x="809752" y="1095298"/>
                  </a:lnTo>
                  <a:lnTo>
                    <a:pt x="809752" y="1073175"/>
                  </a:lnTo>
                  <a:lnTo>
                    <a:pt x="481380" y="1077658"/>
                  </a:lnTo>
                  <a:lnTo>
                    <a:pt x="477481" y="1051191"/>
                  </a:lnTo>
                  <a:lnTo>
                    <a:pt x="477113" y="1028230"/>
                  </a:lnTo>
                  <a:lnTo>
                    <a:pt x="560324" y="1027099"/>
                  </a:lnTo>
                  <a:lnTo>
                    <a:pt x="560451" y="1027214"/>
                  </a:lnTo>
                  <a:lnTo>
                    <a:pt x="568566" y="1027214"/>
                  </a:lnTo>
                  <a:lnTo>
                    <a:pt x="575665" y="1026896"/>
                  </a:lnTo>
                  <a:lnTo>
                    <a:pt x="687679" y="1025372"/>
                  </a:lnTo>
                  <a:lnTo>
                    <a:pt x="692823" y="1025372"/>
                  </a:lnTo>
                  <a:lnTo>
                    <a:pt x="700925" y="1025372"/>
                  </a:lnTo>
                  <a:lnTo>
                    <a:pt x="701090" y="1025194"/>
                  </a:lnTo>
                  <a:lnTo>
                    <a:pt x="816495" y="1023620"/>
                  </a:lnTo>
                  <a:lnTo>
                    <a:pt x="816343" y="1025372"/>
                  </a:lnTo>
                  <a:lnTo>
                    <a:pt x="816711" y="1046759"/>
                  </a:lnTo>
                  <a:lnTo>
                    <a:pt x="816711" y="994105"/>
                  </a:lnTo>
                  <a:lnTo>
                    <a:pt x="706983" y="995603"/>
                  </a:lnTo>
                  <a:lnTo>
                    <a:pt x="704621" y="832091"/>
                  </a:lnTo>
                  <a:lnTo>
                    <a:pt x="704253" y="823988"/>
                  </a:lnTo>
                  <a:lnTo>
                    <a:pt x="697611" y="817714"/>
                  </a:lnTo>
                  <a:lnTo>
                    <a:pt x="689495" y="817714"/>
                  </a:lnTo>
                  <a:lnTo>
                    <a:pt x="681393" y="818083"/>
                  </a:lnTo>
                  <a:lnTo>
                    <a:pt x="675119" y="824725"/>
                  </a:lnTo>
                  <a:lnTo>
                    <a:pt x="675119" y="832840"/>
                  </a:lnTo>
                  <a:lnTo>
                    <a:pt x="677468" y="996010"/>
                  </a:lnTo>
                  <a:lnTo>
                    <a:pt x="582739" y="997292"/>
                  </a:lnTo>
                  <a:lnTo>
                    <a:pt x="580732" y="844270"/>
                  </a:lnTo>
                  <a:lnTo>
                    <a:pt x="734110" y="686777"/>
                  </a:lnTo>
                  <a:lnTo>
                    <a:pt x="738174" y="682345"/>
                  </a:lnTo>
                  <a:lnTo>
                    <a:pt x="739279" y="676084"/>
                  </a:lnTo>
                  <a:lnTo>
                    <a:pt x="734847" y="665010"/>
                  </a:lnTo>
                  <a:lnTo>
                    <a:pt x="729322" y="661695"/>
                  </a:lnTo>
                  <a:lnTo>
                    <a:pt x="723417" y="661695"/>
                  </a:lnTo>
                  <a:lnTo>
                    <a:pt x="599160" y="663536"/>
                  </a:lnTo>
                  <a:lnTo>
                    <a:pt x="733374" y="525589"/>
                  </a:lnTo>
                  <a:lnTo>
                    <a:pt x="738911" y="519696"/>
                  </a:lnTo>
                  <a:lnTo>
                    <a:pt x="738911" y="510108"/>
                  </a:lnTo>
                  <a:lnTo>
                    <a:pt x="727113" y="499033"/>
                  </a:lnTo>
                  <a:lnTo>
                    <a:pt x="717524" y="499033"/>
                  </a:lnTo>
                  <a:lnTo>
                    <a:pt x="711987" y="504939"/>
                  </a:lnTo>
                  <a:lnTo>
                    <a:pt x="553072" y="668337"/>
                  </a:lnTo>
                  <a:lnTo>
                    <a:pt x="549021" y="672757"/>
                  </a:lnTo>
                  <a:lnTo>
                    <a:pt x="547916" y="679030"/>
                  </a:lnTo>
                  <a:lnTo>
                    <a:pt x="552335" y="690092"/>
                  </a:lnTo>
                  <a:lnTo>
                    <a:pt x="557872" y="693420"/>
                  </a:lnTo>
                  <a:lnTo>
                    <a:pt x="563765" y="693420"/>
                  </a:lnTo>
                  <a:lnTo>
                    <a:pt x="688022" y="691565"/>
                  </a:lnTo>
                  <a:lnTo>
                    <a:pt x="555282" y="828040"/>
                  </a:lnTo>
                  <a:lnTo>
                    <a:pt x="552704" y="830618"/>
                  </a:lnTo>
                  <a:lnTo>
                    <a:pt x="551230" y="834313"/>
                  </a:lnTo>
                  <a:lnTo>
                    <a:pt x="551230" y="838365"/>
                  </a:lnTo>
                  <a:lnTo>
                    <a:pt x="553237" y="997686"/>
                  </a:lnTo>
                  <a:lnTo>
                    <a:pt x="473633" y="998766"/>
                  </a:lnTo>
                  <a:lnTo>
                    <a:pt x="461314" y="959662"/>
                  </a:lnTo>
                  <a:lnTo>
                    <a:pt x="418122" y="903287"/>
                  </a:lnTo>
                  <a:lnTo>
                    <a:pt x="383362" y="868718"/>
                  </a:lnTo>
                  <a:lnTo>
                    <a:pt x="354126" y="830008"/>
                  </a:lnTo>
                  <a:lnTo>
                    <a:pt x="330733" y="787793"/>
                  </a:lnTo>
                  <a:lnTo>
                    <a:pt x="313486" y="742721"/>
                  </a:lnTo>
                  <a:lnTo>
                    <a:pt x="302691" y="695426"/>
                  </a:lnTo>
                  <a:lnTo>
                    <a:pt x="298653" y="646569"/>
                  </a:lnTo>
                  <a:lnTo>
                    <a:pt x="301282" y="600811"/>
                  </a:lnTo>
                  <a:lnTo>
                    <a:pt x="309803" y="556729"/>
                  </a:lnTo>
                  <a:lnTo>
                    <a:pt x="323824" y="514756"/>
                  </a:lnTo>
                  <a:lnTo>
                    <a:pt x="342963" y="475310"/>
                  </a:lnTo>
                  <a:lnTo>
                    <a:pt x="366788" y="438797"/>
                  </a:lnTo>
                  <a:lnTo>
                    <a:pt x="394944" y="405625"/>
                  </a:lnTo>
                  <a:lnTo>
                    <a:pt x="426999" y="376224"/>
                  </a:lnTo>
                  <a:lnTo>
                    <a:pt x="462559" y="351015"/>
                  </a:lnTo>
                  <a:lnTo>
                    <a:pt x="501243" y="330390"/>
                  </a:lnTo>
                  <a:lnTo>
                    <a:pt x="542632" y="314769"/>
                  </a:lnTo>
                  <a:lnTo>
                    <a:pt x="586346" y="304584"/>
                  </a:lnTo>
                  <a:lnTo>
                    <a:pt x="631977" y="300228"/>
                  </a:lnTo>
                  <a:lnTo>
                    <a:pt x="636778" y="300228"/>
                  </a:lnTo>
                  <a:lnTo>
                    <a:pt x="690499" y="303542"/>
                  </a:lnTo>
                  <a:lnTo>
                    <a:pt x="742302" y="315061"/>
                  </a:lnTo>
                  <a:lnTo>
                    <a:pt x="791438" y="334467"/>
                  </a:lnTo>
                  <a:lnTo>
                    <a:pt x="837145" y="361467"/>
                  </a:lnTo>
                  <a:lnTo>
                    <a:pt x="878649" y="395757"/>
                  </a:lnTo>
                  <a:lnTo>
                    <a:pt x="915136" y="436613"/>
                  </a:lnTo>
                  <a:lnTo>
                    <a:pt x="944283" y="482092"/>
                  </a:lnTo>
                  <a:lnTo>
                    <a:pt x="965733" y="531406"/>
                  </a:lnTo>
                  <a:lnTo>
                    <a:pt x="979119" y="583793"/>
                  </a:lnTo>
                  <a:lnTo>
                    <a:pt x="984110" y="638454"/>
                  </a:lnTo>
                  <a:lnTo>
                    <a:pt x="984110" y="497255"/>
                  </a:lnTo>
                  <a:lnTo>
                    <a:pt x="960615" y="450697"/>
                  </a:lnTo>
                  <a:lnTo>
                    <a:pt x="932548" y="410400"/>
                  </a:lnTo>
                  <a:lnTo>
                    <a:pt x="898931" y="373634"/>
                  </a:lnTo>
                  <a:lnTo>
                    <a:pt x="860945" y="341566"/>
                  </a:lnTo>
                  <a:lnTo>
                    <a:pt x="819607" y="315201"/>
                  </a:lnTo>
                  <a:lnTo>
                    <a:pt x="775411" y="294703"/>
                  </a:lnTo>
                  <a:lnTo>
                    <a:pt x="728878" y="280225"/>
                  </a:lnTo>
                  <a:lnTo>
                    <a:pt x="680529" y="271932"/>
                  </a:lnTo>
                  <a:lnTo>
                    <a:pt x="630872" y="269989"/>
                  </a:lnTo>
                  <a:lnTo>
                    <a:pt x="585076" y="274104"/>
                  </a:lnTo>
                  <a:lnTo>
                    <a:pt x="541020" y="283667"/>
                  </a:lnTo>
                  <a:lnTo>
                    <a:pt x="499033" y="298323"/>
                  </a:lnTo>
                  <a:lnTo>
                    <a:pt x="459460" y="317703"/>
                  </a:lnTo>
                  <a:lnTo>
                    <a:pt x="422656" y="341452"/>
                  </a:lnTo>
                  <a:lnTo>
                    <a:pt x="388950" y="369227"/>
                  </a:lnTo>
                  <a:lnTo>
                    <a:pt x="358698" y="400672"/>
                  </a:lnTo>
                  <a:lnTo>
                    <a:pt x="332232" y="435406"/>
                  </a:lnTo>
                  <a:lnTo>
                    <a:pt x="309892" y="473100"/>
                  </a:lnTo>
                  <a:lnTo>
                    <a:pt x="292049" y="513372"/>
                  </a:lnTo>
                  <a:lnTo>
                    <a:pt x="279019" y="555891"/>
                  </a:lnTo>
                  <a:lnTo>
                    <a:pt x="271145" y="600290"/>
                  </a:lnTo>
                  <a:lnTo>
                    <a:pt x="268795" y="646201"/>
                  </a:lnTo>
                  <a:lnTo>
                    <a:pt x="273126" y="699262"/>
                  </a:lnTo>
                  <a:lnTo>
                    <a:pt x="284822" y="750620"/>
                  </a:lnTo>
                  <a:lnTo>
                    <a:pt x="303542" y="799592"/>
                  </a:lnTo>
                  <a:lnTo>
                    <a:pt x="328955" y="845451"/>
                  </a:lnTo>
                  <a:lnTo>
                    <a:pt x="360743" y="887514"/>
                  </a:lnTo>
                  <a:lnTo>
                    <a:pt x="398576" y="925042"/>
                  </a:lnTo>
                  <a:lnTo>
                    <a:pt x="419100" y="946823"/>
                  </a:lnTo>
                  <a:lnTo>
                    <a:pt x="434441" y="971791"/>
                  </a:lnTo>
                  <a:lnTo>
                    <a:pt x="444106" y="999109"/>
                  </a:lnTo>
                  <a:lnTo>
                    <a:pt x="387883" y="999921"/>
                  </a:lnTo>
                  <a:lnTo>
                    <a:pt x="379780" y="1000290"/>
                  </a:lnTo>
                  <a:lnTo>
                    <a:pt x="373507" y="1006919"/>
                  </a:lnTo>
                  <a:lnTo>
                    <a:pt x="373507" y="1015034"/>
                  </a:lnTo>
                  <a:lnTo>
                    <a:pt x="373875" y="1023150"/>
                  </a:lnTo>
                  <a:lnTo>
                    <a:pt x="380517" y="1029423"/>
                  </a:lnTo>
                  <a:lnTo>
                    <a:pt x="388620" y="1029423"/>
                  </a:lnTo>
                  <a:lnTo>
                    <a:pt x="447624" y="1028623"/>
                  </a:lnTo>
                  <a:lnTo>
                    <a:pt x="447992" y="1051191"/>
                  </a:lnTo>
                  <a:lnTo>
                    <a:pt x="453859" y="1096759"/>
                  </a:lnTo>
                  <a:lnTo>
                    <a:pt x="469392" y="1138491"/>
                  </a:lnTo>
                  <a:lnTo>
                    <a:pt x="493395" y="1175169"/>
                  </a:lnTo>
                  <a:lnTo>
                    <a:pt x="524637" y="1205623"/>
                  </a:lnTo>
                  <a:lnTo>
                    <a:pt x="561898" y="1228674"/>
                  </a:lnTo>
                  <a:lnTo>
                    <a:pt x="603986" y="1243114"/>
                  </a:lnTo>
                  <a:lnTo>
                    <a:pt x="649681" y="1247775"/>
                  </a:lnTo>
                  <a:lnTo>
                    <a:pt x="695236" y="1241907"/>
                  </a:lnTo>
                  <a:lnTo>
                    <a:pt x="736942" y="1226337"/>
                  </a:lnTo>
                  <a:lnTo>
                    <a:pt x="773595" y="1202296"/>
                  </a:lnTo>
                  <a:lnTo>
                    <a:pt x="803998" y="1170978"/>
                  </a:lnTo>
                  <a:lnTo>
                    <a:pt x="807097" y="1165923"/>
                  </a:lnTo>
                  <a:lnTo>
                    <a:pt x="826973" y="1133563"/>
                  </a:lnTo>
                  <a:lnTo>
                    <a:pt x="841311" y="1091260"/>
                  </a:lnTo>
                  <a:lnTo>
                    <a:pt x="845832" y="1045286"/>
                  </a:lnTo>
                  <a:lnTo>
                    <a:pt x="845464" y="1023886"/>
                  </a:lnTo>
                  <a:lnTo>
                    <a:pt x="845515" y="1023226"/>
                  </a:lnTo>
                  <a:lnTo>
                    <a:pt x="904836" y="1022413"/>
                  </a:lnTo>
                  <a:lnTo>
                    <a:pt x="912939" y="1022413"/>
                  </a:lnTo>
                  <a:lnTo>
                    <a:pt x="919581" y="1015403"/>
                  </a:lnTo>
                  <a:lnTo>
                    <a:pt x="918845" y="999185"/>
                  </a:lnTo>
                  <a:lnTo>
                    <a:pt x="912202" y="992911"/>
                  </a:lnTo>
                  <a:lnTo>
                    <a:pt x="904100" y="992911"/>
                  </a:lnTo>
                  <a:lnTo>
                    <a:pt x="848423" y="993673"/>
                  </a:lnTo>
                  <a:lnTo>
                    <a:pt x="856894" y="966266"/>
                  </a:lnTo>
                  <a:lnTo>
                    <a:pt x="871080" y="940904"/>
                  </a:lnTo>
                  <a:lnTo>
                    <a:pt x="890447" y="919137"/>
                  </a:lnTo>
                  <a:lnTo>
                    <a:pt x="927328" y="880745"/>
                  </a:lnTo>
                  <a:lnTo>
                    <a:pt x="958100" y="837971"/>
                  </a:lnTo>
                  <a:lnTo>
                    <a:pt x="982446" y="791527"/>
                  </a:lnTo>
                  <a:lnTo>
                    <a:pt x="1000036" y="742124"/>
                  </a:lnTo>
                  <a:lnTo>
                    <a:pt x="1010526" y="690499"/>
                  </a:lnTo>
                  <a:lnTo>
                    <a:pt x="1013599" y="637349"/>
                  </a:lnTo>
                  <a:close/>
                </a:path>
                <a:path w="1283334" h="1247775">
                  <a:moveTo>
                    <a:pt x="1283144" y="626656"/>
                  </a:moveTo>
                  <a:lnTo>
                    <a:pt x="1278343" y="621855"/>
                  </a:lnTo>
                  <a:lnTo>
                    <a:pt x="1272082" y="621855"/>
                  </a:lnTo>
                  <a:lnTo>
                    <a:pt x="1154087" y="623341"/>
                  </a:lnTo>
                  <a:lnTo>
                    <a:pt x="1147813" y="623341"/>
                  </a:lnTo>
                  <a:lnTo>
                    <a:pt x="1143025" y="628129"/>
                  </a:lnTo>
                  <a:lnTo>
                    <a:pt x="1143025" y="640664"/>
                  </a:lnTo>
                  <a:lnTo>
                    <a:pt x="1147813" y="645464"/>
                  </a:lnTo>
                  <a:lnTo>
                    <a:pt x="1154087" y="645464"/>
                  </a:lnTo>
                  <a:lnTo>
                    <a:pt x="1272082" y="643991"/>
                  </a:lnTo>
                  <a:lnTo>
                    <a:pt x="1278343" y="643991"/>
                  </a:lnTo>
                  <a:lnTo>
                    <a:pt x="1283144" y="639191"/>
                  </a:lnTo>
                  <a:lnTo>
                    <a:pt x="1283144" y="626656"/>
                  </a:lnTo>
                  <a:close/>
                </a:path>
              </a:pathLst>
            </a:custGeom>
            <a:solidFill>
              <a:srgbClr val="FAF1EF"/>
            </a:solidFill>
          </p:spPr>
          <p:txBody>
            <a:bodyPr wrap="square" lIns="0" tIns="0" rIns="0" bIns="0" rtlCol="0"/>
            <a:lstStyle/>
            <a:p>
              <a:endParaRPr/>
            </a:p>
          </p:txBody>
        </p:sp>
        <p:pic>
          <p:nvPicPr>
            <p:cNvPr id="8" name="object 8"/>
            <p:cNvPicPr/>
            <p:nvPr/>
          </p:nvPicPr>
          <p:blipFill>
            <a:blip r:embed="rId2" cstate="print"/>
            <a:stretch>
              <a:fillRect/>
            </a:stretch>
          </p:blipFill>
          <p:spPr>
            <a:xfrm>
              <a:off x="8666532" y="2427882"/>
              <a:ext cx="106191" cy="107331"/>
            </a:xfrm>
            <a:prstGeom prst="rect">
              <a:avLst/>
            </a:prstGeom>
          </p:spPr>
        </p:pic>
        <p:pic>
          <p:nvPicPr>
            <p:cNvPr id="9" name="object 9"/>
            <p:cNvPicPr/>
            <p:nvPr/>
          </p:nvPicPr>
          <p:blipFill>
            <a:blip r:embed="rId3" cstate="print"/>
            <a:stretch>
              <a:fillRect/>
            </a:stretch>
          </p:blipFill>
          <p:spPr>
            <a:xfrm>
              <a:off x="9463703" y="1608696"/>
              <a:ext cx="106191" cy="107331"/>
            </a:xfrm>
            <a:prstGeom prst="rect">
              <a:avLst/>
            </a:prstGeom>
          </p:spPr>
        </p:pic>
        <p:pic>
          <p:nvPicPr>
            <p:cNvPr id="10" name="object 10"/>
            <p:cNvPicPr/>
            <p:nvPr/>
          </p:nvPicPr>
          <p:blipFill>
            <a:blip r:embed="rId4" cstate="print"/>
            <a:stretch>
              <a:fillRect/>
            </a:stretch>
          </p:blipFill>
          <p:spPr>
            <a:xfrm>
              <a:off x="8653995" y="1620498"/>
              <a:ext cx="108403" cy="105487"/>
            </a:xfrm>
            <a:prstGeom prst="rect">
              <a:avLst/>
            </a:prstGeom>
          </p:spPr>
        </p:pic>
        <p:pic>
          <p:nvPicPr>
            <p:cNvPr id="11" name="object 11"/>
            <p:cNvPicPr/>
            <p:nvPr/>
          </p:nvPicPr>
          <p:blipFill>
            <a:blip r:embed="rId5" cstate="print"/>
            <a:stretch>
              <a:fillRect/>
            </a:stretch>
          </p:blipFill>
          <p:spPr>
            <a:xfrm>
              <a:off x="9473659" y="2417924"/>
              <a:ext cx="108403" cy="105118"/>
            </a:xfrm>
            <a:prstGeom prst="rect">
              <a:avLst/>
            </a:prstGeom>
          </p:spPr>
        </p:pic>
        <p:pic>
          <p:nvPicPr>
            <p:cNvPr id="12" name="object 12"/>
            <p:cNvPicPr/>
            <p:nvPr/>
          </p:nvPicPr>
          <p:blipFill>
            <a:blip r:embed="rId6" cstate="print"/>
            <a:stretch>
              <a:fillRect/>
            </a:stretch>
          </p:blipFill>
          <p:spPr>
            <a:xfrm>
              <a:off x="8490180" y="4514599"/>
              <a:ext cx="1257299" cy="1257299"/>
            </a:xfrm>
            <a:prstGeom prst="rect">
              <a:avLst/>
            </a:prstGeom>
          </p:spPr>
        </p:pic>
        <p:pic>
          <p:nvPicPr>
            <p:cNvPr id="13" name="object 13"/>
            <p:cNvPicPr/>
            <p:nvPr/>
          </p:nvPicPr>
          <p:blipFill>
            <a:blip r:embed="rId7" cstate="print"/>
            <a:stretch>
              <a:fillRect/>
            </a:stretch>
          </p:blipFill>
          <p:spPr>
            <a:xfrm>
              <a:off x="8234628" y="7300340"/>
              <a:ext cx="1590674" cy="1590674"/>
            </a:xfrm>
            <a:prstGeom prst="rect">
              <a:avLst/>
            </a:prstGeom>
          </p:spPr>
        </p:pic>
      </p:grpSp>
      <p:sp>
        <p:nvSpPr>
          <p:cNvPr id="14" name="Прямоугольник 13">
            <a:extLst>
              <a:ext uri="{FF2B5EF4-FFF2-40B4-BE49-F238E27FC236}">
                <a16:creationId xmlns:a16="http://schemas.microsoft.com/office/drawing/2014/main" id="{5839195D-DCDE-4351-9BAE-9B4BE3524B17}"/>
              </a:ext>
            </a:extLst>
          </p:cNvPr>
          <p:cNvSpPr/>
          <p:nvPr/>
        </p:nvSpPr>
        <p:spPr>
          <a:xfrm>
            <a:off x="10448415" y="1143067"/>
            <a:ext cx="7158972" cy="8661667"/>
          </a:xfrm>
          <a:prstGeom prst="rect">
            <a:avLst/>
          </a:prstGeom>
        </p:spPr>
        <p:txBody>
          <a:bodyPr wrap="square">
            <a:spAutoFit/>
          </a:bodyPr>
          <a:lstStyle/>
          <a:p>
            <a:pPr marL="457200" indent="-457200">
              <a:lnSpc>
                <a:spcPct val="107000"/>
              </a:lnSpc>
              <a:spcAft>
                <a:spcPts val="800"/>
              </a:spcAft>
              <a:buFont typeface="Wingdings" panose="05000000000000000000" pitchFamily="2" charset="2"/>
              <a:buChar char="q"/>
            </a:pPr>
            <a:r>
              <a:rPr lang="uk-UA" sz="2800" i="1" dirty="0">
                <a:solidFill>
                  <a:srgbClr val="5D17EB"/>
                </a:solidFill>
                <a:latin typeface="Century Schoolbook" panose="02040604050505020304" pitchFamily="18" charset="0"/>
                <a:ea typeface="Times New Roman" panose="02020603050405020304" pitchFamily="18" charset="0"/>
                <a:cs typeface="Times New Roman" panose="02020603050405020304" pitchFamily="18" charset="0"/>
              </a:rPr>
              <a:t>переоцінена вартість </a:t>
            </a:r>
            <a:r>
              <a:rPr lang="uk-UA" sz="28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 вартість активів після їх переоцінки;</a:t>
            </a:r>
            <a:endParaRPr lang="uk-UA" sz="28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q"/>
            </a:pPr>
            <a:r>
              <a:rPr lang="uk-UA" sz="2800" i="1" dirty="0">
                <a:solidFill>
                  <a:srgbClr val="5D17EB"/>
                </a:solidFill>
                <a:latin typeface="Century Schoolbook" panose="02040604050505020304" pitchFamily="18" charset="0"/>
                <a:ea typeface="Times New Roman" panose="02020603050405020304" pitchFamily="18" charset="0"/>
                <a:cs typeface="Times New Roman" panose="02020603050405020304" pitchFamily="18" charset="0"/>
              </a:rPr>
              <a:t>подібні об'єкти </a:t>
            </a:r>
            <a:r>
              <a:rPr lang="uk-UA" sz="28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 об'єкти, які мають однакове функціональне призначення та однакову справедливу вартість;</a:t>
            </a:r>
            <a:endParaRPr lang="uk-UA" sz="28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q"/>
            </a:pPr>
            <a:r>
              <a:rPr lang="uk-UA" sz="2800" i="1" dirty="0">
                <a:solidFill>
                  <a:srgbClr val="5D17EB"/>
                </a:solidFill>
                <a:latin typeface="Century Schoolbook" panose="02040604050505020304" pitchFamily="18" charset="0"/>
                <a:ea typeface="Times New Roman" panose="02020603050405020304" pitchFamily="18" charset="0"/>
                <a:cs typeface="Times New Roman" panose="02020603050405020304" pitchFamily="18" charset="0"/>
              </a:rPr>
              <a:t>потенціал корисності активів</a:t>
            </a:r>
            <a:r>
              <a:rPr lang="uk-UA" sz="28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 - наявні та потенційні можливості, які отримає суб'єкт державного сектору від використання активів, що безпосередньо не генерують надходження грошових коштів, для досягнення поставленої мети або задоволення потреб;</a:t>
            </a:r>
            <a:endParaRPr lang="uk-UA" sz="28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q"/>
            </a:pPr>
            <a:r>
              <a:rPr lang="uk-UA" sz="2800" i="1" dirty="0">
                <a:solidFill>
                  <a:srgbClr val="5D17EB"/>
                </a:solidFill>
                <a:latin typeface="Century Schoolbook" panose="02040604050505020304" pitchFamily="18" charset="0"/>
                <a:ea typeface="Times New Roman" panose="02020603050405020304" pitchFamily="18" charset="0"/>
                <a:cs typeface="Times New Roman" panose="02020603050405020304" pitchFamily="18" charset="0"/>
              </a:rPr>
              <a:t>справедлива вартість </a:t>
            </a:r>
            <a:r>
              <a:rPr lang="uk-UA" sz="28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 сума, за якою можна продати актив або оплатити зобов'язання за звичайних умов на певну дату;</a:t>
            </a:r>
            <a:endParaRPr lang="uk-UA" sz="2800" i="1" dirty="0">
              <a:solidFill>
                <a:srgbClr val="B074FF"/>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6157E0CC-BE62-43D0-819F-98CD9D82377E}"/>
              </a:ext>
            </a:extLst>
          </p:cNvPr>
          <p:cNvSpPr/>
          <p:nvPr/>
        </p:nvSpPr>
        <p:spPr>
          <a:xfrm>
            <a:off x="307535" y="1348252"/>
            <a:ext cx="7158972" cy="6612388"/>
          </a:xfrm>
          <a:prstGeom prst="rect">
            <a:avLst/>
          </a:prstGeom>
        </p:spPr>
        <p:txBody>
          <a:bodyPr wrap="square">
            <a:spAutoFit/>
          </a:bodyPr>
          <a:lstStyle/>
          <a:p>
            <a:pPr marL="457200" indent="-457200">
              <a:lnSpc>
                <a:spcPct val="107000"/>
              </a:lnSpc>
              <a:spcAft>
                <a:spcPts val="800"/>
              </a:spcAft>
              <a:buFont typeface="Wingdings" panose="05000000000000000000" pitchFamily="2" charset="2"/>
              <a:buChar char="q"/>
            </a:pPr>
            <a:r>
              <a:rPr lang="uk-UA" sz="2800" b="1"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основні засоби </a:t>
            </a: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матеріальні активи, які утримуються для використання їх у виробництві при постачанні товарів, виконанні робіт і наданні послуг для досягнення поставленої мети та задоволення потреб суб'єкта державного сектору </a:t>
            </a:r>
          </a:p>
          <a:p>
            <a:pPr marL="457200" indent="-457200">
              <a:lnSpc>
                <a:spcPct val="107000"/>
              </a:lnSpc>
              <a:spcAft>
                <a:spcPts val="800"/>
              </a:spcAft>
              <a:buFont typeface="Wingdings" panose="05000000000000000000" pitchFamily="2" charset="2"/>
              <a:buChar char="q"/>
            </a:pPr>
            <a:r>
              <a:rPr lang="uk-UA" sz="2800" i="1" dirty="0">
                <a:solidFill>
                  <a:srgbClr val="B074FF"/>
                </a:solidFill>
                <a:latin typeface="Century Schoolbook" panose="02040604050505020304" pitchFamily="18" charset="0"/>
                <a:ea typeface="Times New Roman" panose="02020603050405020304" pitchFamily="18" charset="0"/>
                <a:cs typeface="Times New Roman" panose="02020603050405020304" pitchFamily="18" charset="0"/>
              </a:rPr>
              <a:t>первісна вартість </a:t>
            </a:r>
            <a:r>
              <a:rPr lang="uk-UA" sz="28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історична (фактична) вартість активів у сумі грошових коштів або справедливої вартості інших активів, сплачених (переданих, витрачених) для придбання (створення) активів;</a:t>
            </a:r>
            <a:endParaRPr lang="uk-UA" sz="28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27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171027" y="0"/>
            <a:ext cx="10117445" cy="10287324"/>
            <a:chOff x="8171027" y="0"/>
            <a:chExt cx="10117445" cy="10287324"/>
          </a:xfrm>
        </p:grpSpPr>
        <p:sp>
          <p:nvSpPr>
            <p:cNvPr id="3" name="object 3"/>
            <p:cNvSpPr/>
            <p:nvPr/>
          </p:nvSpPr>
          <p:spPr>
            <a:xfrm>
              <a:off x="9622235" y="0"/>
              <a:ext cx="8665845" cy="10287000"/>
            </a:xfrm>
            <a:custGeom>
              <a:avLst/>
              <a:gdLst/>
              <a:ahLst/>
              <a:cxnLst/>
              <a:rect l="l" t="t" r="r" b="b"/>
              <a:pathLst>
                <a:path w="8665844" h="10287000">
                  <a:moveTo>
                    <a:pt x="8665763" y="10286999"/>
                  </a:moveTo>
                  <a:lnTo>
                    <a:pt x="0" y="10286999"/>
                  </a:lnTo>
                  <a:lnTo>
                    <a:pt x="0" y="0"/>
                  </a:lnTo>
                  <a:lnTo>
                    <a:pt x="8665763" y="0"/>
                  </a:lnTo>
                  <a:lnTo>
                    <a:pt x="8665763" y="10286999"/>
                  </a:lnTo>
                  <a:close/>
                </a:path>
              </a:pathLst>
            </a:custGeom>
            <a:solidFill>
              <a:srgbClr val="B074FF"/>
            </a:solidFill>
          </p:spPr>
          <p:txBody>
            <a:bodyPr wrap="square" lIns="0" tIns="0" rIns="0" bIns="0" rtlCol="0"/>
            <a:lstStyle/>
            <a:p>
              <a:endParaRPr/>
            </a:p>
          </p:txBody>
        </p:sp>
        <p:sp>
          <p:nvSpPr>
            <p:cNvPr id="5" name="object 5"/>
            <p:cNvSpPr/>
            <p:nvPr/>
          </p:nvSpPr>
          <p:spPr>
            <a:xfrm>
              <a:off x="16293302" y="8429314"/>
              <a:ext cx="1995170" cy="1858010"/>
            </a:xfrm>
            <a:custGeom>
              <a:avLst/>
              <a:gdLst/>
              <a:ahLst/>
              <a:cxnLst/>
              <a:rect l="l" t="t" r="r" b="b"/>
              <a:pathLst>
                <a:path w="1995169" h="1858009">
                  <a:moveTo>
                    <a:pt x="1393" y="1586910"/>
                  </a:moveTo>
                  <a:lnTo>
                    <a:pt x="587" y="1564139"/>
                  </a:lnTo>
                  <a:lnTo>
                    <a:pt x="174" y="1541630"/>
                  </a:lnTo>
                  <a:lnTo>
                    <a:pt x="21" y="1519120"/>
                  </a:lnTo>
                  <a:lnTo>
                    <a:pt x="0" y="1496349"/>
                  </a:lnTo>
                  <a:lnTo>
                    <a:pt x="1496349" y="0"/>
                  </a:lnTo>
                  <a:lnTo>
                    <a:pt x="1540933" y="174"/>
                  </a:lnTo>
                  <a:lnTo>
                    <a:pt x="1563356" y="587"/>
                  </a:lnTo>
                  <a:lnTo>
                    <a:pt x="1585517" y="1393"/>
                  </a:lnTo>
                  <a:lnTo>
                    <a:pt x="1393" y="1586910"/>
                  </a:lnTo>
                  <a:close/>
                </a:path>
                <a:path w="1995169" h="1858009">
                  <a:moveTo>
                    <a:pt x="5572" y="1400215"/>
                  </a:moveTo>
                  <a:lnTo>
                    <a:pt x="10797" y="1348665"/>
                  </a:lnTo>
                  <a:lnTo>
                    <a:pt x="18112" y="1297114"/>
                  </a:lnTo>
                  <a:lnTo>
                    <a:pt x="1297114" y="18112"/>
                  </a:lnTo>
                  <a:lnTo>
                    <a:pt x="1348665" y="10797"/>
                  </a:lnTo>
                  <a:lnTo>
                    <a:pt x="1400215" y="5572"/>
                  </a:lnTo>
                  <a:lnTo>
                    <a:pt x="5572" y="1400215"/>
                  </a:lnTo>
                  <a:close/>
                </a:path>
                <a:path w="1995169" h="1858009">
                  <a:moveTo>
                    <a:pt x="16718" y="1752707"/>
                  </a:moveTo>
                  <a:lnTo>
                    <a:pt x="13823" y="1732635"/>
                  </a:lnTo>
                  <a:lnTo>
                    <a:pt x="11320" y="1712303"/>
                  </a:lnTo>
                  <a:lnTo>
                    <a:pt x="9077" y="1691970"/>
                  </a:lnTo>
                  <a:lnTo>
                    <a:pt x="6966" y="1671898"/>
                  </a:lnTo>
                  <a:lnTo>
                    <a:pt x="1671898" y="6966"/>
                  </a:lnTo>
                  <a:lnTo>
                    <a:pt x="1712303" y="11320"/>
                  </a:lnTo>
                  <a:lnTo>
                    <a:pt x="1732635" y="13823"/>
                  </a:lnTo>
                  <a:lnTo>
                    <a:pt x="1752707" y="16718"/>
                  </a:lnTo>
                  <a:lnTo>
                    <a:pt x="16718" y="1752707"/>
                  </a:lnTo>
                  <a:close/>
                </a:path>
                <a:path w="1995169" h="1858009">
                  <a:moveTo>
                    <a:pt x="91470" y="1857684"/>
                  </a:moveTo>
                  <a:lnTo>
                    <a:pt x="35662" y="1857684"/>
                  </a:lnTo>
                  <a:lnTo>
                    <a:pt x="33437" y="1847927"/>
                  </a:lnTo>
                  <a:lnTo>
                    <a:pt x="29258" y="1829336"/>
                  </a:lnTo>
                  <a:lnTo>
                    <a:pt x="1829336" y="29258"/>
                  </a:lnTo>
                  <a:lnTo>
                    <a:pt x="1903178" y="45977"/>
                  </a:lnTo>
                  <a:lnTo>
                    <a:pt x="91470" y="1857684"/>
                  </a:lnTo>
                  <a:close/>
                </a:path>
                <a:path w="1995169" h="1858009">
                  <a:moveTo>
                    <a:pt x="37617" y="1185654"/>
                  </a:moveTo>
                  <a:lnTo>
                    <a:pt x="53988" y="1122436"/>
                  </a:lnTo>
                  <a:lnTo>
                    <a:pt x="72448" y="1060262"/>
                  </a:lnTo>
                  <a:lnTo>
                    <a:pt x="1060262" y="73842"/>
                  </a:lnTo>
                  <a:lnTo>
                    <a:pt x="1122958" y="54859"/>
                  </a:lnTo>
                  <a:lnTo>
                    <a:pt x="1185654" y="39010"/>
                  </a:lnTo>
                  <a:lnTo>
                    <a:pt x="37617" y="1185654"/>
                  </a:lnTo>
                  <a:close/>
                </a:path>
                <a:path w="1995169" h="1858009">
                  <a:moveTo>
                    <a:pt x="273986" y="1857684"/>
                  </a:moveTo>
                  <a:lnTo>
                    <a:pt x="183425" y="1857684"/>
                  </a:lnTo>
                  <a:lnTo>
                    <a:pt x="1975627" y="65482"/>
                  </a:lnTo>
                  <a:lnTo>
                    <a:pt x="1994698" y="71396"/>
                  </a:lnTo>
                  <a:lnTo>
                    <a:pt x="1994698" y="136972"/>
                  </a:lnTo>
                  <a:lnTo>
                    <a:pt x="273986" y="1857684"/>
                  </a:lnTo>
                  <a:close/>
                </a:path>
                <a:path w="1995169" h="1858009">
                  <a:moveTo>
                    <a:pt x="128178" y="915364"/>
                  </a:moveTo>
                  <a:lnTo>
                    <a:pt x="150122" y="866535"/>
                  </a:lnTo>
                  <a:lnTo>
                    <a:pt x="174156" y="818359"/>
                  </a:lnTo>
                  <a:lnTo>
                    <a:pt x="200279" y="770967"/>
                  </a:lnTo>
                  <a:lnTo>
                    <a:pt x="228492" y="724489"/>
                  </a:lnTo>
                  <a:lnTo>
                    <a:pt x="724489" y="228492"/>
                  </a:lnTo>
                  <a:lnTo>
                    <a:pt x="770967" y="201063"/>
                  </a:lnTo>
                  <a:lnTo>
                    <a:pt x="818359" y="175201"/>
                  </a:lnTo>
                  <a:lnTo>
                    <a:pt x="866535" y="150906"/>
                  </a:lnTo>
                  <a:lnTo>
                    <a:pt x="915364" y="128178"/>
                  </a:lnTo>
                  <a:lnTo>
                    <a:pt x="128178" y="915364"/>
                  </a:lnTo>
                  <a:close/>
                </a:path>
                <a:path w="1995169" h="1858009">
                  <a:moveTo>
                    <a:pt x="455108" y="1857684"/>
                  </a:moveTo>
                  <a:lnTo>
                    <a:pt x="364547" y="1857684"/>
                  </a:lnTo>
                  <a:lnTo>
                    <a:pt x="1994698" y="227533"/>
                  </a:lnTo>
                  <a:lnTo>
                    <a:pt x="1994698" y="318094"/>
                  </a:lnTo>
                  <a:lnTo>
                    <a:pt x="455108" y="1857684"/>
                  </a:lnTo>
                  <a:close/>
                </a:path>
                <a:path w="1995169" h="1858009">
                  <a:moveTo>
                    <a:pt x="636231" y="1857684"/>
                  </a:moveTo>
                  <a:lnTo>
                    <a:pt x="545669" y="1857684"/>
                  </a:lnTo>
                  <a:lnTo>
                    <a:pt x="1994698" y="408655"/>
                  </a:lnTo>
                  <a:lnTo>
                    <a:pt x="1994698" y="499216"/>
                  </a:lnTo>
                  <a:lnTo>
                    <a:pt x="636231" y="1857684"/>
                  </a:lnTo>
                  <a:close/>
                </a:path>
                <a:path w="1995169" h="1858009">
                  <a:moveTo>
                    <a:pt x="817353" y="1857684"/>
                  </a:moveTo>
                  <a:lnTo>
                    <a:pt x="726792" y="1857684"/>
                  </a:lnTo>
                  <a:lnTo>
                    <a:pt x="1994698" y="589778"/>
                  </a:lnTo>
                  <a:lnTo>
                    <a:pt x="1994698" y="680339"/>
                  </a:lnTo>
                  <a:lnTo>
                    <a:pt x="817353" y="1857684"/>
                  </a:lnTo>
                  <a:close/>
                </a:path>
                <a:path w="1995169" h="1858009">
                  <a:moveTo>
                    <a:pt x="999869" y="1857684"/>
                  </a:moveTo>
                  <a:lnTo>
                    <a:pt x="909307" y="1857684"/>
                  </a:lnTo>
                  <a:lnTo>
                    <a:pt x="1994698" y="772293"/>
                  </a:lnTo>
                  <a:lnTo>
                    <a:pt x="1994698" y="862855"/>
                  </a:lnTo>
                  <a:lnTo>
                    <a:pt x="999869" y="1857684"/>
                  </a:lnTo>
                  <a:close/>
                </a:path>
                <a:path w="1995169" h="1858009">
                  <a:moveTo>
                    <a:pt x="1179598" y="1857684"/>
                  </a:moveTo>
                  <a:lnTo>
                    <a:pt x="1089037" y="1857684"/>
                  </a:lnTo>
                  <a:lnTo>
                    <a:pt x="1994698" y="952022"/>
                  </a:lnTo>
                  <a:lnTo>
                    <a:pt x="1994698" y="1042584"/>
                  </a:lnTo>
                  <a:lnTo>
                    <a:pt x="1179598" y="1857684"/>
                  </a:lnTo>
                  <a:close/>
                </a:path>
                <a:path w="1995169" h="1858009">
                  <a:moveTo>
                    <a:pt x="1360720" y="1857684"/>
                  </a:moveTo>
                  <a:lnTo>
                    <a:pt x="1270159" y="1857684"/>
                  </a:lnTo>
                  <a:lnTo>
                    <a:pt x="1994698" y="1133145"/>
                  </a:lnTo>
                  <a:lnTo>
                    <a:pt x="1994698" y="1223706"/>
                  </a:lnTo>
                  <a:lnTo>
                    <a:pt x="1360720" y="1857684"/>
                  </a:lnTo>
                  <a:close/>
                </a:path>
                <a:path w="1995169" h="1858009">
                  <a:moveTo>
                    <a:pt x="1542436" y="1857684"/>
                  </a:moveTo>
                  <a:lnTo>
                    <a:pt x="1451846" y="1857684"/>
                  </a:lnTo>
                  <a:lnTo>
                    <a:pt x="1994698" y="1315184"/>
                  </a:lnTo>
                  <a:lnTo>
                    <a:pt x="1994698" y="1405717"/>
                  </a:lnTo>
                  <a:lnTo>
                    <a:pt x="1542436" y="1857684"/>
                  </a:lnTo>
                  <a:close/>
                </a:path>
                <a:path w="1995169" h="1858009">
                  <a:moveTo>
                    <a:pt x="1722965" y="1857684"/>
                  </a:moveTo>
                  <a:lnTo>
                    <a:pt x="1632404" y="1857684"/>
                  </a:lnTo>
                  <a:lnTo>
                    <a:pt x="1994698" y="1495390"/>
                  </a:lnTo>
                  <a:lnTo>
                    <a:pt x="1994698" y="1585951"/>
                  </a:lnTo>
                  <a:lnTo>
                    <a:pt x="1722965" y="1857684"/>
                  </a:lnTo>
                  <a:close/>
                </a:path>
                <a:path w="1995169" h="1858009">
                  <a:moveTo>
                    <a:pt x="1905480" y="1857684"/>
                  </a:moveTo>
                  <a:lnTo>
                    <a:pt x="1814919" y="1857684"/>
                  </a:lnTo>
                  <a:lnTo>
                    <a:pt x="1994698" y="1677905"/>
                  </a:lnTo>
                  <a:lnTo>
                    <a:pt x="1994698" y="1768466"/>
                  </a:lnTo>
                  <a:lnTo>
                    <a:pt x="1905480" y="1857684"/>
                  </a:lnTo>
                  <a:close/>
                </a:path>
              </a:pathLst>
            </a:custGeom>
            <a:solidFill>
              <a:srgbClr val="2D1673"/>
            </a:solidFill>
          </p:spPr>
          <p:txBody>
            <a:bodyPr wrap="square" lIns="0" tIns="0" rIns="0" bIns="0" rtlCol="0"/>
            <a:lstStyle/>
            <a:p>
              <a:endParaRPr/>
            </a:p>
          </p:txBody>
        </p:sp>
        <p:sp>
          <p:nvSpPr>
            <p:cNvPr id="6" name="object 6"/>
            <p:cNvSpPr/>
            <p:nvPr/>
          </p:nvSpPr>
          <p:spPr>
            <a:xfrm>
              <a:off x="8171027" y="720935"/>
              <a:ext cx="1451610" cy="612775"/>
            </a:xfrm>
            <a:custGeom>
              <a:avLst/>
              <a:gdLst/>
              <a:ahLst/>
              <a:cxnLst/>
              <a:rect l="l" t="t" r="r" b="b"/>
              <a:pathLst>
                <a:path w="1451609" h="612775">
                  <a:moveTo>
                    <a:pt x="149487" y="612604"/>
                  </a:moveTo>
                  <a:lnTo>
                    <a:pt x="0" y="522600"/>
                  </a:lnTo>
                  <a:lnTo>
                    <a:pt x="301163" y="27581"/>
                  </a:lnTo>
                  <a:lnTo>
                    <a:pt x="540344" y="295414"/>
                  </a:lnTo>
                  <a:lnTo>
                    <a:pt x="715354" y="0"/>
                  </a:lnTo>
                  <a:lnTo>
                    <a:pt x="920991" y="285978"/>
                  </a:lnTo>
                  <a:lnTo>
                    <a:pt x="1114961" y="8710"/>
                  </a:lnTo>
                  <a:lnTo>
                    <a:pt x="1451127" y="450017"/>
                  </a:lnTo>
                  <a:lnTo>
                    <a:pt x="1311848" y="555263"/>
                  </a:lnTo>
                  <a:lnTo>
                    <a:pt x="1120795" y="304850"/>
                  </a:lnTo>
                  <a:lnTo>
                    <a:pt x="923179" y="587925"/>
                  </a:lnTo>
                  <a:lnTo>
                    <a:pt x="729938" y="318641"/>
                  </a:lnTo>
                  <a:lnTo>
                    <a:pt x="568783" y="589377"/>
                  </a:lnTo>
                  <a:lnTo>
                    <a:pt x="328144" y="320092"/>
                  </a:lnTo>
                  <a:lnTo>
                    <a:pt x="149487" y="612604"/>
                  </a:lnTo>
                  <a:close/>
                </a:path>
              </a:pathLst>
            </a:custGeom>
            <a:solidFill>
              <a:srgbClr val="FAF1EF"/>
            </a:solidFill>
          </p:spPr>
          <p:txBody>
            <a:bodyPr wrap="square" lIns="0" tIns="0" rIns="0" bIns="0" rtlCol="0"/>
            <a:lstStyle/>
            <a:p>
              <a:endParaRPr/>
            </a:p>
          </p:txBody>
        </p:sp>
      </p:grpSp>
      <p:sp>
        <p:nvSpPr>
          <p:cNvPr id="7" name="object 7"/>
          <p:cNvSpPr txBox="1">
            <a:spLocks noGrp="1"/>
          </p:cNvSpPr>
          <p:nvPr>
            <p:ph type="title"/>
          </p:nvPr>
        </p:nvSpPr>
        <p:spPr>
          <a:xfrm>
            <a:off x="1016000" y="720935"/>
            <a:ext cx="7154635" cy="2442335"/>
          </a:xfrm>
          <a:prstGeom prst="rect">
            <a:avLst/>
          </a:prstGeom>
        </p:spPr>
        <p:txBody>
          <a:bodyPr vert="horz" wrap="square" lIns="0" tIns="94615" rIns="0" bIns="0" rtlCol="0">
            <a:spAutoFit/>
          </a:bodyPr>
          <a:lstStyle/>
          <a:p>
            <a:pPr marL="12700" marR="5080" algn="ctr">
              <a:lnSpc>
                <a:spcPts val="6080"/>
              </a:lnSpc>
              <a:spcBef>
                <a:spcPts val="745"/>
              </a:spcBef>
            </a:pPr>
            <a:r>
              <a:rPr lang="uk-UA" sz="6000" b="1" i="1" dirty="0">
                <a:solidFill>
                  <a:srgbClr val="B074FF"/>
                </a:solidFill>
              </a:rPr>
              <a:t>Строк корисного використання (експлуатації) </a:t>
            </a:r>
            <a:endParaRPr sz="5500" b="1" i="1" dirty="0">
              <a:solidFill>
                <a:srgbClr val="B074FF"/>
              </a:solidFill>
            </a:endParaRPr>
          </a:p>
        </p:txBody>
      </p:sp>
      <p:sp>
        <p:nvSpPr>
          <p:cNvPr id="9" name="object 9"/>
          <p:cNvSpPr txBox="1"/>
          <p:nvPr/>
        </p:nvSpPr>
        <p:spPr>
          <a:xfrm>
            <a:off x="380269" y="3859960"/>
            <a:ext cx="8798367" cy="5213607"/>
          </a:xfrm>
          <a:prstGeom prst="rect">
            <a:avLst/>
          </a:prstGeom>
        </p:spPr>
        <p:txBody>
          <a:bodyPr vert="horz" wrap="square" lIns="0" tIns="12065" rIns="0" bIns="0" rtlCol="0">
            <a:spAutoFit/>
          </a:bodyPr>
          <a:lstStyle/>
          <a:p>
            <a:pPr algn="ctr"/>
            <a:r>
              <a:rPr lang="uk-UA" sz="4000" i="1" dirty="0">
                <a:solidFill>
                  <a:schemeClr val="bg1"/>
                </a:solidFill>
                <a:latin typeface="Century Schoolbook" panose="02040604050505020304" pitchFamily="18" charset="0"/>
              </a:rPr>
              <a:t>це очікуваний період у часі, протягом якого активи будуть використовуватися суб'єктом державного сектору або з їх використанням буде виготовлено (виконано) очікуваний суб'єктом державного сектору обсяг продукції (робіт, послуг);</a:t>
            </a:r>
          </a:p>
          <a:p>
            <a:endParaRPr lang="uk-UA" dirty="0"/>
          </a:p>
        </p:txBody>
      </p:sp>
      <p:sp>
        <p:nvSpPr>
          <p:cNvPr id="10" name="object 10"/>
          <p:cNvSpPr/>
          <p:nvPr/>
        </p:nvSpPr>
        <p:spPr>
          <a:xfrm rot="5400000">
            <a:off x="71071" y="-46826"/>
            <a:ext cx="1309468" cy="1451610"/>
          </a:xfrm>
          <a:custGeom>
            <a:avLst/>
            <a:gdLst/>
            <a:ahLst/>
            <a:cxnLst/>
            <a:rect l="l" t="t" r="r" b="b"/>
            <a:pathLst>
              <a:path w="1958975" h="1649729">
                <a:moveTo>
                  <a:pt x="0" y="487991"/>
                </a:moveTo>
                <a:lnTo>
                  <a:pt x="0" y="397002"/>
                </a:lnTo>
                <a:lnTo>
                  <a:pt x="397002" y="0"/>
                </a:lnTo>
                <a:lnTo>
                  <a:pt x="441586" y="174"/>
                </a:lnTo>
                <a:lnTo>
                  <a:pt x="464009" y="587"/>
                </a:lnTo>
                <a:lnTo>
                  <a:pt x="486170" y="1393"/>
                </a:lnTo>
                <a:lnTo>
                  <a:pt x="0" y="487991"/>
                </a:lnTo>
                <a:close/>
              </a:path>
              <a:path w="1958975" h="1649729">
                <a:moveTo>
                  <a:pt x="0" y="306441"/>
                </a:moveTo>
                <a:lnTo>
                  <a:pt x="0" y="215880"/>
                </a:lnTo>
                <a:lnTo>
                  <a:pt x="197768" y="18112"/>
                </a:lnTo>
                <a:lnTo>
                  <a:pt x="223673" y="14193"/>
                </a:lnTo>
                <a:lnTo>
                  <a:pt x="249318" y="10797"/>
                </a:lnTo>
                <a:lnTo>
                  <a:pt x="274962" y="7924"/>
                </a:lnTo>
                <a:lnTo>
                  <a:pt x="300868" y="5572"/>
                </a:lnTo>
                <a:lnTo>
                  <a:pt x="0" y="306441"/>
                </a:lnTo>
                <a:close/>
              </a:path>
              <a:path w="1958975" h="1649729">
                <a:moveTo>
                  <a:pt x="0" y="670079"/>
                </a:moveTo>
                <a:lnTo>
                  <a:pt x="0" y="579518"/>
                </a:lnTo>
                <a:lnTo>
                  <a:pt x="572552" y="6966"/>
                </a:lnTo>
                <a:lnTo>
                  <a:pt x="612956" y="11320"/>
                </a:lnTo>
                <a:lnTo>
                  <a:pt x="633289" y="13823"/>
                </a:lnTo>
                <a:lnTo>
                  <a:pt x="653360" y="16718"/>
                </a:lnTo>
                <a:lnTo>
                  <a:pt x="0" y="670079"/>
                </a:lnTo>
                <a:close/>
              </a:path>
              <a:path w="1958975" h="1649729">
                <a:moveTo>
                  <a:pt x="0" y="849808"/>
                </a:moveTo>
                <a:lnTo>
                  <a:pt x="0" y="759247"/>
                </a:lnTo>
                <a:lnTo>
                  <a:pt x="729989" y="29258"/>
                </a:lnTo>
                <a:lnTo>
                  <a:pt x="803831" y="45977"/>
                </a:lnTo>
                <a:lnTo>
                  <a:pt x="0" y="849808"/>
                </a:lnTo>
                <a:close/>
              </a:path>
              <a:path w="1958975" h="1649729">
                <a:moveTo>
                  <a:pt x="0" y="125214"/>
                </a:moveTo>
                <a:lnTo>
                  <a:pt x="0" y="61664"/>
                </a:lnTo>
                <a:lnTo>
                  <a:pt x="23612" y="54859"/>
                </a:lnTo>
                <a:lnTo>
                  <a:pt x="54960" y="46608"/>
                </a:lnTo>
                <a:lnTo>
                  <a:pt x="86308" y="39010"/>
                </a:lnTo>
                <a:lnTo>
                  <a:pt x="0" y="125214"/>
                </a:lnTo>
                <a:close/>
              </a:path>
              <a:path w="1958975" h="1649729">
                <a:moveTo>
                  <a:pt x="0" y="1032324"/>
                </a:moveTo>
                <a:lnTo>
                  <a:pt x="0" y="941763"/>
                </a:lnTo>
                <a:lnTo>
                  <a:pt x="876280" y="65482"/>
                </a:lnTo>
                <a:lnTo>
                  <a:pt x="910415" y="76106"/>
                </a:lnTo>
                <a:lnTo>
                  <a:pt x="927613" y="81744"/>
                </a:lnTo>
                <a:lnTo>
                  <a:pt x="944549" y="87774"/>
                </a:lnTo>
                <a:lnTo>
                  <a:pt x="0" y="1032324"/>
                </a:lnTo>
                <a:close/>
              </a:path>
              <a:path w="1958975" h="1649729">
                <a:moveTo>
                  <a:pt x="0" y="1213446"/>
                </a:moveTo>
                <a:lnTo>
                  <a:pt x="0" y="1122885"/>
                </a:lnTo>
                <a:lnTo>
                  <a:pt x="1010032" y="112853"/>
                </a:lnTo>
                <a:lnTo>
                  <a:pt x="1025706" y="119362"/>
                </a:lnTo>
                <a:lnTo>
                  <a:pt x="1041380" y="126263"/>
                </a:lnTo>
                <a:lnTo>
                  <a:pt x="1072728" y="140718"/>
                </a:lnTo>
                <a:lnTo>
                  <a:pt x="0" y="1213446"/>
                </a:lnTo>
                <a:close/>
              </a:path>
              <a:path w="1958975" h="1649729">
                <a:moveTo>
                  <a:pt x="0" y="1394569"/>
                </a:moveTo>
                <a:lnTo>
                  <a:pt x="0" y="1304007"/>
                </a:lnTo>
                <a:lnTo>
                  <a:pt x="1132638" y="171369"/>
                </a:lnTo>
                <a:lnTo>
                  <a:pt x="1147267" y="178923"/>
                </a:lnTo>
                <a:lnTo>
                  <a:pt x="1161896" y="186869"/>
                </a:lnTo>
                <a:lnTo>
                  <a:pt x="1191154" y="203414"/>
                </a:lnTo>
                <a:lnTo>
                  <a:pt x="0" y="1394569"/>
                </a:lnTo>
                <a:close/>
              </a:path>
              <a:path w="1958975" h="1649729">
                <a:moveTo>
                  <a:pt x="0" y="1575691"/>
                </a:moveTo>
                <a:lnTo>
                  <a:pt x="0" y="1485130"/>
                </a:lnTo>
                <a:lnTo>
                  <a:pt x="1248277" y="236852"/>
                </a:lnTo>
                <a:lnTo>
                  <a:pt x="1261862" y="245451"/>
                </a:lnTo>
                <a:lnTo>
                  <a:pt x="1275446" y="254442"/>
                </a:lnTo>
                <a:lnTo>
                  <a:pt x="1302614" y="273076"/>
                </a:lnTo>
                <a:lnTo>
                  <a:pt x="0" y="1575691"/>
                </a:lnTo>
                <a:close/>
              </a:path>
              <a:path w="1958975" h="1649729">
                <a:moveTo>
                  <a:pt x="108500" y="1649706"/>
                </a:moveTo>
                <a:lnTo>
                  <a:pt x="17939" y="1649706"/>
                </a:lnTo>
                <a:lnTo>
                  <a:pt x="1355558" y="312087"/>
                </a:lnTo>
                <a:lnTo>
                  <a:pt x="1368097" y="321731"/>
                </a:lnTo>
                <a:lnTo>
                  <a:pt x="1380636" y="331767"/>
                </a:lnTo>
                <a:lnTo>
                  <a:pt x="1393175" y="342064"/>
                </a:lnTo>
                <a:lnTo>
                  <a:pt x="1405715" y="352491"/>
                </a:lnTo>
                <a:lnTo>
                  <a:pt x="108500" y="1649706"/>
                </a:lnTo>
                <a:close/>
              </a:path>
              <a:path w="1958975" h="1649729">
                <a:moveTo>
                  <a:pt x="288230" y="1649706"/>
                </a:moveTo>
                <a:lnTo>
                  <a:pt x="197668" y="1649706"/>
                </a:lnTo>
                <a:lnTo>
                  <a:pt x="1454478" y="392896"/>
                </a:lnTo>
                <a:lnTo>
                  <a:pt x="1465973" y="404172"/>
                </a:lnTo>
                <a:lnTo>
                  <a:pt x="1488961" y="426203"/>
                </a:lnTo>
                <a:lnTo>
                  <a:pt x="1500456" y="437480"/>
                </a:lnTo>
                <a:lnTo>
                  <a:pt x="288230" y="1649706"/>
                </a:lnTo>
                <a:close/>
              </a:path>
              <a:path w="1958975" h="1649729">
                <a:moveTo>
                  <a:pt x="469352" y="1649706"/>
                </a:moveTo>
                <a:lnTo>
                  <a:pt x="378791" y="1649706"/>
                </a:lnTo>
                <a:lnTo>
                  <a:pt x="1545040" y="483457"/>
                </a:lnTo>
                <a:lnTo>
                  <a:pt x="1556294" y="494973"/>
                </a:lnTo>
                <a:lnTo>
                  <a:pt x="1567157" y="506620"/>
                </a:lnTo>
                <a:lnTo>
                  <a:pt x="1577759" y="518528"/>
                </a:lnTo>
                <a:lnTo>
                  <a:pt x="1588230" y="530827"/>
                </a:lnTo>
                <a:lnTo>
                  <a:pt x="469352" y="1649706"/>
                </a:lnTo>
                <a:close/>
              </a:path>
              <a:path w="1958975" h="1649729">
                <a:moveTo>
                  <a:pt x="651204" y="1649706"/>
                </a:moveTo>
                <a:lnTo>
                  <a:pt x="560613" y="1649706"/>
                </a:lnTo>
                <a:lnTo>
                  <a:pt x="1630028" y="580984"/>
                </a:lnTo>
                <a:lnTo>
                  <a:pt x="1640238" y="593741"/>
                </a:lnTo>
                <a:lnTo>
                  <a:pt x="1650056" y="606759"/>
                </a:lnTo>
                <a:lnTo>
                  <a:pt x="1669039" y="632535"/>
                </a:lnTo>
                <a:lnTo>
                  <a:pt x="651204" y="1649706"/>
                </a:lnTo>
                <a:close/>
              </a:path>
              <a:path w="1958975" h="1649729">
                <a:moveTo>
                  <a:pt x="831597" y="1649706"/>
                </a:moveTo>
                <a:lnTo>
                  <a:pt x="741036" y="1649706"/>
                </a:lnTo>
                <a:lnTo>
                  <a:pt x="1705263" y="685478"/>
                </a:lnTo>
                <a:lnTo>
                  <a:pt x="1714428" y="699280"/>
                </a:lnTo>
                <a:lnTo>
                  <a:pt x="1723201" y="713343"/>
                </a:lnTo>
                <a:lnTo>
                  <a:pt x="1740094" y="741208"/>
                </a:lnTo>
                <a:lnTo>
                  <a:pt x="831597" y="1649706"/>
                </a:lnTo>
                <a:close/>
              </a:path>
              <a:path w="1958975" h="1649729">
                <a:moveTo>
                  <a:pt x="1014112" y="1649706"/>
                </a:moveTo>
                <a:lnTo>
                  <a:pt x="923551" y="1649706"/>
                </a:lnTo>
                <a:lnTo>
                  <a:pt x="1773533" y="799725"/>
                </a:lnTo>
                <a:lnTo>
                  <a:pt x="1781653" y="814571"/>
                </a:lnTo>
                <a:lnTo>
                  <a:pt x="1789381" y="829679"/>
                </a:lnTo>
                <a:lnTo>
                  <a:pt x="1804184" y="859634"/>
                </a:lnTo>
                <a:lnTo>
                  <a:pt x="1014112" y="1649706"/>
                </a:lnTo>
                <a:close/>
              </a:path>
              <a:path w="1958975" h="1649729">
                <a:moveTo>
                  <a:pt x="1195235" y="1649706"/>
                </a:moveTo>
                <a:lnTo>
                  <a:pt x="1104674" y="1649706"/>
                </a:lnTo>
                <a:lnTo>
                  <a:pt x="1832049" y="922330"/>
                </a:lnTo>
                <a:lnTo>
                  <a:pt x="1839124" y="938026"/>
                </a:lnTo>
                <a:lnTo>
                  <a:pt x="1845807" y="953853"/>
                </a:lnTo>
                <a:lnTo>
                  <a:pt x="1852229" y="969940"/>
                </a:lnTo>
                <a:lnTo>
                  <a:pt x="1858521" y="986420"/>
                </a:lnTo>
                <a:lnTo>
                  <a:pt x="1195235" y="1649706"/>
                </a:lnTo>
                <a:close/>
              </a:path>
              <a:path w="1958975" h="1649729">
                <a:moveTo>
                  <a:pt x="1376357" y="1649706"/>
                </a:moveTo>
                <a:lnTo>
                  <a:pt x="1285796" y="1649706"/>
                </a:lnTo>
                <a:lnTo>
                  <a:pt x="1882206" y="1053296"/>
                </a:lnTo>
                <a:lnTo>
                  <a:pt x="1887431" y="1070842"/>
                </a:lnTo>
                <a:lnTo>
                  <a:pt x="1897880" y="1105412"/>
                </a:lnTo>
                <a:lnTo>
                  <a:pt x="1903105" y="1122958"/>
                </a:lnTo>
                <a:lnTo>
                  <a:pt x="1376357" y="1649706"/>
                </a:lnTo>
                <a:close/>
              </a:path>
              <a:path w="1958975" h="1649729">
                <a:moveTo>
                  <a:pt x="1557180" y="1649706"/>
                </a:moveTo>
                <a:lnTo>
                  <a:pt x="1466571" y="1649706"/>
                </a:lnTo>
                <a:lnTo>
                  <a:pt x="1921217" y="1195407"/>
                </a:lnTo>
                <a:lnTo>
                  <a:pt x="1925375" y="1214216"/>
                </a:lnTo>
                <a:lnTo>
                  <a:pt x="1929402" y="1233025"/>
                </a:lnTo>
                <a:lnTo>
                  <a:pt x="1933168" y="1251834"/>
                </a:lnTo>
                <a:lnTo>
                  <a:pt x="1936543" y="1270643"/>
                </a:lnTo>
                <a:lnTo>
                  <a:pt x="1557180" y="1649706"/>
                </a:lnTo>
                <a:close/>
              </a:path>
              <a:path w="1958975" h="1649729">
                <a:moveTo>
                  <a:pt x="1739809" y="1649706"/>
                </a:moveTo>
                <a:lnTo>
                  <a:pt x="1649188" y="1649706"/>
                </a:lnTo>
                <a:lnTo>
                  <a:pt x="1949082" y="1350058"/>
                </a:lnTo>
                <a:lnTo>
                  <a:pt x="1951150" y="1370957"/>
                </a:lnTo>
                <a:lnTo>
                  <a:pt x="1953087" y="1391855"/>
                </a:lnTo>
                <a:lnTo>
                  <a:pt x="1954764" y="1412754"/>
                </a:lnTo>
                <a:lnTo>
                  <a:pt x="1956048" y="1433653"/>
                </a:lnTo>
                <a:lnTo>
                  <a:pt x="1739809" y="1649706"/>
                </a:lnTo>
                <a:close/>
              </a:path>
              <a:path w="1958975" h="1649729">
                <a:moveTo>
                  <a:pt x="1921117" y="1649706"/>
                </a:moveTo>
                <a:lnTo>
                  <a:pt x="1830556" y="1649706"/>
                </a:lnTo>
                <a:lnTo>
                  <a:pt x="1958835" y="1521427"/>
                </a:lnTo>
                <a:lnTo>
                  <a:pt x="1957964" y="1568101"/>
                </a:lnTo>
                <a:lnTo>
                  <a:pt x="1956048" y="1614775"/>
                </a:lnTo>
                <a:lnTo>
                  <a:pt x="1921117" y="1649706"/>
                </a:lnTo>
                <a:close/>
              </a:path>
            </a:pathLst>
          </a:custGeom>
          <a:solidFill>
            <a:srgbClr val="B074FF"/>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id="{FDE992C9-E966-496D-8909-6285C34C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2081555"/>
            <a:ext cx="8001731" cy="61415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TotalTime>
  <Words>2809</Words>
  <Application>Microsoft Office PowerPoint</Application>
  <PresentationFormat>Произвольный</PresentationFormat>
  <Paragraphs>165</Paragraphs>
  <Slides>27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Calibri</vt:lpstr>
      <vt:lpstr>Century Schoolbook</vt:lpstr>
      <vt:lpstr>Courier New</vt:lpstr>
      <vt:lpstr>Times New Roman</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Строк корисного використання (експлуатації) </vt:lpstr>
      <vt:lpstr>Презентация PowerPoint</vt:lpstr>
      <vt:lpstr>Презентация PowerPoint</vt:lpstr>
      <vt:lpstr>Презентация PowerPoint</vt:lpstr>
      <vt:lpstr>існує ймовірність отримання суб'єктом державного сектору майбутніх економічних вигід, пов'язаних з його використанням, або він має потенціал корисності для суспільства; </vt:lpstr>
      <vt:lpstr>Презентация PowerPoint</vt:lpstr>
      <vt:lpstr>Презентация PowerPoint</vt:lpstr>
      <vt:lpstr>Презентация PowerPoint</vt:lpstr>
      <vt:lpstr>5. Первісна вартість об'єкта основних засобів у разі придбання за плату складається з таких витрат:</vt:lpstr>
      <vt:lpstr>Презентация PowerPoint</vt:lpstr>
      <vt:lpstr>Презентация PowerPoint</vt:lpstr>
      <vt:lpstr>III. Оцінка після первісного визнання та переоцінка основних засобів </vt:lpstr>
      <vt:lpstr>Презентация PowerPoint</vt:lpstr>
      <vt:lpstr>Презентация PowerPoint</vt:lpstr>
      <vt:lpstr>Презентация PowerPoint</vt:lpstr>
      <vt:lpstr>Презентация PowerPoint</vt:lpstr>
      <vt:lpstr>1. Визнання об'єкта основних засобів активом суб'єкта державного сектору припиняється у разі його ліквідації, вибуття внаслідок продажу, передачі без оплати або невідповідності критеріям визнання активом.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101</dc:title>
  <dc:creator>Юлія Марчук</dc:creator>
  <cp:keywords>DAEvogizZpc,BAEvopRzQhg</cp:keywords>
  <cp:lastModifiedBy>Olia</cp:lastModifiedBy>
  <cp:revision>38</cp:revision>
  <dcterms:created xsi:type="dcterms:W3CDTF">2022-05-12T13:40:42Z</dcterms:created>
  <dcterms:modified xsi:type="dcterms:W3CDTF">2022-05-13T06:48:24Z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2022-05-12T00:00:00Z</vt:filetime>
  </property>
  <property fmtid="{D5CDD505-2E9C-101B-9397-08002B2CF9AE}" pid="3" name="Creator">
    <vt:lpwstr>Canva</vt:lpwstr>
  </property>
  <property fmtid="{D5CDD505-2E9C-101B-9397-08002B2CF9AE}" pid="4" name="LastSaved">
    <vt:filetime>2022-05-12T00:00:00Z</vt:filetime>
  </property>
</Properties>
</file>