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6699FF"/>
    <a:srgbClr val="66FF66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52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70116" y="772775"/>
            <a:ext cx="896112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5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Основні елементи витрат: матеріальні витрати, витрати на оплату праці, відрахування на соціальні заходи, </a:t>
            </a:r>
            <a:r>
              <a:rPr lang="uk-UA" sz="5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амортизація</a:t>
            </a:r>
            <a:endParaRPr lang="ru-RU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904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26746" y="0"/>
            <a:ext cx="3090911" cy="144655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8800" b="1" i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8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ЦІЛІ:</a:t>
            </a:r>
            <a:endParaRPr lang="ru-RU" sz="8800" b="1" i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80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62114" y="1694200"/>
            <a:ext cx="902017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uk-UA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ознайомитись з основними витратами за економічними елементами;</a:t>
            </a:r>
          </a:p>
          <a:p>
            <a:pPr marL="285750" indent="-285750" algn="just">
              <a:buFontTx/>
              <a:buChar char="-"/>
            </a:pPr>
            <a:r>
              <a:rPr lang="uk-UA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розвивати критичне мислення в процесі вивчення економічних наук;</a:t>
            </a:r>
          </a:p>
          <a:p>
            <a:pPr marL="285750" indent="-285750" algn="just">
              <a:buFontTx/>
              <a:buChar char="-"/>
            </a:pPr>
            <a:r>
              <a:rPr lang="uk-UA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иховувати економічне мислення, толерантне ставлення до інших.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310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647825" y="219249"/>
            <a:ext cx="10325100" cy="1390476"/>
          </a:xfrm>
          <a:prstGeom prst="roundRect">
            <a:avLst/>
          </a:prstGeom>
          <a:solidFill>
            <a:srgbClr val="00B0F0">
              <a:alpha val="2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 витрат </a:t>
            </a:r>
            <a:r>
              <a:rPr lang="ru-RU" sz="24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це сукупність економічно однорідних видів витрат</a:t>
            </a:r>
            <a:r>
              <a:rPr lang="ru-RU" sz="24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Відображення </a:t>
            </a:r>
            <a:r>
              <a:rPr lang="ru-RU" sz="24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витрат за економічними елементами допомагає відповісти на запитання, що саме </a:t>
            </a:r>
            <a:r>
              <a:rPr lang="ru-RU" sz="24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витрачено.</a:t>
            </a:r>
            <a:endParaRPr lang="ru-RU" sz="2400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047875" y="1704975"/>
            <a:ext cx="9525000" cy="914400"/>
          </a:xfrm>
          <a:prstGeom prst="roundRect">
            <a:avLst/>
          </a:prstGeom>
          <a:solidFill>
            <a:srgbClr val="FFFF00">
              <a:alpha val="6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 операційної діяльності групують за такими елементами</a:t>
            </a:r>
          </a:p>
        </p:txBody>
      </p:sp>
      <p:sp>
        <p:nvSpPr>
          <p:cNvPr id="6" name="Овал 5"/>
          <p:cNvSpPr/>
          <p:nvPr/>
        </p:nvSpPr>
        <p:spPr>
          <a:xfrm>
            <a:off x="542925" y="3114675"/>
            <a:ext cx="2838450" cy="1085850"/>
          </a:xfrm>
          <a:prstGeom prst="ellipse">
            <a:avLst/>
          </a:prstGeom>
          <a:solidFill>
            <a:srgbClr val="7030A0">
              <a:alpha val="3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Матеріальні</a:t>
            </a:r>
          </a:p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762124" y="5286375"/>
            <a:ext cx="3038475" cy="1028700"/>
          </a:xfrm>
          <a:prstGeom prst="ellipse">
            <a:avLst/>
          </a:prstGeom>
          <a:solidFill>
            <a:srgbClr val="66FF66">
              <a:alpha val="5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Амортизація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648200" y="3114675"/>
            <a:ext cx="2933700" cy="1085850"/>
          </a:xfrm>
          <a:prstGeom prst="ellipse">
            <a:avLst/>
          </a:prstGeom>
          <a:solidFill>
            <a:srgbClr val="00B050">
              <a:alpha val="2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 на </a:t>
            </a:r>
          </a:p>
          <a:p>
            <a:pPr algn="ctr"/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плату праці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848725" y="3114675"/>
            <a:ext cx="2895600" cy="1085849"/>
          </a:xfrm>
          <a:prstGeom prst="ellipse">
            <a:avLst/>
          </a:prstGeom>
          <a:solidFill>
            <a:srgbClr val="FF6600">
              <a:alpha val="5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Відрахування</a:t>
            </a:r>
          </a:p>
          <a:p>
            <a:pPr algn="ctr"/>
            <a:r>
              <a:rPr lang="uk-UA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соціальні заходи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7286624" y="5286375"/>
            <a:ext cx="3124201" cy="1028700"/>
          </a:xfrm>
          <a:prstGeom prst="ellipse">
            <a:avLst/>
          </a:prstGeom>
          <a:solidFill>
            <a:srgbClr val="6699FF">
              <a:alpha val="5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Інші операційні</a:t>
            </a:r>
          </a:p>
          <a:p>
            <a:pPr algn="ctr"/>
            <a:r>
              <a:rPr lang="uk-UA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2971800" y="2667000"/>
            <a:ext cx="746818" cy="610792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6115050" y="2695575"/>
            <a:ext cx="0" cy="41910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8324850" y="2680096"/>
            <a:ext cx="723900" cy="673894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3949300" y="2695575"/>
            <a:ext cx="7145" cy="2619375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8061126" y="2695575"/>
            <a:ext cx="1191" cy="259080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6788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000250" y="190500"/>
            <a:ext cx="9315450" cy="914400"/>
          </a:xfrm>
          <a:prstGeom prst="roundRect">
            <a:avLst/>
          </a:prstGeom>
          <a:solidFill>
            <a:srgbClr val="FFFF00">
              <a:alpha val="5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Сама назва матеріальних витрат говорить про спожиті в  процесі виробництва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матеріальні ресурси.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28724" y="1393389"/>
            <a:ext cx="982027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Безліч найменувань </a:t>
            </a:r>
            <a:r>
              <a:rPr lang="ru-RU" sz="28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матеріальних </a:t>
            </a:r>
            <a:r>
              <a:rPr lang="ru-RU" sz="28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 об’єднуються в кілька груп: </a:t>
            </a:r>
            <a:endParaRPr lang="ru-RU" sz="2800" b="1" dirty="0" smtClean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сировина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(продукція промисловості або сільського господарства, яка вперше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надходить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 переробку на підприємстві); </a:t>
            </a:r>
            <a:endPara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матеріали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(предмети праці, які вже раніше зазнали промислової переробки); </a:t>
            </a:r>
            <a:endPara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придбані комплектуючі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вироби й  напівфабрикати; </a:t>
            </a:r>
            <a:endPara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паливо;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енергія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  тарні матеріали; </a:t>
            </a:r>
            <a:endPara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запасні частини тощо.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225" y="4829175"/>
            <a:ext cx="4953000" cy="1960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328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00200" y="0"/>
            <a:ext cx="102489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 на оплату праці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відображають участь у  створенні продукції робочої сили.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Вони 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складаються з 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витрат: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виплату основної та додаткової (премії, заохочення тощо) заробітної плати працівників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гарантійних і  компенсаційних виплат, пов’язаних з 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індексацією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заробітної плати, із затримкою виплати заробітної плати тощо;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оплату відпусток;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оплату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простоїв не з вини працівників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тощо.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750" y="4905375"/>
            <a:ext cx="6057900" cy="1904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541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47825" y="174189"/>
            <a:ext cx="1011555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Відрахування на соціальні заходи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передбачають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відрахування підприємством сум єдиного соціального внеску (ЄСВ) у розмірах і порядку, визначених законодавством (в 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 01.01.2016  р.  — 22%); відрахування на індивідуальне страхування робітників та інші соціальні заходи.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2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ЄСВ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із 01.01.2011  р. замінив окремі відрахування в 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Пенсійний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фонд, Фонд соціального страхування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України.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6" y="4238625"/>
            <a:ext cx="6448424" cy="2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665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28775" y="175736"/>
            <a:ext cx="9829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0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Амортизація, як ви вже знаєте,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процес поступового перенесення вартості основних засобів на продукт, що виготовляється. Тому підприємцю важливо знати, яка вартість капітальних ресурсів витрачена.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449" y="2295525"/>
            <a:ext cx="6553201" cy="5238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36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09726" y="87690"/>
            <a:ext cx="81915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32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 операційних витрат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належать витрати, що не увійшли до складу названих вище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елементів: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пов’язані з  управлінням виробництвом (наприклад витрати на відрядження, послуги зв’язку, на придбання ліцензій, на охорону праці та техніку безпеки тощо);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перевезення працівників виробництва до місця роботи та  назад;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зі страхування ризиків, пов’язаних із виробничим процесом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податки, збори та інші обов’язкові платежі тощо.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426" y="4226671"/>
            <a:ext cx="2219325" cy="2459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164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43100" y="402789"/>
            <a:ext cx="634365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Групування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витрат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економічними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елементами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 базою для планування оборотних коштів підприємства, оскільки дозволяє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проаналізувати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витрачено за поточний звітний період, і пов’язати їх з іншими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розділами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плану: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Tx/>
              <a:buChar char="-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планом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матеріально-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технічного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постачання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Tx/>
              <a:buChar char="-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фондом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заробітної плати, планом зростання ефективності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балансом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надходжень і  витрат тощо.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525" y="0"/>
            <a:ext cx="39338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736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28800" y="146388"/>
            <a:ext cx="960120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 </a:t>
            </a:r>
            <a:r>
              <a:rPr lang="ru-RU" sz="36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 групування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дає можливості визначити, у яку кількість витрат обходиться виробництво окремих видів продукції, де саме, на які цілі, у якому обсязі використано ресурси. Ці питання вирішує 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групування витрат за призначенням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тобто за статтями калькулювання (від латин.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calculare  —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обчислювати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974" y="3995024"/>
            <a:ext cx="6891021" cy="276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645253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95</TotalTime>
  <Words>534</Words>
  <Application>Microsoft Office PowerPoint</Application>
  <PresentationFormat>Широкоэкранный</PresentationFormat>
  <Paragraphs>45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Century Gothic</vt:lpstr>
      <vt:lpstr>Times New Roman</vt:lpstr>
      <vt:lpstr>Wingdings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Vi Vi</cp:lastModifiedBy>
  <cp:revision>11</cp:revision>
  <dcterms:created xsi:type="dcterms:W3CDTF">2021-10-07T15:04:33Z</dcterms:created>
  <dcterms:modified xsi:type="dcterms:W3CDTF">2023-07-06T07:47:39Z</dcterms:modified>
</cp:coreProperties>
</file>