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TT Commons Pro" panose="020B0604020202020204" charset="-52"/>
      <p:regular r:id="rId12"/>
    </p:embeddedFont>
    <p:embeddedFont>
      <p:font typeface="Calibri" panose="020F0502020204030204" pitchFamily="34" charset="0"/>
      <p:regular r:id="rId13"/>
      <p:bold r:id="rId14"/>
      <p:italic r:id="rId15"/>
      <p:boldItalic r:id="rId16"/>
    </p:embeddedFont>
    <p:embeddedFont>
      <p:font typeface="Rasputin Light"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132" autoAdjust="0"/>
    <p:restoredTop sz="94622" autoAdjust="0"/>
  </p:normalViewPr>
  <p:slideViewPr>
    <p:cSldViewPr>
      <p:cViewPr varScale="1">
        <p:scale>
          <a:sx n="45" d="100"/>
          <a:sy n="45" d="100"/>
        </p:scale>
        <p:origin x="1158"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6.svg"/><Relationship Id="rId18" Type="http://schemas.openxmlformats.org/officeDocument/2006/relationships/image" Target="../media/image10.png"/><Relationship Id="rId3" Type="http://schemas.openxmlformats.org/officeDocument/2006/relationships/image" Target="../media/image8.svg"/><Relationship Id="rId21" Type="http://schemas.openxmlformats.org/officeDocument/2006/relationships/image" Target="../media/image24.svg"/><Relationship Id="rId7" Type="http://schemas.openxmlformats.org/officeDocument/2006/relationships/image" Target="../media/image10.svg"/><Relationship Id="rId12" Type="http://schemas.openxmlformats.org/officeDocument/2006/relationships/image" Target="../media/image7.png"/><Relationship Id="rId17" Type="http://schemas.openxmlformats.org/officeDocument/2006/relationships/image" Target="../media/image20.svg"/><Relationship Id="rId2" Type="http://schemas.openxmlformats.org/officeDocument/2006/relationships/image" Target="../media/image3.png"/><Relationship Id="rId16" Type="http://schemas.openxmlformats.org/officeDocument/2006/relationships/image" Target="../media/image9.png"/><Relationship Id="rId20" Type="http://schemas.openxmlformats.org/officeDocument/2006/relationships/image" Target="../media/image11.png"/><Relationship Id="rId1" Type="http://schemas.openxmlformats.org/officeDocument/2006/relationships/slideLayout" Target="../slideLayouts/slideLayout7.xml"/><Relationship Id="rId11" Type="http://schemas.openxmlformats.org/officeDocument/2006/relationships/image" Target="../media/image14.svg"/><Relationship Id="rId15" Type="http://schemas.openxmlformats.org/officeDocument/2006/relationships/image" Target="../media/image18.svg"/><Relationship Id="rId23" Type="http://schemas.openxmlformats.org/officeDocument/2006/relationships/image" Target="../media/image26.svg"/><Relationship Id="rId10" Type="http://schemas.openxmlformats.org/officeDocument/2006/relationships/image" Target="../media/image6.png"/><Relationship Id="rId19" Type="http://schemas.openxmlformats.org/officeDocument/2006/relationships/image" Target="../media/image22.svg"/><Relationship Id="rId4" Type="http://schemas.openxmlformats.org/officeDocument/2006/relationships/image" Target="../media/image4.png"/><Relationship Id="rId9" Type="http://schemas.openxmlformats.org/officeDocument/2006/relationships/image" Target="../media/image12.svg"/><Relationship Id="rId14" Type="http://schemas.openxmlformats.org/officeDocument/2006/relationships/image" Target="../media/image8.png"/><Relationship Id="rId22"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F674F"/>
        </a:solidFill>
        <a:effectLst/>
      </p:bgPr>
    </p:bg>
    <p:spTree>
      <p:nvGrpSpPr>
        <p:cNvPr id="1" name=""/>
        <p:cNvGrpSpPr/>
        <p:nvPr/>
      </p:nvGrpSpPr>
      <p:grpSpPr>
        <a:xfrm>
          <a:off x="0" y="0"/>
          <a:ext cx="0" cy="0"/>
          <a:chOff x="0" y="0"/>
          <a:chExt cx="0" cy="0"/>
        </a:xfrm>
      </p:grpSpPr>
      <p:grpSp>
        <p:nvGrpSpPr>
          <p:cNvPr id="2" name="Group 2"/>
          <p:cNvGrpSpPr/>
          <p:nvPr/>
        </p:nvGrpSpPr>
        <p:grpSpPr>
          <a:xfrm>
            <a:off x="2483477" y="1856772"/>
            <a:ext cx="13678839" cy="6573455"/>
            <a:chOff x="0" y="0"/>
            <a:chExt cx="18238453" cy="8764607"/>
          </a:xfrm>
        </p:grpSpPr>
        <p:sp>
          <p:nvSpPr>
            <p:cNvPr id="3" name="TextBox 3"/>
            <p:cNvSpPr txBox="1"/>
            <p:nvPr/>
          </p:nvSpPr>
          <p:spPr>
            <a:xfrm>
              <a:off x="0" y="76200"/>
              <a:ext cx="18238453" cy="5420374"/>
            </a:xfrm>
            <a:prstGeom prst="rect">
              <a:avLst/>
            </a:prstGeom>
          </p:spPr>
          <p:txBody>
            <a:bodyPr lIns="0" tIns="0" rIns="0" bIns="0" rtlCol="0" anchor="t">
              <a:spAutoFit/>
            </a:bodyPr>
            <a:lstStyle/>
            <a:p>
              <a:pPr algn="ctr">
                <a:lnSpc>
                  <a:spcPts val="10560"/>
                </a:lnSpc>
              </a:pPr>
              <a:r>
                <a:rPr lang="en-US" sz="9600" dirty="0">
                  <a:solidFill>
                    <a:srgbClr val="FFFFFF"/>
                  </a:solidFill>
                  <a:latin typeface="Rasputin Light"/>
                </a:rPr>
                <a:t>Investments in transitive economics of Ukraine</a:t>
              </a:r>
            </a:p>
          </p:txBody>
        </p:sp>
        <p:sp>
          <p:nvSpPr>
            <p:cNvPr id="4" name="TextBox 4"/>
            <p:cNvSpPr txBox="1"/>
            <p:nvPr/>
          </p:nvSpPr>
          <p:spPr>
            <a:xfrm>
              <a:off x="0" y="6004473"/>
              <a:ext cx="18238453" cy="2760134"/>
            </a:xfrm>
            <a:prstGeom prst="rect">
              <a:avLst/>
            </a:prstGeom>
          </p:spPr>
          <p:txBody>
            <a:bodyPr lIns="0" tIns="0" rIns="0" bIns="0" rtlCol="0" anchor="t">
              <a:spAutoFit/>
            </a:bodyPr>
            <a:lstStyle/>
            <a:p>
              <a:pPr algn="r">
                <a:lnSpc>
                  <a:spcPts val="5599"/>
                </a:lnSpc>
              </a:pPr>
              <a:r>
                <a:rPr lang="en-US" sz="3999" dirty="0">
                  <a:solidFill>
                    <a:srgbClr val="FFFFFF"/>
                  </a:solidFill>
                  <a:latin typeface="TT Commons Pro"/>
                </a:rPr>
                <a:t>Done it</a:t>
              </a:r>
            </a:p>
            <a:p>
              <a:pPr algn="r">
                <a:lnSpc>
                  <a:spcPts val="5599"/>
                </a:lnSpc>
              </a:pPr>
              <a:r>
                <a:rPr lang="en-US" sz="3999" dirty="0">
                  <a:solidFill>
                    <a:srgbClr val="FFFFFF"/>
                  </a:solidFill>
                  <a:latin typeface="TT Commons Pro"/>
                </a:rPr>
                <a:t>student of group 015, 1st year</a:t>
              </a:r>
            </a:p>
            <a:p>
              <a:pPr algn="r">
                <a:lnSpc>
                  <a:spcPts val="5599"/>
                </a:lnSpc>
                <a:spcBef>
                  <a:spcPct val="0"/>
                </a:spcBef>
              </a:pPr>
              <a:r>
                <a:rPr lang="en-US" sz="3999" dirty="0">
                  <a:solidFill>
                    <a:srgbClr val="FFFFFF"/>
                  </a:solidFill>
                  <a:latin typeface="TT Commons Pro"/>
                </a:rPr>
                <a:t>Alina </a:t>
              </a:r>
              <a:r>
                <a:rPr lang="en-US" sz="3999" dirty="0" err="1">
                  <a:solidFill>
                    <a:srgbClr val="FFFFFF"/>
                  </a:solidFill>
                  <a:latin typeface="TT Commons Pro"/>
                </a:rPr>
                <a:t>Serhiivna</a:t>
              </a:r>
              <a:r>
                <a:rPr lang="en-US" sz="3999" dirty="0">
                  <a:solidFill>
                    <a:srgbClr val="FFFFFF"/>
                  </a:solidFill>
                  <a:latin typeface="TT Commons Pro"/>
                </a:rPr>
                <a:t> </a:t>
              </a:r>
              <a:r>
                <a:rPr lang="en-US" sz="3999" dirty="0" err="1">
                  <a:solidFill>
                    <a:srgbClr val="FFFFFF"/>
                  </a:solidFill>
                  <a:latin typeface="TT Commons Pro"/>
                </a:rPr>
                <a:t>Burlak</a:t>
              </a:r>
              <a:endParaRPr lang="en-US" sz="3999" dirty="0">
                <a:solidFill>
                  <a:srgbClr val="FFFFFF"/>
                </a:solidFill>
                <a:latin typeface="TT Commons Pro"/>
              </a:endParaRPr>
            </a:p>
          </p:txBody>
        </p:sp>
      </p:grpSp>
      <p:pic>
        <p:nvPicPr>
          <p:cNvPr id="5" name="Picture 5"/>
          <p:cNvPicPr>
            <a:picLocks noChangeAspect="1"/>
          </p:cNvPicPr>
          <p:nvPr/>
        </p:nvPicPr>
        <p:blipFill rotWithShape="1">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17918" t="27778" r="-3633" b="63"/>
          <a:stretch/>
        </p:blipFill>
        <p:spPr>
          <a:xfrm>
            <a:off x="27709" y="0"/>
            <a:ext cx="5895350" cy="4776862"/>
          </a:xfrm>
          <a:prstGeom prst="rect">
            <a:avLst/>
          </a:prstGeom>
        </p:spPr>
      </p:pic>
      <p:pic>
        <p:nvPicPr>
          <p:cNvPr id="6" name="Picture 6"/>
          <p:cNvPicPr>
            <a:picLocks noChangeAspect="1"/>
          </p:cNvPicPr>
          <p:nvPr/>
        </p:nvPicPr>
        <p:blipFill>
          <a:blip r:embed="rId4">
            <a:alphaModFix amt="2199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653687">
            <a:off x="10166505" y="4129872"/>
            <a:ext cx="9957653" cy="8663158"/>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F674F"/>
        </a:solidFill>
        <a:effectLst/>
      </p:bgPr>
    </p:bg>
    <p:spTree>
      <p:nvGrpSpPr>
        <p:cNvPr id="1" name=""/>
        <p:cNvGrpSpPr/>
        <p:nvPr/>
      </p:nvGrpSpPr>
      <p:grpSpPr>
        <a:xfrm>
          <a:off x="0" y="0"/>
          <a:ext cx="0" cy="0"/>
          <a:chOff x="0" y="0"/>
          <a:chExt cx="0" cy="0"/>
        </a:xfrm>
      </p:grpSpPr>
      <p:sp>
        <p:nvSpPr>
          <p:cNvPr id="2" name="TextBox 2"/>
          <p:cNvSpPr txBox="1"/>
          <p:nvPr/>
        </p:nvSpPr>
        <p:spPr>
          <a:xfrm>
            <a:off x="3468441" y="3515402"/>
            <a:ext cx="11708912" cy="3360971"/>
          </a:xfrm>
          <a:prstGeom prst="rect">
            <a:avLst/>
          </a:prstGeom>
        </p:spPr>
        <p:txBody>
          <a:bodyPr lIns="0" tIns="0" rIns="0" bIns="0" rtlCol="0" anchor="t">
            <a:spAutoFit/>
          </a:bodyPr>
          <a:lstStyle/>
          <a:p>
            <a:pPr algn="ctr">
              <a:lnSpc>
                <a:spcPts val="13095"/>
              </a:lnSpc>
            </a:pPr>
            <a:r>
              <a:rPr lang="en-US" sz="11904" dirty="0">
                <a:solidFill>
                  <a:srgbClr val="FFFFFF"/>
                </a:solidFill>
                <a:latin typeface="Rasputin Light"/>
              </a:rPr>
              <a:t>Thank you for your attention!</a:t>
            </a:r>
          </a:p>
        </p:txBody>
      </p:sp>
      <p:pic>
        <p:nvPicPr>
          <p:cNvPr id="3" name="Picture 3"/>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84790" y="-3746425"/>
            <a:ext cx="8857785" cy="8525618"/>
          </a:xfrm>
          <a:prstGeom prst="rect">
            <a:avLst/>
          </a:prstGeom>
        </p:spPr>
      </p:pic>
      <p:pic>
        <p:nvPicPr>
          <p:cNvPr id="4" name="Picture 4"/>
          <p:cNvPicPr>
            <a:picLocks noChangeAspect="1"/>
          </p:cNvPicPr>
          <p:nvPr/>
        </p:nvPicPr>
        <p:blipFill>
          <a:blip r:embed="rId4">
            <a:alphaModFix amt="2199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653687">
            <a:off x="10166505" y="4129872"/>
            <a:ext cx="9957653" cy="8663158"/>
          </a:xfrm>
          <a:prstGeom prst="rect">
            <a:avLst/>
          </a:prstGeom>
        </p:spPr>
      </p:pic>
    </p:spTree>
  </p:cSld>
  <p:clrMapOvr>
    <a:masterClrMapping/>
  </p:clrMapOvr>
  <p:transition spd="med">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91298" y="-1838102"/>
            <a:ext cx="13958156" cy="13434725"/>
          </a:xfrm>
          <a:prstGeom prst="rect">
            <a:avLst/>
          </a:prstGeom>
        </p:spPr>
      </p:pic>
      <p:pic>
        <p:nvPicPr>
          <p:cNvPr id="4" name="Picture 4"/>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028700" y="2302310"/>
            <a:ext cx="815138" cy="1071729"/>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53002" y="3807531"/>
            <a:ext cx="766535" cy="1071729"/>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22436" y="5317410"/>
            <a:ext cx="627666" cy="1071729"/>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22436" y="6827289"/>
            <a:ext cx="612234" cy="1099700"/>
          </a:xfrm>
          <a:prstGeom prst="rect">
            <a:avLst/>
          </a:prstGeom>
        </p:spPr>
      </p:pic>
      <p:pic>
        <p:nvPicPr>
          <p:cNvPr id="8" name="Picture 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053002" y="8365139"/>
            <a:ext cx="794189" cy="1071729"/>
          </a:xfrm>
          <a:prstGeom prst="rect">
            <a:avLst/>
          </a:prstGeom>
        </p:spPr>
      </p:pic>
      <p:pic>
        <p:nvPicPr>
          <p:cNvPr id="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8304745" y="2264210"/>
            <a:ext cx="667247" cy="1071729"/>
          </a:xfrm>
          <a:prstGeom prst="rect">
            <a:avLst/>
          </a:prstGeom>
        </p:spPr>
      </p:pic>
      <p:pic>
        <p:nvPicPr>
          <p:cNvPr id="10"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8337109" y="3846342"/>
            <a:ext cx="634883" cy="1071729"/>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8359642" y="5347406"/>
            <a:ext cx="654546" cy="1071729"/>
          </a:xfrm>
          <a:prstGeom prst="rect">
            <a:avLst/>
          </a:prstGeom>
        </p:spPr>
      </p:pic>
      <p:pic>
        <p:nvPicPr>
          <p:cNvPr id="12" name="Picture 12"/>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8310066" y="6802464"/>
            <a:ext cx="688969" cy="1071729"/>
          </a:xfrm>
          <a:prstGeom prst="rect">
            <a:avLst/>
          </a:prstGeom>
        </p:spPr>
      </p:pic>
      <p:sp>
        <p:nvSpPr>
          <p:cNvPr id="13" name="TextBox 13"/>
          <p:cNvSpPr txBox="1"/>
          <p:nvPr/>
        </p:nvSpPr>
        <p:spPr>
          <a:xfrm>
            <a:off x="6558717" y="663851"/>
            <a:ext cx="4108103" cy="1038746"/>
          </a:xfrm>
          <a:prstGeom prst="rect">
            <a:avLst/>
          </a:prstGeom>
        </p:spPr>
        <p:txBody>
          <a:bodyPr wrap="square" lIns="0" tIns="0" rIns="0" bIns="0" rtlCol="0" anchor="t">
            <a:spAutoFit/>
          </a:bodyPr>
          <a:lstStyle/>
          <a:p>
            <a:pPr algn="ctr">
              <a:lnSpc>
                <a:spcPts val="8119"/>
              </a:lnSpc>
              <a:spcBef>
                <a:spcPct val="0"/>
              </a:spcBef>
            </a:pPr>
            <a:r>
              <a:rPr lang="en-US" sz="5799" dirty="0">
                <a:solidFill>
                  <a:srgbClr val="FFFFFF"/>
                </a:solidFill>
                <a:latin typeface="Rasputin Light"/>
              </a:rPr>
              <a:t>Content</a:t>
            </a:r>
          </a:p>
        </p:txBody>
      </p:sp>
      <p:sp>
        <p:nvSpPr>
          <p:cNvPr id="14" name="TextBox 14"/>
          <p:cNvSpPr txBox="1"/>
          <p:nvPr/>
        </p:nvSpPr>
        <p:spPr>
          <a:xfrm>
            <a:off x="2137071" y="2460349"/>
            <a:ext cx="2682627" cy="679450"/>
          </a:xfrm>
          <a:prstGeom prst="rect">
            <a:avLst/>
          </a:prstGeom>
        </p:spPr>
        <p:txBody>
          <a:bodyPr lIns="0" tIns="0" rIns="0" bIns="0" rtlCol="0" anchor="t">
            <a:spAutoFit/>
          </a:bodyPr>
          <a:lstStyle/>
          <a:p>
            <a:pPr algn="ctr">
              <a:lnSpc>
                <a:spcPts val="5599"/>
              </a:lnSpc>
              <a:spcBef>
                <a:spcPct val="0"/>
              </a:spcBef>
            </a:pPr>
            <a:r>
              <a:rPr lang="en-US" sz="3999" dirty="0">
                <a:solidFill>
                  <a:srgbClr val="FFFFFF"/>
                </a:solidFill>
                <a:latin typeface="TT Commons Pro"/>
              </a:rPr>
              <a:t>Introduction</a:t>
            </a:r>
          </a:p>
        </p:txBody>
      </p:sp>
      <p:sp>
        <p:nvSpPr>
          <p:cNvPr id="15" name="TextBox 15"/>
          <p:cNvSpPr txBox="1"/>
          <p:nvPr/>
        </p:nvSpPr>
        <p:spPr>
          <a:xfrm>
            <a:off x="2137071" y="3740856"/>
            <a:ext cx="5397914" cy="1216025"/>
          </a:xfrm>
          <a:prstGeom prst="rect">
            <a:avLst/>
          </a:prstGeom>
        </p:spPr>
        <p:txBody>
          <a:bodyPr lIns="0" tIns="0" rIns="0" bIns="0" rtlCol="0" anchor="t">
            <a:spAutoFit/>
          </a:bodyPr>
          <a:lstStyle/>
          <a:p>
            <a:pPr algn="just">
              <a:lnSpc>
                <a:spcPts val="4900"/>
              </a:lnSpc>
              <a:spcBef>
                <a:spcPct val="0"/>
              </a:spcBef>
            </a:pPr>
            <a:r>
              <a:rPr lang="en-US" sz="3500" dirty="0">
                <a:solidFill>
                  <a:srgbClr val="FFFFFF"/>
                </a:solidFill>
                <a:latin typeface="TT Commons Pro"/>
              </a:rPr>
              <a:t>The state of the transitional</a:t>
            </a:r>
          </a:p>
          <a:p>
            <a:pPr algn="just">
              <a:lnSpc>
                <a:spcPts val="4900"/>
              </a:lnSpc>
              <a:spcBef>
                <a:spcPct val="0"/>
              </a:spcBef>
            </a:pPr>
            <a:r>
              <a:rPr lang="en-US" sz="3500" dirty="0">
                <a:solidFill>
                  <a:srgbClr val="FFFFFF"/>
                </a:solidFill>
                <a:latin typeface="TT Commons Pro"/>
              </a:rPr>
              <a:t>economy of Ukraine</a:t>
            </a:r>
          </a:p>
        </p:txBody>
      </p:sp>
      <p:sp>
        <p:nvSpPr>
          <p:cNvPr id="16" name="TextBox 16"/>
          <p:cNvSpPr txBox="1"/>
          <p:nvPr/>
        </p:nvSpPr>
        <p:spPr>
          <a:xfrm>
            <a:off x="2137071" y="5250735"/>
            <a:ext cx="5100489" cy="1216025"/>
          </a:xfrm>
          <a:prstGeom prst="rect">
            <a:avLst/>
          </a:prstGeom>
        </p:spPr>
        <p:txBody>
          <a:bodyPr lIns="0" tIns="0" rIns="0" bIns="0" rtlCol="0" anchor="t">
            <a:spAutoFit/>
          </a:bodyPr>
          <a:lstStyle/>
          <a:p>
            <a:pPr algn="ctr">
              <a:lnSpc>
                <a:spcPts val="4900"/>
              </a:lnSpc>
              <a:spcBef>
                <a:spcPct val="0"/>
              </a:spcBef>
            </a:pPr>
            <a:r>
              <a:rPr lang="en-US" sz="3500">
                <a:solidFill>
                  <a:srgbClr val="FFFFFF"/>
                </a:solidFill>
                <a:latin typeface="TT Commons Pro"/>
              </a:rPr>
              <a:t>Advantages of investing in </a:t>
            </a:r>
          </a:p>
          <a:p>
            <a:pPr algn="just">
              <a:lnSpc>
                <a:spcPts val="4900"/>
              </a:lnSpc>
              <a:spcBef>
                <a:spcPct val="0"/>
              </a:spcBef>
            </a:pPr>
            <a:r>
              <a:rPr lang="en-US" sz="3500">
                <a:solidFill>
                  <a:srgbClr val="FFFFFF"/>
                </a:solidFill>
                <a:latin typeface="TT Commons Pro"/>
              </a:rPr>
              <a:t>a transition economy</a:t>
            </a:r>
          </a:p>
        </p:txBody>
      </p:sp>
      <p:sp>
        <p:nvSpPr>
          <p:cNvPr id="17" name="TextBox 17"/>
          <p:cNvSpPr txBox="1"/>
          <p:nvPr/>
        </p:nvSpPr>
        <p:spPr>
          <a:xfrm>
            <a:off x="2137071" y="6762035"/>
            <a:ext cx="4129385" cy="1216025"/>
          </a:xfrm>
          <a:prstGeom prst="rect">
            <a:avLst/>
          </a:prstGeom>
        </p:spPr>
        <p:txBody>
          <a:bodyPr lIns="0" tIns="0" rIns="0" bIns="0" rtlCol="0" anchor="t">
            <a:spAutoFit/>
          </a:bodyPr>
          <a:lstStyle/>
          <a:p>
            <a:pPr algn="ctr">
              <a:lnSpc>
                <a:spcPts val="4900"/>
              </a:lnSpc>
              <a:spcBef>
                <a:spcPct val="0"/>
              </a:spcBef>
            </a:pPr>
            <a:r>
              <a:rPr lang="en-US" sz="3500">
                <a:solidFill>
                  <a:srgbClr val="FFFFFF"/>
                </a:solidFill>
                <a:latin typeface="TT Commons Pro"/>
              </a:rPr>
              <a:t>Risks of investing in a </a:t>
            </a:r>
          </a:p>
          <a:p>
            <a:pPr>
              <a:lnSpc>
                <a:spcPts val="4900"/>
              </a:lnSpc>
              <a:spcBef>
                <a:spcPct val="0"/>
              </a:spcBef>
            </a:pPr>
            <a:r>
              <a:rPr lang="en-US" sz="3500">
                <a:solidFill>
                  <a:srgbClr val="FFFFFF"/>
                </a:solidFill>
                <a:latin typeface="TT Commons Pro"/>
              </a:rPr>
              <a:t>transition economy</a:t>
            </a:r>
          </a:p>
        </p:txBody>
      </p:sp>
      <p:sp>
        <p:nvSpPr>
          <p:cNvPr id="18" name="TextBox 18"/>
          <p:cNvSpPr txBox="1"/>
          <p:nvPr/>
        </p:nvSpPr>
        <p:spPr>
          <a:xfrm>
            <a:off x="2137071" y="8298464"/>
            <a:ext cx="4465290" cy="1216025"/>
          </a:xfrm>
          <a:prstGeom prst="rect">
            <a:avLst/>
          </a:prstGeom>
        </p:spPr>
        <p:txBody>
          <a:bodyPr lIns="0" tIns="0" rIns="0" bIns="0" rtlCol="0" anchor="t">
            <a:spAutoFit/>
          </a:bodyPr>
          <a:lstStyle/>
          <a:p>
            <a:pPr algn="ctr">
              <a:lnSpc>
                <a:spcPts val="4900"/>
              </a:lnSpc>
              <a:spcBef>
                <a:spcPct val="0"/>
              </a:spcBef>
            </a:pPr>
            <a:r>
              <a:rPr lang="en-US" sz="3500">
                <a:solidFill>
                  <a:srgbClr val="FFFFFF"/>
                </a:solidFill>
                <a:latin typeface="TT Commons Pro"/>
              </a:rPr>
              <a:t>Transitional economy: </a:t>
            </a:r>
          </a:p>
          <a:p>
            <a:pPr>
              <a:lnSpc>
                <a:spcPts val="4900"/>
              </a:lnSpc>
              <a:spcBef>
                <a:spcPct val="0"/>
              </a:spcBef>
            </a:pPr>
            <a:r>
              <a:rPr lang="en-US" sz="3500">
                <a:solidFill>
                  <a:srgbClr val="FFFFFF"/>
                </a:solidFill>
                <a:latin typeface="TT Commons Pro"/>
              </a:rPr>
              <a:t>definitions and features</a:t>
            </a:r>
          </a:p>
        </p:txBody>
      </p:sp>
      <p:sp>
        <p:nvSpPr>
          <p:cNvPr id="19" name="TextBox 19"/>
          <p:cNvSpPr txBox="1"/>
          <p:nvPr/>
        </p:nvSpPr>
        <p:spPr>
          <a:xfrm>
            <a:off x="9418561" y="2267481"/>
            <a:ext cx="7241679" cy="1207382"/>
          </a:xfrm>
          <a:prstGeom prst="rect">
            <a:avLst/>
          </a:prstGeom>
        </p:spPr>
        <p:txBody>
          <a:bodyPr lIns="0" tIns="0" rIns="0" bIns="0" rtlCol="0" anchor="t">
            <a:spAutoFit/>
          </a:bodyPr>
          <a:lstStyle/>
          <a:p>
            <a:pPr>
              <a:lnSpc>
                <a:spcPts val="4900"/>
              </a:lnSpc>
              <a:spcBef>
                <a:spcPct val="0"/>
              </a:spcBef>
            </a:pPr>
            <a:r>
              <a:rPr lang="en-US" sz="3500" dirty="0">
                <a:solidFill>
                  <a:srgbClr val="000000"/>
                </a:solidFill>
                <a:latin typeface="TT Commons Pro"/>
              </a:rPr>
              <a:t>Investments in the transition economy</a:t>
            </a:r>
          </a:p>
        </p:txBody>
      </p:sp>
      <p:sp>
        <p:nvSpPr>
          <p:cNvPr id="20" name="TextBox 20"/>
          <p:cNvSpPr txBox="1"/>
          <p:nvPr/>
        </p:nvSpPr>
        <p:spPr>
          <a:xfrm>
            <a:off x="9408468" y="3715775"/>
            <a:ext cx="6183511" cy="12160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TT Commons Pro"/>
              </a:rPr>
              <a:t>The role of the state in investing </a:t>
            </a:r>
          </a:p>
          <a:p>
            <a:pPr>
              <a:lnSpc>
                <a:spcPts val="4900"/>
              </a:lnSpc>
              <a:spcBef>
                <a:spcPct val="0"/>
              </a:spcBef>
            </a:pPr>
            <a:r>
              <a:rPr lang="en-US" sz="3500">
                <a:solidFill>
                  <a:srgbClr val="000000"/>
                </a:solidFill>
                <a:latin typeface="TT Commons Pro"/>
              </a:rPr>
              <a:t>in the transition economy</a:t>
            </a:r>
          </a:p>
        </p:txBody>
      </p:sp>
      <p:sp>
        <p:nvSpPr>
          <p:cNvPr id="21" name="TextBox 21"/>
          <p:cNvSpPr txBox="1"/>
          <p:nvPr/>
        </p:nvSpPr>
        <p:spPr>
          <a:xfrm>
            <a:off x="9408468" y="5173114"/>
            <a:ext cx="5232053" cy="12160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TT Commons Pro"/>
              </a:rPr>
              <a:t>Infrastructure as a factor of </a:t>
            </a:r>
          </a:p>
          <a:p>
            <a:pPr algn="ctr">
              <a:lnSpc>
                <a:spcPts val="4900"/>
              </a:lnSpc>
              <a:spcBef>
                <a:spcPct val="0"/>
              </a:spcBef>
            </a:pPr>
            <a:r>
              <a:rPr lang="en-US" sz="3500">
                <a:solidFill>
                  <a:srgbClr val="000000"/>
                </a:solidFill>
                <a:latin typeface="TT Commons Pro"/>
              </a:rPr>
              <a:t>attractiveness for investors</a:t>
            </a:r>
          </a:p>
        </p:txBody>
      </p:sp>
      <p:sp>
        <p:nvSpPr>
          <p:cNvPr id="22" name="TextBox 22"/>
          <p:cNvSpPr txBox="1"/>
          <p:nvPr/>
        </p:nvSpPr>
        <p:spPr>
          <a:xfrm>
            <a:off x="9408468" y="6735789"/>
            <a:ext cx="5496520" cy="1216025"/>
          </a:xfrm>
          <a:prstGeom prst="rect">
            <a:avLst/>
          </a:prstGeom>
        </p:spPr>
        <p:txBody>
          <a:bodyPr lIns="0" tIns="0" rIns="0" bIns="0" rtlCol="0" anchor="t">
            <a:spAutoFit/>
          </a:bodyPr>
          <a:lstStyle/>
          <a:p>
            <a:pPr algn="ctr">
              <a:lnSpc>
                <a:spcPts val="4900"/>
              </a:lnSpc>
              <a:spcBef>
                <a:spcPct val="0"/>
              </a:spcBef>
            </a:pPr>
            <a:r>
              <a:rPr lang="en-US" sz="3500">
                <a:solidFill>
                  <a:srgbClr val="000000"/>
                </a:solidFill>
                <a:latin typeface="TT Commons Pro"/>
              </a:rPr>
              <a:t>Sectors of the economy that </a:t>
            </a:r>
          </a:p>
          <a:p>
            <a:pPr>
              <a:lnSpc>
                <a:spcPts val="4900"/>
              </a:lnSpc>
              <a:spcBef>
                <a:spcPct val="0"/>
              </a:spcBef>
            </a:pPr>
            <a:r>
              <a:rPr lang="en-US" sz="3500">
                <a:solidFill>
                  <a:srgbClr val="000000"/>
                </a:solidFill>
                <a:latin typeface="TT Commons Pro"/>
              </a:rPr>
              <a:t>need investment</a:t>
            </a:r>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250" fill="hold"/>
                                        <p:tgtEl>
                                          <p:spTgt spid="4"/>
                                        </p:tgtEl>
                                        <p:attrNameLst>
                                          <p:attrName>ppt_x</p:attrName>
                                        </p:attrNameLst>
                                      </p:cBhvr>
                                      <p:tavLst>
                                        <p:tav tm="0">
                                          <p:val>
                                            <p:strVal val="#ppt_x"/>
                                          </p:val>
                                        </p:tav>
                                        <p:tav tm="100000">
                                          <p:val>
                                            <p:strVal val="#ppt_x"/>
                                          </p:val>
                                        </p:tav>
                                      </p:tavLst>
                                    </p:anim>
                                    <p:anim calcmode="lin" valueType="num">
                                      <p:cBhvr additive="base">
                                        <p:cTn id="14" dur="250" fill="hold"/>
                                        <p:tgtEl>
                                          <p:spTgt spid="4"/>
                                        </p:tgtEl>
                                        <p:attrNameLst>
                                          <p:attrName>ppt_y</p:attrName>
                                        </p:attrNameLst>
                                      </p:cBhvr>
                                      <p:tavLst>
                                        <p:tav tm="0">
                                          <p:val>
                                            <p:strVal val="1+#ppt_h/2"/>
                                          </p:val>
                                        </p:tav>
                                        <p:tav tm="100000">
                                          <p:val>
                                            <p:strVal val="#ppt_y"/>
                                          </p:val>
                                        </p:tav>
                                      </p:tavLst>
                                    </p:anim>
                                  </p:childTnLst>
                                </p:cTn>
                              </p:par>
                            </p:childTnLst>
                          </p:cTn>
                        </p:par>
                        <p:par>
                          <p:cTn id="15" fill="hold">
                            <p:stCondLst>
                              <p:cond delay="1250"/>
                            </p:stCondLst>
                            <p:childTnLst>
                              <p:par>
                                <p:cTn id="16" presetID="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250" fill="hold"/>
                                        <p:tgtEl>
                                          <p:spTgt spid="5"/>
                                        </p:tgtEl>
                                        <p:attrNameLst>
                                          <p:attrName>ppt_x</p:attrName>
                                        </p:attrNameLst>
                                      </p:cBhvr>
                                      <p:tavLst>
                                        <p:tav tm="0">
                                          <p:val>
                                            <p:strVal val="#ppt_x"/>
                                          </p:val>
                                        </p:tav>
                                        <p:tav tm="100000">
                                          <p:val>
                                            <p:strVal val="#ppt_x"/>
                                          </p:val>
                                        </p:tav>
                                      </p:tavLst>
                                    </p:anim>
                                    <p:anim calcmode="lin" valueType="num">
                                      <p:cBhvr additive="base">
                                        <p:cTn id="19" dur="25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250" fill="hold"/>
                                        <p:tgtEl>
                                          <p:spTgt spid="6"/>
                                        </p:tgtEl>
                                        <p:attrNameLst>
                                          <p:attrName>ppt_x</p:attrName>
                                        </p:attrNameLst>
                                      </p:cBhvr>
                                      <p:tavLst>
                                        <p:tav tm="0">
                                          <p:val>
                                            <p:strVal val="#ppt_x"/>
                                          </p:val>
                                        </p:tav>
                                        <p:tav tm="100000">
                                          <p:val>
                                            <p:strVal val="#ppt_x"/>
                                          </p:val>
                                        </p:tav>
                                      </p:tavLst>
                                    </p:anim>
                                    <p:anim calcmode="lin" valueType="num">
                                      <p:cBhvr additive="base">
                                        <p:cTn id="24" dur="250" fill="hold"/>
                                        <p:tgtEl>
                                          <p:spTgt spid="6"/>
                                        </p:tgtEl>
                                        <p:attrNameLst>
                                          <p:attrName>ppt_y</p:attrName>
                                        </p:attrNameLst>
                                      </p:cBhvr>
                                      <p:tavLst>
                                        <p:tav tm="0">
                                          <p:val>
                                            <p:strVal val="1+#ppt_h/2"/>
                                          </p:val>
                                        </p:tav>
                                        <p:tav tm="100000">
                                          <p:val>
                                            <p:strVal val="#ppt_y"/>
                                          </p:val>
                                        </p:tav>
                                      </p:tavLst>
                                    </p:anim>
                                  </p:childTnLst>
                                </p:cTn>
                              </p:par>
                            </p:childTnLst>
                          </p:cTn>
                        </p:par>
                        <p:par>
                          <p:cTn id="25" fill="hold">
                            <p:stCondLst>
                              <p:cond delay="1750"/>
                            </p:stCondLst>
                            <p:childTnLst>
                              <p:par>
                                <p:cTn id="26" presetID="2" presetClass="entr" presetSubtype="4"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250" fill="hold"/>
                                        <p:tgtEl>
                                          <p:spTgt spid="7"/>
                                        </p:tgtEl>
                                        <p:attrNameLst>
                                          <p:attrName>ppt_x</p:attrName>
                                        </p:attrNameLst>
                                      </p:cBhvr>
                                      <p:tavLst>
                                        <p:tav tm="0">
                                          <p:val>
                                            <p:strVal val="#ppt_x"/>
                                          </p:val>
                                        </p:tav>
                                        <p:tav tm="100000">
                                          <p:val>
                                            <p:strVal val="#ppt_x"/>
                                          </p:val>
                                        </p:tav>
                                      </p:tavLst>
                                    </p:anim>
                                    <p:anim calcmode="lin" valueType="num">
                                      <p:cBhvr additive="base">
                                        <p:cTn id="29" dur="250" fill="hold"/>
                                        <p:tgtEl>
                                          <p:spTgt spid="7"/>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 presetClass="entr" presetSubtype="4"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250" fill="hold"/>
                                        <p:tgtEl>
                                          <p:spTgt spid="8"/>
                                        </p:tgtEl>
                                        <p:attrNameLst>
                                          <p:attrName>ppt_x</p:attrName>
                                        </p:attrNameLst>
                                      </p:cBhvr>
                                      <p:tavLst>
                                        <p:tav tm="0">
                                          <p:val>
                                            <p:strVal val="#ppt_x"/>
                                          </p:val>
                                        </p:tav>
                                        <p:tav tm="100000">
                                          <p:val>
                                            <p:strVal val="#ppt_x"/>
                                          </p:val>
                                        </p:tav>
                                      </p:tavLst>
                                    </p:anim>
                                    <p:anim calcmode="lin" valueType="num">
                                      <p:cBhvr additive="base">
                                        <p:cTn id="34" dur="250" fill="hold"/>
                                        <p:tgtEl>
                                          <p:spTgt spid="8"/>
                                        </p:tgtEl>
                                        <p:attrNameLst>
                                          <p:attrName>ppt_y</p:attrName>
                                        </p:attrNameLst>
                                      </p:cBhvr>
                                      <p:tavLst>
                                        <p:tav tm="0">
                                          <p:val>
                                            <p:strVal val="1+#ppt_h/2"/>
                                          </p:val>
                                        </p:tav>
                                        <p:tav tm="100000">
                                          <p:val>
                                            <p:strVal val="#ppt_y"/>
                                          </p:val>
                                        </p:tav>
                                      </p:tavLst>
                                    </p:anim>
                                  </p:childTnLst>
                                </p:cTn>
                              </p:par>
                            </p:childTnLst>
                          </p:cTn>
                        </p:par>
                        <p:par>
                          <p:cTn id="35" fill="hold">
                            <p:stCondLst>
                              <p:cond delay="2250"/>
                            </p:stCondLst>
                            <p:childTnLst>
                              <p:par>
                                <p:cTn id="36" presetID="2" presetClass="entr" presetSubtype="4" fill="hold" nodeType="after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250" fill="hold"/>
                                        <p:tgtEl>
                                          <p:spTgt spid="9"/>
                                        </p:tgtEl>
                                        <p:attrNameLst>
                                          <p:attrName>ppt_x</p:attrName>
                                        </p:attrNameLst>
                                      </p:cBhvr>
                                      <p:tavLst>
                                        <p:tav tm="0">
                                          <p:val>
                                            <p:strVal val="#ppt_x"/>
                                          </p:val>
                                        </p:tav>
                                        <p:tav tm="100000">
                                          <p:val>
                                            <p:strVal val="#ppt_x"/>
                                          </p:val>
                                        </p:tav>
                                      </p:tavLst>
                                    </p:anim>
                                    <p:anim calcmode="lin" valueType="num">
                                      <p:cBhvr additive="base">
                                        <p:cTn id="39" dur="250" fill="hold"/>
                                        <p:tgtEl>
                                          <p:spTgt spid="9"/>
                                        </p:tgtEl>
                                        <p:attrNameLst>
                                          <p:attrName>ppt_y</p:attrName>
                                        </p:attrNameLst>
                                      </p:cBhvr>
                                      <p:tavLst>
                                        <p:tav tm="0">
                                          <p:val>
                                            <p:strVal val="1+#ppt_h/2"/>
                                          </p:val>
                                        </p:tav>
                                        <p:tav tm="100000">
                                          <p:val>
                                            <p:strVal val="#ppt_y"/>
                                          </p:val>
                                        </p:tav>
                                      </p:tavLst>
                                    </p:anim>
                                  </p:childTnLst>
                                </p:cTn>
                              </p:par>
                            </p:childTnLst>
                          </p:cTn>
                        </p:par>
                        <p:par>
                          <p:cTn id="40" fill="hold">
                            <p:stCondLst>
                              <p:cond delay="2500"/>
                            </p:stCondLst>
                            <p:childTnLst>
                              <p:par>
                                <p:cTn id="41" presetID="2" presetClass="entr" presetSubtype="4"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250" fill="hold"/>
                                        <p:tgtEl>
                                          <p:spTgt spid="10"/>
                                        </p:tgtEl>
                                        <p:attrNameLst>
                                          <p:attrName>ppt_x</p:attrName>
                                        </p:attrNameLst>
                                      </p:cBhvr>
                                      <p:tavLst>
                                        <p:tav tm="0">
                                          <p:val>
                                            <p:strVal val="#ppt_x"/>
                                          </p:val>
                                        </p:tav>
                                        <p:tav tm="100000">
                                          <p:val>
                                            <p:strVal val="#ppt_x"/>
                                          </p:val>
                                        </p:tav>
                                      </p:tavLst>
                                    </p:anim>
                                    <p:anim calcmode="lin" valueType="num">
                                      <p:cBhvr additive="base">
                                        <p:cTn id="44" dur="250" fill="hold"/>
                                        <p:tgtEl>
                                          <p:spTgt spid="10"/>
                                        </p:tgtEl>
                                        <p:attrNameLst>
                                          <p:attrName>ppt_y</p:attrName>
                                        </p:attrNameLst>
                                      </p:cBhvr>
                                      <p:tavLst>
                                        <p:tav tm="0">
                                          <p:val>
                                            <p:strVal val="1+#ppt_h/2"/>
                                          </p:val>
                                        </p:tav>
                                        <p:tav tm="100000">
                                          <p:val>
                                            <p:strVal val="#ppt_y"/>
                                          </p:val>
                                        </p:tav>
                                      </p:tavLst>
                                    </p:anim>
                                  </p:childTnLst>
                                </p:cTn>
                              </p:par>
                            </p:childTnLst>
                          </p:cTn>
                        </p:par>
                        <p:par>
                          <p:cTn id="45" fill="hold">
                            <p:stCondLst>
                              <p:cond delay="2750"/>
                            </p:stCondLst>
                            <p:childTnLst>
                              <p:par>
                                <p:cTn id="46" presetID="2" presetClass="entr" presetSubtype="4" fill="hold" nodeType="after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250" fill="hold"/>
                                        <p:tgtEl>
                                          <p:spTgt spid="11"/>
                                        </p:tgtEl>
                                        <p:attrNameLst>
                                          <p:attrName>ppt_x</p:attrName>
                                        </p:attrNameLst>
                                      </p:cBhvr>
                                      <p:tavLst>
                                        <p:tav tm="0">
                                          <p:val>
                                            <p:strVal val="#ppt_x"/>
                                          </p:val>
                                        </p:tav>
                                        <p:tav tm="100000">
                                          <p:val>
                                            <p:strVal val="#ppt_x"/>
                                          </p:val>
                                        </p:tav>
                                      </p:tavLst>
                                    </p:anim>
                                    <p:anim calcmode="lin" valueType="num">
                                      <p:cBhvr additive="base">
                                        <p:cTn id="49" dur="250" fill="hold"/>
                                        <p:tgtEl>
                                          <p:spTgt spid="11"/>
                                        </p:tgtEl>
                                        <p:attrNameLst>
                                          <p:attrName>ppt_y</p:attrName>
                                        </p:attrNameLst>
                                      </p:cBhvr>
                                      <p:tavLst>
                                        <p:tav tm="0">
                                          <p:val>
                                            <p:strVal val="1+#ppt_h/2"/>
                                          </p:val>
                                        </p:tav>
                                        <p:tav tm="100000">
                                          <p:val>
                                            <p:strVal val="#ppt_y"/>
                                          </p:val>
                                        </p:tav>
                                      </p:tavLst>
                                    </p:anim>
                                  </p:childTnLst>
                                </p:cTn>
                              </p:par>
                            </p:childTnLst>
                          </p:cTn>
                        </p:par>
                        <p:par>
                          <p:cTn id="50" fill="hold">
                            <p:stCondLst>
                              <p:cond delay="3000"/>
                            </p:stCondLst>
                            <p:childTnLst>
                              <p:par>
                                <p:cTn id="51" presetID="2" presetClass="entr" presetSubtype="4"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250" fill="hold"/>
                                        <p:tgtEl>
                                          <p:spTgt spid="12"/>
                                        </p:tgtEl>
                                        <p:attrNameLst>
                                          <p:attrName>ppt_x</p:attrName>
                                        </p:attrNameLst>
                                      </p:cBhvr>
                                      <p:tavLst>
                                        <p:tav tm="0">
                                          <p:val>
                                            <p:strVal val="#ppt_x"/>
                                          </p:val>
                                        </p:tav>
                                        <p:tav tm="100000">
                                          <p:val>
                                            <p:strVal val="#ppt_x"/>
                                          </p:val>
                                        </p:tav>
                                      </p:tavLst>
                                    </p:anim>
                                    <p:anim calcmode="lin" valueType="num">
                                      <p:cBhvr additive="base">
                                        <p:cTn id="54" dur="250" fill="hold"/>
                                        <p:tgtEl>
                                          <p:spTgt spid="12"/>
                                        </p:tgtEl>
                                        <p:attrNameLst>
                                          <p:attrName>ppt_y</p:attrName>
                                        </p:attrNameLst>
                                      </p:cBhvr>
                                      <p:tavLst>
                                        <p:tav tm="0">
                                          <p:val>
                                            <p:strVal val="1+#ppt_h/2"/>
                                          </p:val>
                                        </p:tav>
                                        <p:tav tm="100000">
                                          <p:val>
                                            <p:strVal val="#ppt_y"/>
                                          </p:val>
                                        </p:tav>
                                      </p:tavLst>
                                    </p:anim>
                                  </p:childTnLst>
                                </p:cTn>
                              </p:par>
                            </p:childTnLst>
                          </p:cTn>
                        </p:par>
                        <p:par>
                          <p:cTn id="55" fill="hold">
                            <p:stCondLst>
                              <p:cond delay="3250"/>
                            </p:stCondLst>
                            <p:childTnLst>
                              <p:par>
                                <p:cTn id="56" presetID="42"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250"/>
                                        <p:tgtEl>
                                          <p:spTgt spid="14"/>
                                        </p:tgtEl>
                                      </p:cBhvr>
                                    </p:animEffect>
                                    <p:anim calcmode="lin" valueType="num">
                                      <p:cBhvr>
                                        <p:cTn id="59" dur="250" fill="hold"/>
                                        <p:tgtEl>
                                          <p:spTgt spid="14"/>
                                        </p:tgtEl>
                                        <p:attrNameLst>
                                          <p:attrName>ppt_x</p:attrName>
                                        </p:attrNameLst>
                                      </p:cBhvr>
                                      <p:tavLst>
                                        <p:tav tm="0">
                                          <p:val>
                                            <p:strVal val="#ppt_x"/>
                                          </p:val>
                                        </p:tav>
                                        <p:tav tm="100000">
                                          <p:val>
                                            <p:strVal val="#ppt_x"/>
                                          </p:val>
                                        </p:tav>
                                      </p:tavLst>
                                    </p:anim>
                                    <p:anim calcmode="lin" valueType="num">
                                      <p:cBhvr>
                                        <p:cTn id="60" dur="250" fill="hold"/>
                                        <p:tgtEl>
                                          <p:spTgt spid="14"/>
                                        </p:tgtEl>
                                        <p:attrNameLst>
                                          <p:attrName>ppt_y</p:attrName>
                                        </p:attrNameLst>
                                      </p:cBhvr>
                                      <p:tavLst>
                                        <p:tav tm="0">
                                          <p:val>
                                            <p:strVal val="#ppt_y+.1"/>
                                          </p:val>
                                        </p:tav>
                                        <p:tav tm="100000">
                                          <p:val>
                                            <p:strVal val="#ppt_y"/>
                                          </p:val>
                                        </p:tav>
                                      </p:tavLst>
                                    </p:anim>
                                  </p:childTnLst>
                                </p:cTn>
                              </p:par>
                            </p:childTnLst>
                          </p:cTn>
                        </p:par>
                        <p:par>
                          <p:cTn id="61" fill="hold">
                            <p:stCondLst>
                              <p:cond delay="3500"/>
                            </p:stCondLst>
                            <p:childTnLst>
                              <p:par>
                                <p:cTn id="62" presetID="42" presetClass="entr" presetSubtype="0"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250"/>
                                        <p:tgtEl>
                                          <p:spTgt spid="15"/>
                                        </p:tgtEl>
                                      </p:cBhvr>
                                    </p:animEffect>
                                    <p:anim calcmode="lin" valueType="num">
                                      <p:cBhvr>
                                        <p:cTn id="65" dur="250" fill="hold"/>
                                        <p:tgtEl>
                                          <p:spTgt spid="15"/>
                                        </p:tgtEl>
                                        <p:attrNameLst>
                                          <p:attrName>ppt_x</p:attrName>
                                        </p:attrNameLst>
                                      </p:cBhvr>
                                      <p:tavLst>
                                        <p:tav tm="0">
                                          <p:val>
                                            <p:strVal val="#ppt_x"/>
                                          </p:val>
                                        </p:tav>
                                        <p:tav tm="100000">
                                          <p:val>
                                            <p:strVal val="#ppt_x"/>
                                          </p:val>
                                        </p:tav>
                                      </p:tavLst>
                                    </p:anim>
                                    <p:anim calcmode="lin" valueType="num">
                                      <p:cBhvr>
                                        <p:cTn id="66" dur="250" fill="hold"/>
                                        <p:tgtEl>
                                          <p:spTgt spid="15"/>
                                        </p:tgtEl>
                                        <p:attrNameLst>
                                          <p:attrName>ppt_y</p:attrName>
                                        </p:attrNameLst>
                                      </p:cBhvr>
                                      <p:tavLst>
                                        <p:tav tm="0">
                                          <p:val>
                                            <p:strVal val="#ppt_y+.1"/>
                                          </p:val>
                                        </p:tav>
                                        <p:tav tm="100000">
                                          <p:val>
                                            <p:strVal val="#ppt_y"/>
                                          </p:val>
                                        </p:tav>
                                      </p:tavLst>
                                    </p:anim>
                                  </p:childTnLst>
                                </p:cTn>
                              </p:par>
                            </p:childTnLst>
                          </p:cTn>
                        </p:par>
                        <p:par>
                          <p:cTn id="67" fill="hold">
                            <p:stCondLst>
                              <p:cond delay="3750"/>
                            </p:stCondLst>
                            <p:childTnLst>
                              <p:par>
                                <p:cTn id="68" presetID="42"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250"/>
                                        <p:tgtEl>
                                          <p:spTgt spid="16"/>
                                        </p:tgtEl>
                                      </p:cBhvr>
                                    </p:animEffect>
                                    <p:anim calcmode="lin" valueType="num">
                                      <p:cBhvr>
                                        <p:cTn id="71" dur="250" fill="hold"/>
                                        <p:tgtEl>
                                          <p:spTgt spid="16"/>
                                        </p:tgtEl>
                                        <p:attrNameLst>
                                          <p:attrName>ppt_x</p:attrName>
                                        </p:attrNameLst>
                                      </p:cBhvr>
                                      <p:tavLst>
                                        <p:tav tm="0">
                                          <p:val>
                                            <p:strVal val="#ppt_x"/>
                                          </p:val>
                                        </p:tav>
                                        <p:tav tm="100000">
                                          <p:val>
                                            <p:strVal val="#ppt_x"/>
                                          </p:val>
                                        </p:tav>
                                      </p:tavLst>
                                    </p:anim>
                                    <p:anim calcmode="lin" valueType="num">
                                      <p:cBhvr>
                                        <p:cTn id="72" dur="250" fill="hold"/>
                                        <p:tgtEl>
                                          <p:spTgt spid="16"/>
                                        </p:tgtEl>
                                        <p:attrNameLst>
                                          <p:attrName>ppt_y</p:attrName>
                                        </p:attrNameLst>
                                      </p:cBhvr>
                                      <p:tavLst>
                                        <p:tav tm="0">
                                          <p:val>
                                            <p:strVal val="#ppt_y+.1"/>
                                          </p:val>
                                        </p:tav>
                                        <p:tav tm="100000">
                                          <p:val>
                                            <p:strVal val="#ppt_y"/>
                                          </p:val>
                                        </p:tav>
                                      </p:tavLst>
                                    </p:anim>
                                  </p:childTnLst>
                                </p:cTn>
                              </p:par>
                            </p:childTnLst>
                          </p:cTn>
                        </p:par>
                        <p:par>
                          <p:cTn id="73" fill="hold">
                            <p:stCondLst>
                              <p:cond delay="4000"/>
                            </p:stCondLst>
                            <p:childTnLst>
                              <p:par>
                                <p:cTn id="74" presetID="42" presetClass="entr" presetSubtype="0" fill="hold" grpId="0" nodeType="after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250"/>
                                        <p:tgtEl>
                                          <p:spTgt spid="17"/>
                                        </p:tgtEl>
                                      </p:cBhvr>
                                    </p:animEffect>
                                    <p:anim calcmode="lin" valueType="num">
                                      <p:cBhvr>
                                        <p:cTn id="77" dur="250" fill="hold"/>
                                        <p:tgtEl>
                                          <p:spTgt spid="17"/>
                                        </p:tgtEl>
                                        <p:attrNameLst>
                                          <p:attrName>ppt_x</p:attrName>
                                        </p:attrNameLst>
                                      </p:cBhvr>
                                      <p:tavLst>
                                        <p:tav tm="0">
                                          <p:val>
                                            <p:strVal val="#ppt_x"/>
                                          </p:val>
                                        </p:tav>
                                        <p:tav tm="100000">
                                          <p:val>
                                            <p:strVal val="#ppt_x"/>
                                          </p:val>
                                        </p:tav>
                                      </p:tavLst>
                                    </p:anim>
                                    <p:anim calcmode="lin" valueType="num">
                                      <p:cBhvr>
                                        <p:cTn id="78" dur="250" fill="hold"/>
                                        <p:tgtEl>
                                          <p:spTgt spid="17"/>
                                        </p:tgtEl>
                                        <p:attrNameLst>
                                          <p:attrName>ppt_y</p:attrName>
                                        </p:attrNameLst>
                                      </p:cBhvr>
                                      <p:tavLst>
                                        <p:tav tm="0">
                                          <p:val>
                                            <p:strVal val="#ppt_y+.1"/>
                                          </p:val>
                                        </p:tav>
                                        <p:tav tm="100000">
                                          <p:val>
                                            <p:strVal val="#ppt_y"/>
                                          </p:val>
                                        </p:tav>
                                      </p:tavLst>
                                    </p:anim>
                                  </p:childTnLst>
                                </p:cTn>
                              </p:par>
                            </p:childTnLst>
                          </p:cTn>
                        </p:par>
                        <p:par>
                          <p:cTn id="79" fill="hold">
                            <p:stCondLst>
                              <p:cond delay="4250"/>
                            </p:stCondLst>
                            <p:childTnLst>
                              <p:par>
                                <p:cTn id="80" presetID="42" presetClass="entr" presetSubtype="0" fill="hold" grpId="0" nodeType="after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250"/>
                                        <p:tgtEl>
                                          <p:spTgt spid="18"/>
                                        </p:tgtEl>
                                      </p:cBhvr>
                                    </p:animEffect>
                                    <p:anim calcmode="lin" valueType="num">
                                      <p:cBhvr>
                                        <p:cTn id="83" dur="250" fill="hold"/>
                                        <p:tgtEl>
                                          <p:spTgt spid="18"/>
                                        </p:tgtEl>
                                        <p:attrNameLst>
                                          <p:attrName>ppt_x</p:attrName>
                                        </p:attrNameLst>
                                      </p:cBhvr>
                                      <p:tavLst>
                                        <p:tav tm="0">
                                          <p:val>
                                            <p:strVal val="#ppt_x"/>
                                          </p:val>
                                        </p:tav>
                                        <p:tav tm="100000">
                                          <p:val>
                                            <p:strVal val="#ppt_x"/>
                                          </p:val>
                                        </p:tav>
                                      </p:tavLst>
                                    </p:anim>
                                    <p:anim calcmode="lin" valueType="num">
                                      <p:cBhvr>
                                        <p:cTn id="84" dur="250" fill="hold"/>
                                        <p:tgtEl>
                                          <p:spTgt spid="18"/>
                                        </p:tgtEl>
                                        <p:attrNameLst>
                                          <p:attrName>ppt_y</p:attrName>
                                        </p:attrNameLst>
                                      </p:cBhvr>
                                      <p:tavLst>
                                        <p:tav tm="0">
                                          <p:val>
                                            <p:strVal val="#ppt_y+.1"/>
                                          </p:val>
                                        </p:tav>
                                        <p:tav tm="100000">
                                          <p:val>
                                            <p:strVal val="#ppt_y"/>
                                          </p:val>
                                        </p:tav>
                                      </p:tavLst>
                                    </p:anim>
                                  </p:childTnLst>
                                </p:cTn>
                              </p:par>
                            </p:childTnLst>
                          </p:cTn>
                        </p:par>
                        <p:par>
                          <p:cTn id="85" fill="hold">
                            <p:stCondLst>
                              <p:cond delay="4500"/>
                            </p:stCondLst>
                            <p:childTnLst>
                              <p:par>
                                <p:cTn id="86" presetID="42" presetClass="entr" presetSubtype="0" fill="hold" grpId="0" nodeType="after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250"/>
                                        <p:tgtEl>
                                          <p:spTgt spid="19"/>
                                        </p:tgtEl>
                                      </p:cBhvr>
                                    </p:animEffect>
                                    <p:anim calcmode="lin" valueType="num">
                                      <p:cBhvr>
                                        <p:cTn id="89" dur="250" fill="hold"/>
                                        <p:tgtEl>
                                          <p:spTgt spid="19"/>
                                        </p:tgtEl>
                                        <p:attrNameLst>
                                          <p:attrName>ppt_x</p:attrName>
                                        </p:attrNameLst>
                                      </p:cBhvr>
                                      <p:tavLst>
                                        <p:tav tm="0">
                                          <p:val>
                                            <p:strVal val="#ppt_x"/>
                                          </p:val>
                                        </p:tav>
                                        <p:tav tm="100000">
                                          <p:val>
                                            <p:strVal val="#ppt_x"/>
                                          </p:val>
                                        </p:tav>
                                      </p:tavLst>
                                    </p:anim>
                                    <p:anim calcmode="lin" valueType="num">
                                      <p:cBhvr>
                                        <p:cTn id="90" dur="250" fill="hold"/>
                                        <p:tgtEl>
                                          <p:spTgt spid="19"/>
                                        </p:tgtEl>
                                        <p:attrNameLst>
                                          <p:attrName>ppt_y</p:attrName>
                                        </p:attrNameLst>
                                      </p:cBhvr>
                                      <p:tavLst>
                                        <p:tav tm="0">
                                          <p:val>
                                            <p:strVal val="#ppt_y+.1"/>
                                          </p:val>
                                        </p:tav>
                                        <p:tav tm="100000">
                                          <p:val>
                                            <p:strVal val="#ppt_y"/>
                                          </p:val>
                                        </p:tav>
                                      </p:tavLst>
                                    </p:anim>
                                  </p:childTnLst>
                                </p:cTn>
                              </p:par>
                            </p:childTnLst>
                          </p:cTn>
                        </p:par>
                        <p:par>
                          <p:cTn id="91" fill="hold">
                            <p:stCondLst>
                              <p:cond delay="4750"/>
                            </p:stCondLst>
                            <p:childTnLst>
                              <p:par>
                                <p:cTn id="92" presetID="42" presetClass="entr" presetSubtype="0" fill="hold" grpId="0" nodeType="after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250"/>
                                        <p:tgtEl>
                                          <p:spTgt spid="20"/>
                                        </p:tgtEl>
                                      </p:cBhvr>
                                    </p:animEffect>
                                    <p:anim calcmode="lin" valueType="num">
                                      <p:cBhvr>
                                        <p:cTn id="95" dur="250" fill="hold"/>
                                        <p:tgtEl>
                                          <p:spTgt spid="20"/>
                                        </p:tgtEl>
                                        <p:attrNameLst>
                                          <p:attrName>ppt_x</p:attrName>
                                        </p:attrNameLst>
                                      </p:cBhvr>
                                      <p:tavLst>
                                        <p:tav tm="0">
                                          <p:val>
                                            <p:strVal val="#ppt_x"/>
                                          </p:val>
                                        </p:tav>
                                        <p:tav tm="100000">
                                          <p:val>
                                            <p:strVal val="#ppt_x"/>
                                          </p:val>
                                        </p:tav>
                                      </p:tavLst>
                                    </p:anim>
                                    <p:anim calcmode="lin" valueType="num">
                                      <p:cBhvr>
                                        <p:cTn id="96" dur="250" fill="hold"/>
                                        <p:tgtEl>
                                          <p:spTgt spid="20"/>
                                        </p:tgtEl>
                                        <p:attrNameLst>
                                          <p:attrName>ppt_y</p:attrName>
                                        </p:attrNameLst>
                                      </p:cBhvr>
                                      <p:tavLst>
                                        <p:tav tm="0">
                                          <p:val>
                                            <p:strVal val="#ppt_y+.1"/>
                                          </p:val>
                                        </p:tav>
                                        <p:tav tm="100000">
                                          <p:val>
                                            <p:strVal val="#ppt_y"/>
                                          </p:val>
                                        </p:tav>
                                      </p:tavLst>
                                    </p:anim>
                                  </p:childTnLst>
                                </p:cTn>
                              </p:par>
                            </p:childTnLst>
                          </p:cTn>
                        </p:par>
                        <p:par>
                          <p:cTn id="97" fill="hold">
                            <p:stCondLst>
                              <p:cond delay="5000"/>
                            </p:stCondLst>
                            <p:childTnLst>
                              <p:par>
                                <p:cTn id="98" presetID="42" presetClass="entr" presetSubtype="0" fill="hold" grpId="0" nodeType="afterEffect">
                                  <p:stCondLst>
                                    <p:cond delay="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250"/>
                                        <p:tgtEl>
                                          <p:spTgt spid="21"/>
                                        </p:tgtEl>
                                      </p:cBhvr>
                                    </p:animEffect>
                                    <p:anim calcmode="lin" valueType="num">
                                      <p:cBhvr>
                                        <p:cTn id="101" dur="250" fill="hold"/>
                                        <p:tgtEl>
                                          <p:spTgt spid="21"/>
                                        </p:tgtEl>
                                        <p:attrNameLst>
                                          <p:attrName>ppt_x</p:attrName>
                                        </p:attrNameLst>
                                      </p:cBhvr>
                                      <p:tavLst>
                                        <p:tav tm="0">
                                          <p:val>
                                            <p:strVal val="#ppt_x"/>
                                          </p:val>
                                        </p:tav>
                                        <p:tav tm="100000">
                                          <p:val>
                                            <p:strVal val="#ppt_x"/>
                                          </p:val>
                                        </p:tav>
                                      </p:tavLst>
                                    </p:anim>
                                    <p:anim calcmode="lin" valueType="num">
                                      <p:cBhvr>
                                        <p:cTn id="102" dur="250" fill="hold"/>
                                        <p:tgtEl>
                                          <p:spTgt spid="21"/>
                                        </p:tgtEl>
                                        <p:attrNameLst>
                                          <p:attrName>ppt_y</p:attrName>
                                        </p:attrNameLst>
                                      </p:cBhvr>
                                      <p:tavLst>
                                        <p:tav tm="0">
                                          <p:val>
                                            <p:strVal val="#ppt_y+.1"/>
                                          </p:val>
                                        </p:tav>
                                        <p:tav tm="100000">
                                          <p:val>
                                            <p:strVal val="#ppt_y"/>
                                          </p:val>
                                        </p:tav>
                                      </p:tavLst>
                                    </p:anim>
                                  </p:childTnLst>
                                </p:cTn>
                              </p:par>
                            </p:childTnLst>
                          </p:cTn>
                        </p:par>
                        <p:par>
                          <p:cTn id="103" fill="hold">
                            <p:stCondLst>
                              <p:cond delay="5250"/>
                            </p:stCondLst>
                            <p:childTnLst>
                              <p:par>
                                <p:cTn id="104" presetID="42" presetClass="entr" presetSubtype="0" fill="hold" grpId="0" nodeType="afterEffect">
                                  <p:stCondLst>
                                    <p:cond delay="0"/>
                                  </p:stCondLst>
                                  <p:childTnLst>
                                    <p:set>
                                      <p:cBhvr>
                                        <p:cTn id="105" dur="1" fill="hold">
                                          <p:stCondLst>
                                            <p:cond delay="0"/>
                                          </p:stCondLst>
                                        </p:cTn>
                                        <p:tgtEl>
                                          <p:spTgt spid="22"/>
                                        </p:tgtEl>
                                        <p:attrNameLst>
                                          <p:attrName>style.visibility</p:attrName>
                                        </p:attrNameLst>
                                      </p:cBhvr>
                                      <p:to>
                                        <p:strVal val="visible"/>
                                      </p:to>
                                    </p:set>
                                    <p:animEffect transition="in" filter="fade">
                                      <p:cBhvr>
                                        <p:cTn id="106" dur="250"/>
                                        <p:tgtEl>
                                          <p:spTgt spid="22"/>
                                        </p:tgtEl>
                                      </p:cBhvr>
                                    </p:animEffect>
                                    <p:anim calcmode="lin" valueType="num">
                                      <p:cBhvr>
                                        <p:cTn id="107" dur="250" fill="hold"/>
                                        <p:tgtEl>
                                          <p:spTgt spid="22"/>
                                        </p:tgtEl>
                                        <p:attrNameLst>
                                          <p:attrName>ppt_x</p:attrName>
                                        </p:attrNameLst>
                                      </p:cBhvr>
                                      <p:tavLst>
                                        <p:tav tm="0">
                                          <p:val>
                                            <p:strVal val="#ppt_x"/>
                                          </p:val>
                                        </p:tav>
                                        <p:tav tm="100000">
                                          <p:val>
                                            <p:strVal val="#ppt_x"/>
                                          </p:val>
                                        </p:tav>
                                      </p:tavLst>
                                    </p:anim>
                                    <p:anim calcmode="lin" valueType="num">
                                      <p:cBhvr>
                                        <p:cTn id="108" dur="25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0"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702189">
            <a:off x="12808303" y="-2332249"/>
            <a:ext cx="8901994" cy="10457555"/>
          </a:xfrm>
          <a:prstGeom prst="rect">
            <a:avLst/>
          </a:prstGeom>
        </p:spPr>
      </p:pic>
      <p:pic>
        <p:nvPicPr>
          <p:cNvPr id="4" name="Picture 4"/>
          <p:cNvPicPr>
            <a:picLocks noChangeAspect="1"/>
          </p:cNvPicPr>
          <p:nvPr/>
        </p:nvPicPr>
        <p:blipFill>
          <a:blip r:embed="rId4"/>
          <a:srcRect/>
          <a:stretch>
            <a:fillRect/>
          </a:stretch>
        </p:blipFill>
        <p:spPr>
          <a:xfrm>
            <a:off x="11154297" y="2437893"/>
            <a:ext cx="6716860" cy="6716860"/>
          </a:xfrm>
          <a:prstGeom prst="rect">
            <a:avLst/>
          </a:prstGeom>
        </p:spPr>
      </p:pic>
      <p:sp>
        <p:nvSpPr>
          <p:cNvPr id="5" name="TextBox 5"/>
          <p:cNvSpPr txBox="1"/>
          <p:nvPr/>
        </p:nvSpPr>
        <p:spPr>
          <a:xfrm>
            <a:off x="7245846" y="923925"/>
            <a:ext cx="3796308" cy="863601"/>
          </a:xfrm>
          <a:prstGeom prst="rect">
            <a:avLst/>
          </a:prstGeom>
        </p:spPr>
        <p:txBody>
          <a:bodyPr lIns="0" tIns="0" rIns="0" bIns="0" rtlCol="0" anchor="t">
            <a:spAutoFit/>
          </a:bodyPr>
          <a:lstStyle/>
          <a:p>
            <a:pPr algn="ctr">
              <a:lnSpc>
                <a:spcPts val="6999"/>
              </a:lnSpc>
              <a:spcBef>
                <a:spcPct val="0"/>
              </a:spcBef>
            </a:pPr>
            <a:r>
              <a:rPr lang="en-US" sz="4999" dirty="0">
                <a:solidFill>
                  <a:srgbClr val="000000"/>
                </a:solidFill>
                <a:latin typeface="Rasputin Light"/>
              </a:rPr>
              <a:t>Introduction</a:t>
            </a:r>
          </a:p>
        </p:txBody>
      </p:sp>
      <p:sp>
        <p:nvSpPr>
          <p:cNvPr id="6" name="TextBox 6"/>
          <p:cNvSpPr txBox="1"/>
          <p:nvPr/>
        </p:nvSpPr>
        <p:spPr>
          <a:xfrm>
            <a:off x="1028700" y="2390268"/>
            <a:ext cx="9727460" cy="2957124"/>
          </a:xfrm>
          <a:prstGeom prst="rect">
            <a:avLst/>
          </a:prstGeom>
        </p:spPr>
        <p:txBody>
          <a:bodyPr lIns="0" tIns="0" rIns="0" bIns="0" rtlCol="0" anchor="t">
            <a:spAutoFit/>
          </a:bodyPr>
          <a:lstStyle/>
          <a:p>
            <a:pPr algn="just">
              <a:lnSpc>
                <a:spcPts val="3931"/>
              </a:lnSpc>
              <a:spcBef>
                <a:spcPct val="0"/>
              </a:spcBef>
            </a:pPr>
            <a:r>
              <a:rPr lang="en-US" sz="2808" dirty="0">
                <a:solidFill>
                  <a:srgbClr val="000000"/>
                </a:solidFill>
                <a:latin typeface="TT Commons Pro"/>
              </a:rPr>
              <a:t>Ukraine's transition economy is complex and requires a lot of attention. Investments can become a key factor for the development of the country's economy.</a:t>
            </a:r>
          </a:p>
          <a:p>
            <a:pPr algn="just">
              <a:lnSpc>
                <a:spcPts val="3931"/>
              </a:lnSpc>
              <a:spcBef>
                <a:spcPct val="0"/>
              </a:spcBef>
            </a:pPr>
            <a:r>
              <a:rPr lang="en-US" sz="2808" dirty="0">
                <a:solidFill>
                  <a:srgbClr val="000000"/>
                </a:solidFill>
                <a:latin typeface="TT Commons Pro"/>
              </a:rPr>
              <a:t>Investing in a transition economy can be risky, but with the right approach, it can bring significant benefits to both investors and the country as a whole.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F674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775407" y="-3636889"/>
            <a:ext cx="8857785" cy="8525618"/>
          </a:xfrm>
          <a:prstGeom prst="rect">
            <a:avLst/>
          </a:prstGeom>
        </p:spPr>
      </p:pic>
      <p:pic>
        <p:nvPicPr>
          <p:cNvPr id="4" name="Picture 4"/>
          <p:cNvPicPr>
            <a:picLocks noChangeAspect="1"/>
          </p:cNvPicPr>
          <p:nvPr/>
        </p:nvPicPr>
        <p:blipFill>
          <a:blip r:embed="rId4"/>
          <a:srcRect/>
          <a:stretch>
            <a:fillRect/>
          </a:stretch>
        </p:blipFill>
        <p:spPr>
          <a:xfrm>
            <a:off x="10813996" y="905741"/>
            <a:ext cx="6716860" cy="6716860"/>
          </a:xfrm>
          <a:prstGeom prst="rect">
            <a:avLst/>
          </a:prstGeom>
        </p:spPr>
      </p:pic>
      <p:sp>
        <p:nvSpPr>
          <p:cNvPr id="5" name="TextBox 5"/>
          <p:cNvSpPr txBox="1"/>
          <p:nvPr/>
        </p:nvSpPr>
        <p:spPr>
          <a:xfrm>
            <a:off x="1028700" y="1019175"/>
            <a:ext cx="9228631" cy="2981325"/>
          </a:xfrm>
          <a:prstGeom prst="rect">
            <a:avLst/>
          </a:prstGeom>
        </p:spPr>
        <p:txBody>
          <a:bodyPr lIns="0" tIns="0" rIns="0" bIns="0" rtlCol="0" anchor="t">
            <a:spAutoFit/>
          </a:bodyPr>
          <a:lstStyle/>
          <a:p>
            <a:pPr>
              <a:lnSpc>
                <a:spcPts val="7800"/>
              </a:lnSpc>
            </a:pPr>
            <a:r>
              <a:rPr lang="en-US" sz="6500" dirty="0">
                <a:solidFill>
                  <a:srgbClr val="FFFFFF"/>
                </a:solidFill>
                <a:latin typeface="Rasputin Light"/>
              </a:rPr>
              <a:t>The state of the transitional economy of Ukraine</a:t>
            </a:r>
          </a:p>
        </p:txBody>
      </p:sp>
      <p:sp>
        <p:nvSpPr>
          <p:cNvPr id="6" name="TextBox 6"/>
          <p:cNvSpPr txBox="1"/>
          <p:nvPr/>
        </p:nvSpPr>
        <p:spPr>
          <a:xfrm>
            <a:off x="1028700" y="4115486"/>
            <a:ext cx="8857820" cy="4930775"/>
          </a:xfrm>
          <a:prstGeom prst="rect">
            <a:avLst/>
          </a:prstGeom>
        </p:spPr>
        <p:txBody>
          <a:bodyPr lIns="0" tIns="0" rIns="0" bIns="0" rtlCol="0" anchor="t">
            <a:spAutoFit/>
          </a:bodyPr>
          <a:lstStyle/>
          <a:p>
            <a:pPr algn="just">
              <a:lnSpc>
                <a:spcPts val="4900"/>
              </a:lnSpc>
              <a:spcBef>
                <a:spcPct val="0"/>
              </a:spcBef>
            </a:pPr>
            <a:r>
              <a:rPr lang="en-US" sz="3500" dirty="0">
                <a:solidFill>
                  <a:srgbClr val="FFFFFF"/>
                </a:solidFill>
                <a:latin typeface="TT Commons Pro"/>
              </a:rPr>
              <a:t>Ukraine is a country with a transition economy, which means that it is going through a transition from a communist system to a market economy.</a:t>
            </a:r>
          </a:p>
          <a:p>
            <a:pPr algn="just">
              <a:lnSpc>
                <a:spcPts val="4900"/>
              </a:lnSpc>
              <a:spcBef>
                <a:spcPct val="0"/>
              </a:spcBef>
            </a:pPr>
            <a:r>
              <a:rPr lang="en-US" sz="3500" dirty="0">
                <a:solidFill>
                  <a:srgbClr val="FFFFFF"/>
                </a:solidFill>
                <a:latin typeface="TT Commons Pro"/>
              </a:rPr>
              <a:t>Despite some positive developments, such as a decrease in inflation and an increase in GDP, Ukraine still faces numerous challenges, such as corruption and lack of competitiveness.</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42"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outHorizontal)">
                                      <p:cBhvr>
                                        <p:cTn id="13" dur="500"/>
                                        <p:tgtEl>
                                          <p:spTgt spid="6"/>
                                        </p:tgtEl>
                                      </p:cBhvr>
                                    </p:animEffect>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sp>
        <p:nvSpPr>
          <p:cNvPr id="2" name="TextBox 2"/>
          <p:cNvSpPr txBox="1"/>
          <p:nvPr/>
        </p:nvSpPr>
        <p:spPr>
          <a:xfrm>
            <a:off x="7289855" y="1019175"/>
            <a:ext cx="9969445" cy="1927312"/>
          </a:xfrm>
          <a:prstGeom prst="rect">
            <a:avLst/>
          </a:prstGeom>
        </p:spPr>
        <p:txBody>
          <a:bodyPr lIns="0" tIns="0" rIns="0" bIns="0" rtlCol="0" anchor="t">
            <a:spAutoFit/>
          </a:bodyPr>
          <a:lstStyle/>
          <a:p>
            <a:pPr algn="ctr">
              <a:lnSpc>
                <a:spcPts val="7578"/>
              </a:lnSpc>
            </a:pPr>
            <a:r>
              <a:rPr lang="en-US" sz="6315" dirty="0">
                <a:solidFill>
                  <a:srgbClr val="142414"/>
                </a:solidFill>
                <a:latin typeface="Rasputin Light"/>
              </a:rPr>
              <a:t>Advantages of investing in a transition economy</a:t>
            </a:r>
          </a:p>
        </p:txBody>
      </p:sp>
      <p:pic>
        <p:nvPicPr>
          <p:cNvPr id="3" name="Picture 3"/>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16209">
            <a:off x="-890667" y="4921459"/>
            <a:ext cx="8901994" cy="10457555"/>
          </a:xfrm>
          <a:prstGeom prst="rect">
            <a:avLst/>
          </a:prstGeom>
        </p:spPr>
      </p:pic>
      <p:pic>
        <p:nvPicPr>
          <p:cNvPr id="4" name="Picture 4"/>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862409">
            <a:off x="11443547" y="-3756415"/>
            <a:ext cx="8901994" cy="10457555"/>
          </a:xfrm>
          <a:prstGeom prst="rect">
            <a:avLst/>
          </a:prstGeom>
        </p:spPr>
      </p:pic>
      <p:pic>
        <p:nvPicPr>
          <p:cNvPr id="6" name="Picture 6"/>
          <p:cNvPicPr>
            <a:picLocks noChangeAspect="1"/>
          </p:cNvPicPr>
          <p:nvPr/>
        </p:nvPicPr>
        <p:blipFill>
          <a:blip r:embed="rId4"/>
          <a:srcRect/>
          <a:stretch>
            <a:fillRect/>
          </a:stretch>
        </p:blipFill>
        <p:spPr>
          <a:xfrm>
            <a:off x="1028700" y="3851598"/>
            <a:ext cx="7225453" cy="4918581"/>
          </a:xfrm>
          <a:prstGeom prst="rect">
            <a:avLst/>
          </a:prstGeom>
        </p:spPr>
      </p:pic>
      <p:sp>
        <p:nvSpPr>
          <p:cNvPr id="7" name="TextBox 7"/>
          <p:cNvSpPr txBox="1"/>
          <p:nvPr/>
        </p:nvSpPr>
        <p:spPr>
          <a:xfrm>
            <a:off x="9746307" y="3209254"/>
            <a:ext cx="7512993" cy="4775593"/>
          </a:xfrm>
          <a:prstGeom prst="rect">
            <a:avLst/>
          </a:prstGeom>
        </p:spPr>
        <p:txBody>
          <a:bodyPr lIns="0" tIns="0" rIns="0" bIns="0" rtlCol="0" anchor="t">
            <a:spAutoFit/>
          </a:bodyPr>
          <a:lstStyle/>
          <a:p>
            <a:pPr algn="r">
              <a:lnSpc>
                <a:spcPts val="4216"/>
              </a:lnSpc>
              <a:spcBef>
                <a:spcPct val="0"/>
              </a:spcBef>
            </a:pPr>
            <a:r>
              <a:rPr lang="en-US" sz="3011" dirty="0">
                <a:solidFill>
                  <a:srgbClr val="142414"/>
                </a:solidFill>
                <a:latin typeface="TT Commons Pro"/>
              </a:rPr>
              <a:t>Investing in transition economies can have significant potential for earnings growth. The country has great potential for development in areas such as agriculture and information technology.</a:t>
            </a:r>
          </a:p>
          <a:p>
            <a:pPr algn="r">
              <a:lnSpc>
                <a:spcPts val="4216"/>
              </a:lnSpc>
              <a:spcBef>
                <a:spcPct val="0"/>
              </a:spcBef>
            </a:pPr>
            <a:r>
              <a:rPr lang="en-US" sz="3011" dirty="0">
                <a:solidFill>
                  <a:srgbClr val="142414"/>
                </a:solidFill>
                <a:latin typeface="TT Commons Pro"/>
              </a:rPr>
              <a:t>Investment can also help reduce corruption and increase a country's competitiveness, which can lead to an increased investment climate and promote business development.</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37"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900" decel="100000" fill="hold"/>
                                        <p:tgtEl>
                                          <p:spTgt spid="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421762">
            <a:off x="10097818" y="3686697"/>
            <a:ext cx="8901994" cy="10457555"/>
          </a:xfrm>
          <a:prstGeom prst="rect">
            <a:avLst/>
          </a:prstGeom>
        </p:spPr>
      </p:pic>
      <p:pic>
        <p:nvPicPr>
          <p:cNvPr id="5" name="Picture 5"/>
          <p:cNvPicPr>
            <a:picLocks noChangeAspect="1"/>
          </p:cNvPicPr>
          <p:nvPr/>
        </p:nvPicPr>
        <p:blipFill>
          <a:blip r:embed="rId4"/>
          <a:srcRect/>
          <a:stretch>
            <a:fillRect/>
          </a:stretch>
        </p:blipFill>
        <p:spPr>
          <a:xfrm>
            <a:off x="1199086" y="3175580"/>
            <a:ext cx="5739895" cy="5739895"/>
          </a:xfrm>
          <a:prstGeom prst="rect">
            <a:avLst/>
          </a:prstGeom>
        </p:spPr>
      </p:pic>
      <p:sp>
        <p:nvSpPr>
          <p:cNvPr id="6" name="TextBox 6"/>
          <p:cNvSpPr txBox="1"/>
          <p:nvPr/>
        </p:nvSpPr>
        <p:spPr>
          <a:xfrm>
            <a:off x="8201164" y="1009650"/>
            <a:ext cx="9058136" cy="1809750"/>
          </a:xfrm>
          <a:prstGeom prst="rect">
            <a:avLst/>
          </a:prstGeom>
        </p:spPr>
        <p:txBody>
          <a:bodyPr lIns="0" tIns="0" rIns="0" bIns="0" rtlCol="0" anchor="t">
            <a:spAutoFit/>
          </a:bodyPr>
          <a:lstStyle/>
          <a:p>
            <a:pPr algn="r">
              <a:lnSpc>
                <a:spcPts val="7100"/>
              </a:lnSpc>
            </a:pPr>
            <a:r>
              <a:rPr lang="en-US" sz="5917" dirty="0">
                <a:solidFill>
                  <a:srgbClr val="142414"/>
                </a:solidFill>
                <a:latin typeface="Rasputin Light"/>
              </a:rPr>
              <a:t>Risks of investing in a transition economy</a:t>
            </a:r>
          </a:p>
        </p:txBody>
      </p:sp>
      <p:sp>
        <p:nvSpPr>
          <p:cNvPr id="7" name="TextBox 7"/>
          <p:cNvSpPr txBox="1"/>
          <p:nvPr/>
        </p:nvSpPr>
        <p:spPr>
          <a:xfrm>
            <a:off x="7097454" y="2970226"/>
            <a:ext cx="10370983" cy="3692525"/>
          </a:xfrm>
          <a:prstGeom prst="rect">
            <a:avLst/>
          </a:prstGeom>
        </p:spPr>
        <p:txBody>
          <a:bodyPr lIns="0" tIns="0" rIns="0" bIns="0" rtlCol="0" anchor="t">
            <a:spAutoFit/>
          </a:bodyPr>
          <a:lstStyle/>
          <a:p>
            <a:pPr algn="r">
              <a:lnSpc>
                <a:spcPts val="4900"/>
              </a:lnSpc>
              <a:spcBef>
                <a:spcPct val="0"/>
              </a:spcBef>
            </a:pPr>
            <a:r>
              <a:rPr lang="en-US" sz="3500" dirty="0">
                <a:solidFill>
                  <a:srgbClr val="142414"/>
                </a:solidFill>
                <a:latin typeface="TT Commons Pro"/>
              </a:rPr>
              <a:t>Investing in economies in transition may involve risks, including political instability and a weak legal system.</a:t>
            </a:r>
          </a:p>
          <a:p>
            <a:pPr algn="r">
              <a:lnSpc>
                <a:spcPts val="4900"/>
              </a:lnSpc>
              <a:spcBef>
                <a:spcPct val="0"/>
              </a:spcBef>
            </a:pPr>
            <a:r>
              <a:rPr lang="en-US" sz="3500" dirty="0">
                <a:solidFill>
                  <a:srgbClr val="142414"/>
                </a:solidFill>
                <a:latin typeface="TT Commons Pro"/>
              </a:rPr>
              <a:t>Investing in transition economies can be profitable, but there may be issues with indemnification and investment security. It takes the right approach and market research.</a:t>
            </a:r>
          </a:p>
        </p:txBody>
      </p:sp>
    </p:spTree>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800" decel="100000"/>
                                        <p:tgtEl>
                                          <p:spTgt spid="7"/>
                                        </p:tgtEl>
                                      </p:cBhvr>
                                    </p:animEffect>
                                    <p:anim calcmode="lin" valueType="num">
                                      <p:cBhvr>
                                        <p:cTn id="14" dur="800" decel="100000" fill="hold"/>
                                        <p:tgtEl>
                                          <p:spTgt spid="7"/>
                                        </p:tgtEl>
                                        <p:attrNameLst>
                                          <p:attrName>style.rotation</p:attrName>
                                        </p:attrNameLst>
                                      </p:cBhvr>
                                      <p:tavLst>
                                        <p:tav tm="0">
                                          <p:val>
                                            <p:fltVal val="-90"/>
                                          </p:val>
                                        </p:tav>
                                        <p:tav tm="100000">
                                          <p:val>
                                            <p:fltVal val="0"/>
                                          </p:val>
                                        </p:tav>
                                      </p:tavLst>
                                    </p:anim>
                                    <p:anim calcmode="lin" valueType="num">
                                      <p:cBhvr>
                                        <p:cTn id="15" dur="800" decel="100000" fill="hold"/>
                                        <p:tgtEl>
                                          <p:spTgt spid="7"/>
                                        </p:tgtEl>
                                        <p:attrNameLst>
                                          <p:attrName>ppt_x</p:attrName>
                                        </p:attrNameLst>
                                      </p:cBhvr>
                                      <p:tavLst>
                                        <p:tav tm="0">
                                          <p:val>
                                            <p:strVal val="#ppt_x+0.4"/>
                                          </p:val>
                                        </p:tav>
                                        <p:tav tm="100000">
                                          <p:val>
                                            <p:strVal val="#ppt_x-0.05"/>
                                          </p:val>
                                        </p:tav>
                                      </p:tavLst>
                                    </p:anim>
                                    <p:anim calcmode="lin" valueType="num">
                                      <p:cBhvr>
                                        <p:cTn id="16" dur="800" decel="100000" fill="hold"/>
                                        <p:tgtEl>
                                          <p:spTgt spid="7"/>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par>
                          <p:cTn id="19" fill="hold">
                            <p:stCondLst>
                              <p:cond delay="2000"/>
                            </p:stCondLst>
                            <p:childTnLst>
                              <p:par>
                                <p:cTn id="20" presetID="16" presetClass="entr" presetSubtype="37"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out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16209">
            <a:off x="-890667" y="4921459"/>
            <a:ext cx="8901994" cy="10457555"/>
          </a:xfrm>
          <a:prstGeom prst="rect">
            <a:avLst/>
          </a:prstGeom>
        </p:spPr>
      </p:pic>
      <p:pic>
        <p:nvPicPr>
          <p:cNvPr id="3" name="Picture 3"/>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8862409">
            <a:off x="12992700" y="-3537343"/>
            <a:ext cx="8901994" cy="10457555"/>
          </a:xfrm>
          <a:prstGeom prst="rect">
            <a:avLst/>
          </a:prstGeom>
        </p:spPr>
      </p:pic>
      <p:pic>
        <p:nvPicPr>
          <p:cNvPr id="4" name="Picture 4"/>
          <p:cNvPicPr>
            <a:picLocks noChangeAspect="1"/>
          </p:cNvPicPr>
          <p:nvPr/>
        </p:nvPicPr>
        <p:blipFill>
          <a:blip r:embed="rId4"/>
          <a:srcRect/>
          <a:stretch>
            <a:fillRect/>
          </a:stretch>
        </p:blipFill>
        <p:spPr>
          <a:xfrm>
            <a:off x="991947" y="1935185"/>
            <a:ext cx="5896905" cy="5896905"/>
          </a:xfrm>
          <a:prstGeom prst="rect">
            <a:avLst/>
          </a:prstGeom>
        </p:spPr>
      </p:pic>
      <p:sp>
        <p:nvSpPr>
          <p:cNvPr id="5" name="TextBox 5"/>
          <p:cNvSpPr txBox="1"/>
          <p:nvPr/>
        </p:nvSpPr>
        <p:spPr>
          <a:xfrm>
            <a:off x="7338970" y="1019175"/>
            <a:ext cx="9920330" cy="1990725"/>
          </a:xfrm>
          <a:prstGeom prst="rect">
            <a:avLst/>
          </a:prstGeom>
        </p:spPr>
        <p:txBody>
          <a:bodyPr lIns="0" tIns="0" rIns="0" bIns="0" rtlCol="0" anchor="t">
            <a:spAutoFit/>
          </a:bodyPr>
          <a:lstStyle/>
          <a:p>
            <a:pPr algn="r">
              <a:lnSpc>
                <a:spcPts val="7800"/>
              </a:lnSpc>
            </a:pPr>
            <a:r>
              <a:rPr lang="en-US" sz="6500" dirty="0">
                <a:solidFill>
                  <a:srgbClr val="142414"/>
                </a:solidFill>
                <a:latin typeface="Rasputin Light"/>
              </a:rPr>
              <a:t>Transitional economy: definitions and features</a:t>
            </a:r>
          </a:p>
        </p:txBody>
      </p:sp>
      <p:sp>
        <p:nvSpPr>
          <p:cNvPr id="6" name="TextBox 6"/>
          <p:cNvSpPr txBox="1"/>
          <p:nvPr/>
        </p:nvSpPr>
        <p:spPr>
          <a:xfrm>
            <a:off x="8644905" y="3397885"/>
            <a:ext cx="8614395" cy="4434204"/>
          </a:xfrm>
          <a:prstGeom prst="rect">
            <a:avLst/>
          </a:prstGeom>
        </p:spPr>
        <p:txBody>
          <a:bodyPr lIns="0" tIns="0" rIns="0" bIns="0" rtlCol="0" anchor="t">
            <a:spAutoFit/>
          </a:bodyPr>
          <a:lstStyle/>
          <a:p>
            <a:pPr algn="r">
              <a:lnSpc>
                <a:spcPts val="3920"/>
              </a:lnSpc>
              <a:spcBef>
                <a:spcPct val="0"/>
              </a:spcBef>
            </a:pPr>
            <a:r>
              <a:rPr lang="en-US" sz="2800" dirty="0">
                <a:solidFill>
                  <a:srgbClr val="142414"/>
                </a:solidFill>
                <a:latin typeface="TT Commons Pro"/>
              </a:rPr>
              <a:t>A transition economy is the economy of a country that is transitioning from a planned economy to a market economy. Ukraine is an example of a country with a transition economy, as it made such a transition in the 1990s.</a:t>
            </a:r>
          </a:p>
          <a:p>
            <a:pPr algn="r">
              <a:lnSpc>
                <a:spcPts val="3920"/>
              </a:lnSpc>
              <a:spcBef>
                <a:spcPct val="0"/>
              </a:spcBef>
            </a:pPr>
            <a:r>
              <a:rPr lang="en-US" sz="2800" dirty="0">
                <a:solidFill>
                  <a:srgbClr val="142414"/>
                </a:solidFill>
                <a:latin typeface="TT Commons Pro"/>
              </a:rPr>
              <a:t>The peculiarities of the transition economy are that it is characterized by a low level of market development, weak institutions, instability and insufficient competitiveness.</a:t>
            </a:r>
          </a:p>
        </p:txBody>
      </p:sp>
    </p:spTree>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ntr" presetSubtype="3"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upRight)">
                                      <p:cBhvr>
                                        <p:cTn id="13" dur="500"/>
                                        <p:tgtEl>
                                          <p:spTgt spid="6"/>
                                        </p:tgtEl>
                                      </p:cBhvr>
                                    </p:animEffect>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6159217">
            <a:off x="630772" y="5058223"/>
            <a:ext cx="8901994" cy="10457555"/>
          </a:xfrm>
          <a:prstGeom prst="rect">
            <a:avLst/>
          </a:prstGeom>
        </p:spPr>
      </p:pic>
      <p:pic>
        <p:nvPicPr>
          <p:cNvPr id="4" name="Picture 4"/>
          <p:cNvPicPr>
            <a:picLocks noChangeAspect="1"/>
          </p:cNvPicPr>
          <p:nvPr/>
        </p:nvPicPr>
        <p:blipFill>
          <a:blip r:embed="rId4"/>
          <a:srcRect/>
          <a:stretch>
            <a:fillRect/>
          </a:stretch>
        </p:blipFill>
        <p:spPr>
          <a:xfrm>
            <a:off x="10708965" y="869665"/>
            <a:ext cx="6716860" cy="6716860"/>
          </a:xfrm>
          <a:prstGeom prst="rect">
            <a:avLst/>
          </a:prstGeom>
        </p:spPr>
      </p:pic>
      <p:sp>
        <p:nvSpPr>
          <p:cNvPr id="5" name="TextBox 5"/>
          <p:cNvSpPr txBox="1"/>
          <p:nvPr/>
        </p:nvSpPr>
        <p:spPr>
          <a:xfrm>
            <a:off x="1028700" y="1019175"/>
            <a:ext cx="7709346" cy="2838450"/>
          </a:xfrm>
          <a:prstGeom prst="rect">
            <a:avLst/>
          </a:prstGeom>
        </p:spPr>
        <p:txBody>
          <a:bodyPr lIns="0" tIns="0" rIns="0" bIns="0" rtlCol="0" anchor="t">
            <a:spAutoFit/>
          </a:bodyPr>
          <a:lstStyle/>
          <a:p>
            <a:pPr>
              <a:lnSpc>
                <a:spcPts val="7440"/>
              </a:lnSpc>
            </a:pPr>
            <a:r>
              <a:rPr lang="en-US" sz="6200" dirty="0">
                <a:solidFill>
                  <a:srgbClr val="142414"/>
                </a:solidFill>
                <a:latin typeface="Rasputin Light"/>
              </a:rPr>
              <a:t>Investments in the transition economy</a:t>
            </a:r>
          </a:p>
        </p:txBody>
      </p:sp>
      <p:sp>
        <p:nvSpPr>
          <p:cNvPr id="6" name="TextBox 6"/>
          <p:cNvSpPr txBox="1"/>
          <p:nvPr/>
        </p:nvSpPr>
        <p:spPr>
          <a:xfrm>
            <a:off x="685800" y="3390900"/>
            <a:ext cx="9263937" cy="4971655"/>
          </a:xfrm>
          <a:prstGeom prst="rect">
            <a:avLst/>
          </a:prstGeom>
        </p:spPr>
        <p:txBody>
          <a:bodyPr lIns="0" tIns="0" rIns="0" bIns="0" rtlCol="0" anchor="t">
            <a:spAutoFit/>
          </a:bodyPr>
          <a:lstStyle/>
          <a:p>
            <a:pPr algn="just">
              <a:lnSpc>
                <a:spcPts val="3953"/>
              </a:lnSpc>
              <a:spcBef>
                <a:spcPct val="0"/>
              </a:spcBef>
            </a:pPr>
            <a:r>
              <a:rPr lang="en-US" sz="2824" dirty="0">
                <a:solidFill>
                  <a:srgbClr val="142414"/>
                </a:solidFill>
                <a:latin typeface="TT Commons Pro"/>
              </a:rPr>
              <a:t>Investments are important for the development of a transition economy. These can be foreign and domestic investments. Foreign investors bring new technologies and know-how, while domestic investors contribute to the creation of jobs and the development of economic sectors.</a:t>
            </a:r>
          </a:p>
          <a:p>
            <a:pPr algn="just">
              <a:lnSpc>
                <a:spcPts val="3953"/>
              </a:lnSpc>
              <a:spcBef>
                <a:spcPct val="0"/>
              </a:spcBef>
            </a:pPr>
            <a:r>
              <a:rPr lang="en-US" sz="2824" dirty="0">
                <a:solidFill>
                  <a:srgbClr val="142414"/>
                </a:solidFill>
                <a:latin typeface="TT Commons Pro"/>
              </a:rPr>
              <a:t>Investing in transition economies involves risks such as political instability, corruption and unpredictability of legislation. Before making investment decisions, it is necessary to research the risks and prospects of economic development.</a:t>
            </a:r>
          </a:p>
        </p:txBody>
      </p:sp>
    </p:spTree>
  </p:cSld>
  <p:clrMapOvr>
    <a:masterClrMapping/>
  </p:clrMapOvr>
  <mc:AlternateContent xmlns:mc="http://schemas.openxmlformats.org/markup-compatibility/2006">
    <mc:Choice xmlns:p14="http://schemas.microsoft.com/office/powerpoint/2010/main" Requires="p14">
      <p:transition spd="slow" p14:dur="30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5"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750" fill="hold"/>
                                        <p:tgtEl>
                                          <p:spTgt spid="6"/>
                                        </p:tgtEl>
                                        <p:attrNameLst>
                                          <p:attrName>ppt_w</p:attrName>
                                        </p:attrNameLst>
                                      </p:cBhvr>
                                      <p:tavLst>
                                        <p:tav tm="0">
                                          <p:val>
                                            <p:fltVal val="0"/>
                                          </p:val>
                                        </p:tav>
                                        <p:tav tm="100000">
                                          <p:val>
                                            <p:strVal val="#ppt_w"/>
                                          </p:val>
                                        </p:tav>
                                      </p:tavLst>
                                    </p:anim>
                                    <p:anim calcmode="lin" valueType="num">
                                      <p:cBhvr>
                                        <p:cTn id="14" dur="750" fill="hold"/>
                                        <p:tgtEl>
                                          <p:spTgt spid="6"/>
                                        </p:tgtEl>
                                        <p:attrNameLst>
                                          <p:attrName>ppt_h</p:attrName>
                                        </p:attrNameLst>
                                      </p:cBhvr>
                                      <p:tavLst>
                                        <p:tav tm="0">
                                          <p:val>
                                            <p:fltVal val="0"/>
                                          </p:val>
                                        </p:tav>
                                        <p:tav tm="100000">
                                          <p:val>
                                            <p:strVal val="#ppt_h"/>
                                          </p:val>
                                        </p:tav>
                                      </p:tavLst>
                                    </p:anim>
                                    <p:anim calcmode="lin" valueType="num">
                                      <p:cBhvr>
                                        <p:cTn id="15" dur="750" fill="hold"/>
                                        <p:tgtEl>
                                          <p:spTgt spid="6"/>
                                        </p:tgtEl>
                                        <p:attrNameLst>
                                          <p:attrName>ppt_x</p:attrName>
                                        </p:attrNameLst>
                                      </p:cBhvr>
                                      <p:tavLst>
                                        <p:tav tm="0" fmla="#ppt_x+(cos(-2*pi*(1-$))*-#ppt_x-sin(-2*pi*(1-$))*(1-#ppt_y))*(1-$)">
                                          <p:val>
                                            <p:fltVal val="0"/>
                                          </p:val>
                                        </p:tav>
                                        <p:tav tm="100000">
                                          <p:val>
                                            <p:fltVal val="1"/>
                                          </p:val>
                                        </p:tav>
                                      </p:tavLst>
                                    </p:anim>
                                    <p:anim calcmode="lin" valueType="num">
                                      <p:cBhvr>
                                        <p:cTn id="16" dur="750" fill="hold"/>
                                        <p:tgtEl>
                                          <p:spTgt spid="6"/>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1750"/>
                            </p:stCondLst>
                            <p:childTnLst>
                              <p:par>
                                <p:cTn id="18" presetID="23" presetClass="entr" presetSubtype="52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500" fill="hold"/>
                                        <p:tgtEl>
                                          <p:spTgt spid="4"/>
                                        </p:tgtEl>
                                        <p:attrNameLst>
                                          <p:attrName>ppt_w</p:attrName>
                                        </p:attrNameLst>
                                      </p:cBhvr>
                                      <p:tavLst>
                                        <p:tav tm="0">
                                          <p:val>
                                            <p:fltVal val="0"/>
                                          </p:val>
                                        </p:tav>
                                        <p:tav tm="100000">
                                          <p:val>
                                            <p:strVal val="#ppt_w"/>
                                          </p:val>
                                        </p:tav>
                                      </p:tavLst>
                                    </p:anim>
                                    <p:anim calcmode="lin" valueType="num">
                                      <p:cBhvr>
                                        <p:cTn id="21" dur="500" fill="hold"/>
                                        <p:tgtEl>
                                          <p:spTgt spid="4"/>
                                        </p:tgtEl>
                                        <p:attrNameLst>
                                          <p:attrName>ppt_h</p:attrName>
                                        </p:attrNameLst>
                                      </p:cBhvr>
                                      <p:tavLst>
                                        <p:tav tm="0">
                                          <p:val>
                                            <p:fltVal val="0"/>
                                          </p:val>
                                        </p:tav>
                                        <p:tav tm="100000">
                                          <p:val>
                                            <p:strVal val="#ppt_h"/>
                                          </p:val>
                                        </p:tav>
                                      </p:tavLst>
                                    </p:anim>
                                    <p:anim calcmode="lin" valueType="num">
                                      <p:cBhvr>
                                        <p:cTn id="22" dur="500" fill="hold"/>
                                        <p:tgtEl>
                                          <p:spTgt spid="4"/>
                                        </p:tgtEl>
                                        <p:attrNameLst>
                                          <p:attrName>ppt_x</p:attrName>
                                        </p:attrNameLst>
                                      </p:cBhvr>
                                      <p:tavLst>
                                        <p:tav tm="0">
                                          <p:val>
                                            <p:fltVal val="0.5"/>
                                          </p:val>
                                        </p:tav>
                                        <p:tav tm="100000">
                                          <p:val>
                                            <p:strVal val="#ppt_x"/>
                                          </p:val>
                                        </p:tav>
                                      </p:tavLst>
                                    </p:anim>
                                    <p:anim calcmode="lin" valueType="num">
                                      <p:cBhvr>
                                        <p:cTn id="23" dur="500" fill="hold"/>
                                        <p:tgtEl>
                                          <p:spTgt spid="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7CDB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2199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831187" y="732682"/>
            <a:ext cx="8857785" cy="8525618"/>
          </a:xfrm>
          <a:prstGeom prst="rect">
            <a:avLst/>
          </a:prstGeom>
        </p:spPr>
      </p:pic>
      <p:pic>
        <p:nvPicPr>
          <p:cNvPr id="3" name="Picture 3"/>
          <p:cNvPicPr>
            <a:picLocks noChangeAspect="1"/>
          </p:cNvPicPr>
          <p:nvPr/>
        </p:nvPicPr>
        <p:blipFill>
          <a:blip r:embed="rId4"/>
          <a:srcRect/>
          <a:stretch>
            <a:fillRect/>
          </a:stretch>
        </p:blipFill>
        <p:spPr>
          <a:xfrm>
            <a:off x="10038147" y="2599908"/>
            <a:ext cx="6820779" cy="6820779"/>
          </a:xfrm>
          <a:prstGeom prst="rect">
            <a:avLst/>
          </a:prstGeom>
        </p:spPr>
      </p:pic>
      <p:sp>
        <p:nvSpPr>
          <p:cNvPr id="4" name="TextBox 4"/>
          <p:cNvSpPr txBox="1"/>
          <p:nvPr/>
        </p:nvSpPr>
        <p:spPr>
          <a:xfrm>
            <a:off x="4839463" y="1009650"/>
            <a:ext cx="8609074" cy="1476375"/>
          </a:xfrm>
          <a:prstGeom prst="rect">
            <a:avLst/>
          </a:prstGeom>
        </p:spPr>
        <p:txBody>
          <a:bodyPr lIns="0" tIns="0" rIns="0" bIns="0" rtlCol="0" anchor="t">
            <a:spAutoFit/>
          </a:bodyPr>
          <a:lstStyle/>
          <a:p>
            <a:pPr algn="ctr">
              <a:lnSpc>
                <a:spcPts val="11519"/>
              </a:lnSpc>
            </a:pPr>
            <a:r>
              <a:rPr lang="en-US" sz="9600" dirty="0">
                <a:solidFill>
                  <a:srgbClr val="142414"/>
                </a:solidFill>
                <a:latin typeface="Rasputin Light"/>
              </a:rPr>
              <a:t>Result</a:t>
            </a:r>
          </a:p>
        </p:txBody>
      </p:sp>
      <p:sp>
        <p:nvSpPr>
          <p:cNvPr id="5" name="TextBox 5"/>
          <p:cNvSpPr txBox="1"/>
          <p:nvPr/>
        </p:nvSpPr>
        <p:spPr>
          <a:xfrm>
            <a:off x="934270" y="2810799"/>
            <a:ext cx="7860927" cy="5130976"/>
          </a:xfrm>
          <a:prstGeom prst="rect">
            <a:avLst/>
          </a:prstGeom>
        </p:spPr>
        <p:txBody>
          <a:bodyPr lIns="0" tIns="0" rIns="0" bIns="0" rtlCol="0" anchor="t">
            <a:spAutoFit/>
          </a:bodyPr>
          <a:lstStyle/>
          <a:p>
            <a:pPr algn="just">
              <a:lnSpc>
                <a:spcPts val="4081"/>
              </a:lnSpc>
              <a:spcBef>
                <a:spcPct val="0"/>
              </a:spcBef>
            </a:pPr>
            <a:r>
              <a:rPr lang="en-US" sz="2915" dirty="0">
                <a:solidFill>
                  <a:srgbClr val="142414"/>
                </a:solidFill>
                <a:latin typeface="TT Commons Pro"/>
              </a:rPr>
              <a:t>Investing in the transitional economy of Ukraine can be profitable, but requires careful research and the right approach.</a:t>
            </a:r>
          </a:p>
          <a:p>
            <a:pPr algn="just">
              <a:lnSpc>
                <a:spcPts val="4081"/>
              </a:lnSpc>
              <a:spcBef>
                <a:spcPct val="0"/>
              </a:spcBef>
            </a:pPr>
            <a:r>
              <a:rPr lang="en-US" sz="2915" dirty="0">
                <a:solidFill>
                  <a:srgbClr val="142414"/>
                </a:solidFill>
                <a:latin typeface="TT Commons Pro"/>
              </a:rPr>
              <a:t>The country has significant potential for development in various sectors, and investment can help reduce corruption and increase the country's competitiveness. Despite this, investors should be careful and considerate when choosing projects and comply with all rules and laws.</a:t>
            </a:r>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5"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ppt_w</p:attrName>
                                        </p:attrNameLst>
                                      </p:cBhvr>
                                      <p:tavLst>
                                        <p:tav tm="0" fmla="#ppt_w*sin(2.5*pi*$)">
                                          <p:val>
                                            <p:fltVal val="0"/>
                                          </p:val>
                                        </p:tav>
                                        <p:tav tm="100000">
                                          <p:val>
                                            <p:fltVal val="1"/>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up)">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544</Words>
  <Application>Microsoft Office PowerPoint</Application>
  <PresentationFormat>Произвольный</PresentationFormat>
  <Paragraphs>43</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TT Commons Pro</vt:lpstr>
      <vt:lpstr>Calibri</vt:lpstr>
      <vt:lpstr>Rasputin Light</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Blobs Basic Simple Presentation</dc:title>
  <cp:lastModifiedBy>Пользователь Windows</cp:lastModifiedBy>
  <cp:revision>3</cp:revision>
  <dcterms:created xsi:type="dcterms:W3CDTF">2006-08-16T00:00:00Z</dcterms:created>
  <dcterms:modified xsi:type="dcterms:W3CDTF">2023-04-08T08:23:04Z</dcterms:modified>
  <dc:identifier>DAFfahphM5g</dc:identifier>
</cp:coreProperties>
</file>