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1C31D8-1581-BCBB-0B9E-D0863AE33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EC7C5D-24B3-5C10-6C0A-135536496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B32BBF-8708-1394-DABB-68BAB7B18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5BBFE2-180C-E845-E0DA-4C77272BD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CBCF6F-B7DE-16CA-11DC-25D4C059C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5191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AC19BB-677D-1607-18FE-6D71E00F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CEED6E-A595-2ACE-7B84-212797664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242C09-7567-CA31-1A6F-22E5D2AD4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28586D-B27E-9261-C86D-C2601FA5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0F190D-4D1F-B7D9-F5B5-03C277C17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24516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DB032-8CE7-3020-95F9-8FE41224B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3C37A5-C245-EB10-2491-7AD4E745E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79FA86-6425-7C25-5E08-10B456736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835E51-3218-316C-9D7F-79DA41410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2E6243-833D-E105-2F96-2AC6F38CD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83840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38DBE-0D96-5C49-E5BE-9ED01B700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A3A469-F32F-7381-F3E2-550BF0FFA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64F7CD-8335-7006-8574-DE2E941E8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CFC08F-E693-AC5E-1299-4D6A9D668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47B752-EA5A-E99F-DAEC-434391C99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04EBA4-5E0B-5629-ED3F-C44DA9884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11987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3D558-DCE3-E926-8BBB-73585356D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074C32-F452-5041-561B-5A4FC843C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191019-09FA-2089-4616-4A2766BAF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7F0D6D-95F1-F6C9-B270-5EAC95B254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4E7DE70-F421-69F3-3FF2-C24A85443B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8C0136D-A718-E4F4-A010-1CCF858EC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DCD2284-F328-F110-0ACC-746F2888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B39A78-9ED9-E6E3-0ADC-429B9E0B6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3843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4842DE-AA9D-A7C1-D787-8C2C1C48C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CC2B66-AA53-00DB-4F2F-68C86553C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33AA6E-4005-7E51-F534-4835D7E65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5DEB4C7-6B8A-F704-6DEB-835EC13F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09304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242A38-BC2D-1915-C6DB-3BB7B8894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F11B7F-34DA-764D-E59D-422DABACE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AC7AB4-EDFB-0AE4-3D46-0ED7753FA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35272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772B3D-376F-9E1B-F9BE-BC8874876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0467E1-418A-BEA2-0510-85D7AF818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E3A1D2-8FD6-1DCE-030B-12DA535F1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FC29C1-460E-AA97-55E0-9D2390598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CAF2B6-50A7-492C-8782-F13FDE3F0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688B61-6DE2-5630-E0F9-F54576A3D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67321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C0DC2-1656-08BB-590C-55AC6D0F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F561D3F-58F7-707C-CD7E-144360A3D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42BE3B-805C-DFC5-C35C-C8EB84514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90A09F-741F-BB4B-24D8-A44802644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5BBF61-44D2-FA4E-BE37-EE98A7D3B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331058-1A27-C8A4-D2F9-DF996AFB8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3013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8D593A-C901-0EBD-B801-4330FBE4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331C25-F643-66D1-CDAD-275CE784CB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72AD0F-D740-6F56-4CEC-6E29AEFDA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1A51EE-E35F-0A4B-A8CA-5F57EEA57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C14035-D3A1-BBDE-7E97-2D0EF960E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1351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F1787CF-2A3B-7CB1-2E16-A39B623BAD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DEC197-7B1A-1CCF-0FD3-9D51D11D8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6E92E5-A2B5-5B7B-1375-1722EE343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1AEB33-6C17-2ACD-EC26-863025945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2DA6CD-60BB-B15A-B99C-99AB12124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0139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266A9E-7FD1-D747-183A-CCB3658FE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833C5C-0387-AD28-4B18-CB1D37D42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5FC597-B979-8423-54E3-A19E93B6C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4F47F-2795-4BD5-BF3F-04650F0EE6CD}" type="datetimeFigureOut">
              <a:rPr lang="ru-UA" smtClean="0"/>
              <a:t>01.05.2022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07B320-5D24-070E-85C1-D0627822C8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B45FD7-BA43-79F5-6A75-6A00BA85C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93614-B21E-458A-9EC0-19B85CC66D26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5660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Legal Alert | Альтернативная энергетика в Украине: «ЗЕЛЕНЫЕ» АУКЦИОНЫ | DLF  attorneys-at-law">
            <a:extLst>
              <a:ext uri="{FF2B5EF4-FFF2-40B4-BE49-F238E27FC236}">
                <a16:creationId xmlns:a16="http://schemas.microsoft.com/office/drawing/2014/main" id="{B6BE3144-8600-7399-A927-13FBA72A8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3" r="-1" b="-1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5B633-05B3-C43A-3B3E-CFE2090ED0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uk-UA" sz="6600">
                <a:solidFill>
                  <a:srgbClr val="FFFFFF"/>
                </a:solidFill>
              </a:rPr>
              <a:t>Зелені технології в Україні</a:t>
            </a:r>
            <a:endParaRPr lang="ru-UA" sz="660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3FE355-C627-5802-F81C-F0E7E480D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uk-UA">
                <a:solidFill>
                  <a:srgbClr val="FFFFFF"/>
                </a:solidFill>
              </a:rPr>
              <a:t>Підготувала студентка ЕД-21 м-1</a:t>
            </a:r>
          </a:p>
          <a:p>
            <a:r>
              <a:rPr lang="uk-UA">
                <a:solidFill>
                  <a:srgbClr val="FFFFFF"/>
                </a:solidFill>
              </a:rPr>
              <a:t>Яковенко Катерина</a:t>
            </a:r>
            <a:endParaRPr lang="ru-UA">
              <a:solidFill>
                <a:srgbClr val="FFFFFF"/>
              </a:solidFill>
            </a:endParaRP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268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Цілі державної екологічної політики України є нечіткими — Погляди — GMK  Center">
            <a:extLst>
              <a:ext uri="{FF2B5EF4-FFF2-40B4-BE49-F238E27FC236}">
                <a16:creationId xmlns:a16="http://schemas.microsoft.com/office/drawing/2014/main" id="{DCDB3725-E750-117B-E465-4625E6EC87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909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A4C0CD-70F5-F7FD-12A3-49F988085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517" y="1773382"/>
            <a:ext cx="6620505" cy="4883391"/>
          </a:xfrm>
        </p:spPr>
        <p:txBody>
          <a:bodyPr>
            <a:normAutofit/>
          </a:bodyPr>
          <a:lstStyle/>
          <a:p>
            <a:pPr algn="just"/>
            <a:r>
              <a:rPr lang="ru-RU" sz="1600" b="0" i="0" dirty="0">
                <a:effectLst/>
                <a:latin typeface="-apple-system"/>
              </a:rPr>
              <a:t>У рейтингу </a:t>
            </a:r>
            <a:r>
              <a:rPr lang="en-US" sz="1600" b="0" i="0" dirty="0">
                <a:effectLst/>
                <a:latin typeface="-apple-system"/>
              </a:rPr>
              <a:t>Environmental Performance Index 2020 </a:t>
            </a:r>
            <a:r>
              <a:rPr lang="ru-RU" sz="1600" b="0" i="0" dirty="0" err="1">
                <a:effectLst/>
                <a:latin typeface="-apple-system"/>
              </a:rPr>
              <a:t>Україна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посіла</a:t>
            </a:r>
            <a:r>
              <a:rPr lang="ru-RU" sz="1600" b="0" i="0" dirty="0">
                <a:effectLst/>
                <a:latin typeface="-apple-system"/>
              </a:rPr>
              <a:t> 60 </a:t>
            </a:r>
            <a:r>
              <a:rPr lang="ru-RU" sz="1600" b="0" i="0" dirty="0" err="1">
                <a:effectLst/>
                <a:latin typeface="-apple-system"/>
              </a:rPr>
              <a:t>місце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серед</a:t>
            </a:r>
            <a:r>
              <a:rPr lang="ru-RU" sz="1600" b="0" i="0" dirty="0">
                <a:effectLst/>
                <a:latin typeface="-apple-system"/>
              </a:rPr>
              <a:t> 180 </a:t>
            </a:r>
            <a:r>
              <a:rPr lang="ru-RU" sz="1600" b="0" i="0" dirty="0" err="1">
                <a:effectLst/>
                <a:latin typeface="-apple-system"/>
              </a:rPr>
              <a:t>країн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світу</a:t>
            </a:r>
            <a:r>
              <a:rPr lang="ru-RU" sz="1600" b="0" i="0" dirty="0">
                <a:effectLst/>
                <a:latin typeface="-apple-system"/>
              </a:rPr>
              <a:t> за </a:t>
            </a:r>
            <a:r>
              <a:rPr lang="ru-RU" sz="1600" b="0" i="0" dirty="0" err="1">
                <a:effectLst/>
                <a:latin typeface="-apple-system"/>
              </a:rPr>
              <a:t>екологічною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ефективністю</a:t>
            </a:r>
            <a:r>
              <a:rPr lang="ru-RU" sz="1600" b="0" i="0" dirty="0">
                <a:effectLst/>
                <a:latin typeface="-apple-system"/>
              </a:rPr>
              <a:t>. </a:t>
            </a:r>
            <a:r>
              <a:rPr lang="ru-RU" sz="1600" b="0" i="0" dirty="0" err="1">
                <a:effectLst/>
                <a:latin typeface="-apple-system"/>
              </a:rPr>
              <a:t>Найнижчі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показники</a:t>
            </a:r>
            <a:r>
              <a:rPr lang="ru-RU" sz="1600" b="0" i="0" dirty="0">
                <a:effectLst/>
                <a:latin typeface="-apple-system"/>
              </a:rPr>
              <a:t> наша </a:t>
            </a:r>
            <a:r>
              <a:rPr lang="ru-RU" sz="1600" b="0" i="0" dirty="0" err="1">
                <a:effectLst/>
                <a:latin typeface="-apple-system"/>
              </a:rPr>
              <a:t>країна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має</a:t>
            </a:r>
            <a:r>
              <a:rPr lang="ru-RU" sz="1600" b="0" i="0" dirty="0">
                <a:effectLst/>
                <a:latin typeface="-apple-system"/>
              </a:rPr>
              <a:t> в </a:t>
            </a:r>
            <a:r>
              <a:rPr lang="ru-RU" sz="1600" b="0" i="0" dirty="0" err="1">
                <a:effectLst/>
                <a:latin typeface="-apple-system"/>
              </a:rPr>
              <a:t>напрямку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збереження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біорізноманіття</a:t>
            </a:r>
            <a:r>
              <a:rPr lang="ru-RU" sz="1600" b="0" i="0" dirty="0">
                <a:effectLst/>
                <a:latin typeface="-apple-system"/>
              </a:rPr>
              <a:t> та </a:t>
            </a:r>
            <a:r>
              <a:rPr lang="ru-RU" sz="1600" b="0" i="0" dirty="0" err="1">
                <a:effectLst/>
                <a:latin typeface="-apple-system"/>
              </a:rPr>
              <a:t>екосистем</a:t>
            </a:r>
            <a:r>
              <a:rPr lang="ru-RU" sz="1600" b="0" i="0" dirty="0">
                <a:effectLst/>
                <a:latin typeface="-apple-system"/>
              </a:rPr>
              <a:t>, а </a:t>
            </a:r>
            <a:r>
              <a:rPr lang="ru-RU" sz="1600" b="0" i="0" dirty="0" err="1">
                <a:effectLst/>
                <a:latin typeface="-apple-system"/>
              </a:rPr>
              <a:t>також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якості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повітря</a:t>
            </a:r>
            <a:r>
              <a:rPr lang="ru-RU" sz="1600" b="0" i="0" dirty="0">
                <a:effectLst/>
                <a:latin typeface="-apple-system"/>
              </a:rPr>
              <a:t>. Разом з </a:t>
            </a:r>
            <a:r>
              <a:rPr lang="ru-RU" sz="1600" b="0" i="0" dirty="0" err="1">
                <a:effectLst/>
                <a:latin typeface="-apple-system"/>
              </a:rPr>
              <a:t>тим</a:t>
            </a:r>
            <a:r>
              <a:rPr lang="ru-RU" sz="1600" b="0" i="0" dirty="0">
                <a:effectLst/>
                <a:latin typeface="-apple-system"/>
              </a:rPr>
              <a:t> наша держава </a:t>
            </a:r>
            <a:r>
              <a:rPr lang="ru-RU" sz="1600" b="0" i="0" dirty="0" err="1">
                <a:effectLst/>
                <a:latin typeface="-apple-system"/>
              </a:rPr>
              <a:t>опинилася</a:t>
            </a:r>
            <a:r>
              <a:rPr lang="ru-RU" sz="1600" b="0" i="0" dirty="0">
                <a:effectLst/>
                <a:latin typeface="-apple-system"/>
              </a:rPr>
              <a:t> на 26-му </a:t>
            </a:r>
            <a:r>
              <a:rPr lang="ru-RU" sz="1600" b="0" i="0" dirty="0" err="1">
                <a:effectLst/>
                <a:latin typeface="-apple-system"/>
              </a:rPr>
              <a:t>місці</a:t>
            </a:r>
            <a:r>
              <a:rPr lang="ru-RU" sz="1600" b="0" i="0" dirty="0">
                <a:effectLst/>
                <a:latin typeface="-apple-system"/>
              </a:rPr>
              <a:t> за </a:t>
            </a:r>
            <a:r>
              <a:rPr lang="ru-RU" sz="1600" b="0" i="0" dirty="0" err="1">
                <a:effectLst/>
                <a:latin typeface="-apple-system"/>
              </a:rPr>
              <a:t>загальним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внеском</a:t>
            </a:r>
            <a:r>
              <a:rPr lang="ru-RU" sz="1600" b="0" i="0" dirty="0">
                <a:effectLst/>
                <a:latin typeface="-apple-system"/>
              </a:rPr>
              <a:t> у </a:t>
            </a:r>
            <a:r>
              <a:rPr lang="ru-RU" sz="1600" b="0" i="0" dirty="0" err="1">
                <a:effectLst/>
                <a:latin typeface="-apple-system"/>
              </a:rPr>
              <a:t>протидію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зміні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клімату</a:t>
            </a:r>
            <a:r>
              <a:rPr lang="ru-RU" sz="1600" b="0" i="0" dirty="0">
                <a:effectLst/>
                <a:latin typeface="-apple-system"/>
              </a:rPr>
              <a:t>. </a:t>
            </a:r>
          </a:p>
          <a:p>
            <a:pPr algn="just"/>
            <a:r>
              <a:rPr lang="ru-RU" sz="1600" b="0" i="0" dirty="0">
                <a:effectLst/>
                <a:latin typeface="-apple-system"/>
              </a:rPr>
              <a:t>На жаль, до такого </a:t>
            </a:r>
            <a:r>
              <a:rPr lang="ru-RU" sz="1600" b="0" i="0" dirty="0" err="1">
                <a:effectLst/>
                <a:latin typeface="-apple-system"/>
              </a:rPr>
              <a:t>визнання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призвела</a:t>
            </a:r>
            <a:r>
              <a:rPr lang="ru-RU" sz="1600" b="0" i="0" dirty="0">
                <a:effectLst/>
                <a:latin typeface="-apple-system"/>
              </a:rPr>
              <a:t> не </a:t>
            </a:r>
            <a:r>
              <a:rPr lang="ru-RU" sz="1600" b="0" i="0" dirty="0" err="1">
                <a:effectLst/>
                <a:latin typeface="-apple-system"/>
              </a:rPr>
              <a:t>ефективна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державна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екополітика</a:t>
            </a:r>
            <a:r>
              <a:rPr lang="ru-RU" sz="1600" b="0" i="0" dirty="0">
                <a:effectLst/>
                <a:latin typeface="-apple-system"/>
              </a:rPr>
              <a:t>, а </a:t>
            </a:r>
            <a:r>
              <a:rPr lang="ru-RU" sz="1600" b="0" i="0" dirty="0" err="1">
                <a:effectLst/>
                <a:latin typeface="-apple-system"/>
              </a:rPr>
              <a:t>деіндустріалізація</a:t>
            </a:r>
            <a:r>
              <a:rPr lang="ru-RU" sz="1600" b="0" i="0" dirty="0">
                <a:effectLst/>
                <a:latin typeface="-apple-system"/>
              </a:rPr>
              <a:t>, </a:t>
            </a:r>
            <a:r>
              <a:rPr lang="ru-RU" sz="1600" b="0" i="0" dirty="0" err="1">
                <a:effectLst/>
                <a:latin typeface="-apple-system"/>
              </a:rPr>
              <a:t>енергодефіцитність</a:t>
            </a:r>
            <a:r>
              <a:rPr lang="ru-RU" sz="1600" b="0" i="0" dirty="0">
                <a:effectLst/>
                <a:latin typeface="-apple-system"/>
              </a:rPr>
              <a:t>, спад </a:t>
            </a:r>
            <a:r>
              <a:rPr lang="ru-RU" sz="1600" b="0" i="0" dirty="0" err="1">
                <a:effectLst/>
                <a:latin typeface="-apple-system"/>
              </a:rPr>
              <a:t>промислового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виробництва</a:t>
            </a:r>
            <a:r>
              <a:rPr lang="ru-RU" sz="1600" b="0" i="0" dirty="0">
                <a:effectLst/>
                <a:latin typeface="-apple-system"/>
              </a:rPr>
              <a:t>, </a:t>
            </a:r>
            <a:r>
              <a:rPr lang="ru-RU" sz="1600" b="0" i="0" dirty="0" err="1">
                <a:effectLst/>
                <a:latin typeface="-apple-system"/>
              </a:rPr>
              <a:t>втрата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виробничих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потужностей</a:t>
            </a:r>
            <a:r>
              <a:rPr lang="ru-RU" sz="1600" b="0" i="0" dirty="0">
                <a:effectLst/>
                <a:latin typeface="-apple-system"/>
              </a:rPr>
              <a:t> у </a:t>
            </a:r>
            <a:r>
              <a:rPr lang="ru-RU" sz="1600" b="0" i="0" dirty="0" err="1">
                <a:effectLst/>
                <a:latin typeface="-apple-system"/>
              </a:rPr>
              <a:t>зв’язку</a:t>
            </a:r>
            <a:r>
              <a:rPr lang="ru-RU" sz="1600" b="0" i="0" dirty="0">
                <a:effectLst/>
                <a:latin typeface="-apple-system"/>
              </a:rPr>
              <a:t> з </a:t>
            </a:r>
            <a:r>
              <a:rPr lang="ru-RU" sz="1600" b="0" i="0" dirty="0" err="1">
                <a:effectLst/>
                <a:latin typeface="-apple-system"/>
              </a:rPr>
              <a:t>війною</a:t>
            </a:r>
            <a:r>
              <a:rPr lang="ru-RU" sz="1600" b="0" i="0" dirty="0">
                <a:effectLst/>
                <a:latin typeface="-apple-system"/>
              </a:rPr>
              <a:t> на </a:t>
            </a:r>
            <a:r>
              <a:rPr lang="ru-RU" sz="1600" b="0" i="0" dirty="0" err="1">
                <a:effectLst/>
                <a:latin typeface="-apple-system"/>
              </a:rPr>
              <a:t>Сході</a:t>
            </a:r>
            <a:r>
              <a:rPr lang="ru-RU" sz="1600" b="0" i="0" dirty="0">
                <a:effectLst/>
                <a:latin typeface="-apple-system"/>
              </a:rPr>
              <a:t>. На шляху до </a:t>
            </a:r>
            <a:r>
              <a:rPr lang="ru-RU" sz="1600" b="0" i="0" dirty="0" err="1">
                <a:effectLst/>
                <a:latin typeface="-apple-system"/>
              </a:rPr>
              <a:t>впровадження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Європейського</a:t>
            </a:r>
            <a:r>
              <a:rPr lang="ru-RU" sz="1600" b="0" i="0" dirty="0">
                <a:effectLst/>
                <a:latin typeface="-apple-system"/>
              </a:rPr>
              <a:t> зеленого курсу та </a:t>
            </a:r>
            <a:r>
              <a:rPr lang="ru-RU" sz="1600" b="0" i="0" dirty="0" err="1">
                <a:effectLst/>
                <a:latin typeface="-apple-system"/>
              </a:rPr>
              <a:t>досягнення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вуглецевої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нейтральності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Україні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потрібно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модернізувати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технології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виробництва</a:t>
            </a:r>
            <a:r>
              <a:rPr lang="ru-RU" sz="1600" b="0" i="0" dirty="0">
                <a:effectLst/>
                <a:latin typeface="-apple-system"/>
              </a:rPr>
              <a:t> на </a:t>
            </a:r>
            <a:r>
              <a:rPr lang="ru-RU" sz="1600" b="0" i="0" dirty="0" err="1">
                <a:effectLst/>
                <a:latin typeface="-apple-system"/>
              </a:rPr>
              <a:t>підприємствах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відповідно</a:t>
            </a:r>
            <a:r>
              <a:rPr lang="ru-RU" sz="1600" b="0" i="0" dirty="0">
                <a:effectLst/>
                <a:latin typeface="-apple-system"/>
              </a:rPr>
              <a:t> до </a:t>
            </a:r>
            <a:r>
              <a:rPr lang="ru-RU" sz="1600" b="0" i="0" dirty="0" err="1">
                <a:effectLst/>
                <a:latin typeface="-apple-system"/>
              </a:rPr>
              <a:t>європейських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стандартів</a:t>
            </a:r>
            <a:r>
              <a:rPr lang="ru-RU" sz="1600" b="0" i="0" dirty="0">
                <a:effectLst/>
                <a:latin typeface="-apple-system"/>
              </a:rPr>
              <a:t> та </a:t>
            </a:r>
            <a:r>
              <a:rPr lang="ru-RU" sz="1600" b="0" i="0" dirty="0" err="1">
                <a:effectLst/>
                <a:latin typeface="-apple-system"/>
              </a:rPr>
              <a:t>вимог</a:t>
            </a:r>
            <a:r>
              <a:rPr lang="ru-RU" sz="1600" b="0" i="0" dirty="0">
                <a:effectLst/>
                <a:latin typeface="-apple-system"/>
              </a:rPr>
              <a:t>.</a:t>
            </a:r>
            <a:br>
              <a:rPr lang="ru-RU" sz="1600" dirty="0"/>
            </a:br>
            <a:br>
              <a:rPr lang="ru-RU" sz="1600" dirty="0"/>
            </a:br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142801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New proposals made for the European Green Deal - Fight Climate Change">
            <a:extLst>
              <a:ext uri="{FF2B5EF4-FFF2-40B4-BE49-F238E27FC236}">
                <a16:creationId xmlns:a16="http://schemas.microsoft.com/office/drawing/2014/main" id="{466A8CDE-F40B-B8A3-8FDF-5A0D7F81D9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2" r="8880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F31C52-4600-1DA4-AD35-D2B78F25F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1800" b="0" i="0" dirty="0">
                <a:effectLst/>
                <a:latin typeface="-apple-system"/>
              </a:rPr>
              <a:t>На </a:t>
            </a:r>
            <a:r>
              <a:rPr lang="ru-RU" sz="1800" b="0" i="0" dirty="0" err="1">
                <a:effectLst/>
                <a:latin typeface="-apple-system"/>
              </a:rPr>
              <a:t>щастя</a:t>
            </a:r>
            <a:r>
              <a:rPr lang="ru-RU" sz="1800" b="0" i="0" dirty="0">
                <a:effectLst/>
                <a:latin typeface="-apple-system"/>
              </a:rPr>
              <a:t>, </a:t>
            </a:r>
            <a:r>
              <a:rPr lang="ru-RU" sz="1800" b="0" i="0" dirty="0" err="1">
                <a:effectLst/>
                <a:latin typeface="-apple-system"/>
              </a:rPr>
              <a:t>багато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компаній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вже</a:t>
            </a:r>
            <a:r>
              <a:rPr lang="ru-RU" sz="1800" b="0" i="0" dirty="0">
                <a:effectLst/>
                <a:latin typeface="-apple-system"/>
              </a:rPr>
              <a:t> активно почали </a:t>
            </a:r>
            <a:r>
              <a:rPr lang="ru-RU" sz="1800" b="0" i="0" dirty="0" err="1">
                <a:effectLst/>
                <a:latin typeface="-apple-system"/>
              </a:rPr>
              <a:t>процес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екомодернізації</a:t>
            </a:r>
            <a:r>
              <a:rPr lang="ru-RU" sz="1800" b="0" i="0" dirty="0">
                <a:effectLst/>
                <a:latin typeface="-apple-system"/>
              </a:rPr>
              <a:t> і не тому, </a:t>
            </a:r>
            <a:r>
              <a:rPr lang="ru-RU" sz="1800" b="0" i="0" dirty="0" err="1">
                <a:effectLst/>
                <a:latin typeface="-apple-system"/>
              </a:rPr>
              <a:t>що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це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призведе</a:t>
            </a:r>
            <a:r>
              <a:rPr lang="ru-RU" sz="1800" b="0" i="0" dirty="0">
                <a:effectLst/>
                <a:latin typeface="-apple-system"/>
              </a:rPr>
              <a:t> до росту </a:t>
            </a:r>
            <a:r>
              <a:rPr lang="ru-RU" sz="1800" b="0" i="0" dirty="0" err="1">
                <a:effectLst/>
                <a:latin typeface="-apple-system"/>
              </a:rPr>
              <a:t>прибутків</a:t>
            </a:r>
            <a:r>
              <a:rPr lang="ru-RU" sz="1800" b="0" i="0" dirty="0">
                <a:effectLst/>
                <a:latin typeface="-apple-system"/>
              </a:rPr>
              <a:t>, </a:t>
            </a:r>
            <a:r>
              <a:rPr lang="ru-RU" sz="1800" b="0" i="0" dirty="0" err="1">
                <a:effectLst/>
                <a:latin typeface="-apple-system"/>
              </a:rPr>
              <a:t>якраз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навпаки</a:t>
            </a:r>
            <a:r>
              <a:rPr lang="ru-RU" sz="1800" b="0" i="0" dirty="0">
                <a:effectLst/>
                <a:latin typeface="-apple-system"/>
              </a:rPr>
              <a:t> — </a:t>
            </a:r>
            <a:r>
              <a:rPr lang="ru-RU" sz="1800" b="0" i="0" dirty="0" err="1">
                <a:effectLst/>
                <a:latin typeface="-apple-system"/>
              </a:rPr>
              <a:t>цей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процес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вимагає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від</a:t>
            </a:r>
            <a:r>
              <a:rPr lang="ru-RU" sz="1800" b="0" i="0" dirty="0">
                <a:effectLst/>
                <a:latin typeface="-apple-system"/>
              </a:rPr>
              <a:t> них </a:t>
            </a:r>
            <a:r>
              <a:rPr lang="ru-RU" sz="1800" b="0" i="0" dirty="0" err="1">
                <a:effectLst/>
                <a:latin typeface="-apple-system"/>
              </a:rPr>
              <a:t>значних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інвестицій</a:t>
            </a:r>
            <a:r>
              <a:rPr lang="ru-RU" sz="1800" b="0" i="0" dirty="0">
                <a:effectLst/>
                <a:latin typeface="-apple-system"/>
              </a:rPr>
              <a:t>. Вони </a:t>
            </a:r>
            <a:r>
              <a:rPr lang="ru-RU" sz="1800" b="0" i="0" dirty="0" err="1">
                <a:effectLst/>
                <a:latin typeface="-apple-system"/>
              </a:rPr>
              <a:t>пішли</a:t>
            </a:r>
            <a:r>
              <a:rPr lang="ru-RU" sz="1800" b="0" i="0" dirty="0">
                <a:effectLst/>
                <a:latin typeface="-apple-system"/>
              </a:rPr>
              <a:t> "зеленим" шляхом, </a:t>
            </a:r>
            <a:r>
              <a:rPr lang="ru-RU" sz="1800" b="0" i="0" dirty="0" err="1">
                <a:effectLst/>
                <a:latin typeface="-apple-system"/>
              </a:rPr>
              <a:t>бо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розвивають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екологічно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відповідальний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бізнес</a:t>
            </a:r>
            <a:r>
              <a:rPr lang="ru-RU" sz="1800" b="0" i="0" dirty="0">
                <a:effectLst/>
                <a:latin typeface="-apple-system"/>
              </a:rPr>
              <a:t>, </a:t>
            </a:r>
            <a:r>
              <a:rPr lang="ru-RU" sz="1800" b="0" i="0" dirty="0" err="1">
                <a:effectLst/>
                <a:latin typeface="-apple-system"/>
              </a:rPr>
              <a:t>орієнтований</a:t>
            </a:r>
            <a:r>
              <a:rPr lang="ru-RU" sz="1800" b="0" i="0" dirty="0">
                <a:effectLst/>
                <a:latin typeface="-apple-system"/>
              </a:rPr>
              <a:t> на </a:t>
            </a:r>
            <a:r>
              <a:rPr lang="ru-RU" sz="1800" b="0" i="0" dirty="0" err="1">
                <a:effectLst/>
                <a:latin typeface="-apple-system"/>
              </a:rPr>
              <a:t>довгострокову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ефективність</a:t>
            </a:r>
            <a:r>
              <a:rPr lang="ru-RU" sz="1800" b="0" i="0" dirty="0">
                <a:effectLst/>
                <a:latin typeface="-apple-system"/>
              </a:rPr>
              <a:t>, </a:t>
            </a:r>
            <a:r>
              <a:rPr lang="ru-RU" sz="1800" b="0" i="0" dirty="0" err="1">
                <a:effectLst/>
                <a:latin typeface="-apple-system"/>
              </a:rPr>
              <a:t>декарбонізацію</a:t>
            </a:r>
            <a:r>
              <a:rPr lang="ru-RU" sz="1800" b="0" i="0" dirty="0">
                <a:effectLst/>
                <a:latin typeface="-apple-system"/>
              </a:rPr>
              <a:t>, </a:t>
            </a:r>
            <a:r>
              <a:rPr lang="ru-RU" sz="1800" b="0" i="0" dirty="0" err="1">
                <a:effectLst/>
                <a:latin typeface="-apple-system"/>
              </a:rPr>
              <a:t>збереження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клімату</a:t>
            </a:r>
            <a:r>
              <a:rPr lang="ru-RU" sz="1800" b="0" i="0" dirty="0">
                <a:effectLst/>
                <a:latin typeface="-apple-system"/>
              </a:rPr>
              <a:t> й </a:t>
            </a:r>
            <a:r>
              <a:rPr lang="ru-RU" sz="1800" b="0" i="0" dirty="0" err="1">
                <a:effectLst/>
                <a:latin typeface="-apple-system"/>
              </a:rPr>
              <a:t>ресурсів</a:t>
            </a:r>
            <a:r>
              <a:rPr lang="ru-RU" sz="1800" b="0" i="0" dirty="0">
                <a:effectLst/>
                <a:latin typeface="-apple-system"/>
              </a:rPr>
              <a:t> для </a:t>
            </a:r>
            <a:r>
              <a:rPr lang="ru-RU" sz="1800" b="0" i="0" dirty="0" err="1">
                <a:effectLst/>
                <a:latin typeface="-apple-system"/>
              </a:rPr>
              <a:t>майбутнього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людства</a:t>
            </a:r>
            <a:r>
              <a:rPr lang="ru-RU" sz="1800" b="0" i="0" dirty="0">
                <a:effectLst/>
                <a:latin typeface="-apple-system"/>
              </a:rPr>
              <a:t>.</a:t>
            </a:r>
          </a:p>
          <a:p>
            <a:pPr algn="just"/>
            <a:r>
              <a:rPr lang="ru-RU" sz="1800" b="0" i="0" dirty="0">
                <a:effectLst/>
                <a:latin typeface="-apple-system"/>
              </a:rPr>
              <a:t> Вони </a:t>
            </a:r>
            <a:r>
              <a:rPr lang="ru-RU" sz="1800" b="0" i="0" dirty="0" err="1">
                <a:effectLst/>
                <a:latin typeface="-apple-system"/>
              </a:rPr>
              <a:t>підтримують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цінності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en-US" sz="1800" b="0" i="0" dirty="0">
                <a:effectLst/>
                <a:latin typeface="-apple-system"/>
              </a:rPr>
              <a:t>European Green Deal </a:t>
            </a:r>
            <a:r>
              <a:rPr lang="ru-RU" sz="1800" b="0" i="0" dirty="0">
                <a:effectLst/>
                <a:latin typeface="-apple-system"/>
              </a:rPr>
              <a:t>і </a:t>
            </a:r>
            <a:r>
              <a:rPr lang="ru-RU" sz="1800" b="0" i="0" dirty="0" err="1">
                <a:effectLst/>
                <a:latin typeface="-apple-system"/>
              </a:rPr>
              <a:t>вже</a:t>
            </a:r>
            <a:r>
              <a:rPr lang="ru-RU" sz="1800" b="0" i="0" dirty="0">
                <a:effectLst/>
                <a:latin typeface="-apple-system"/>
              </a:rPr>
              <a:t> зараз </a:t>
            </a:r>
            <a:r>
              <a:rPr lang="ru-RU" sz="1800" b="0" i="0" dirty="0" err="1">
                <a:effectLst/>
                <a:latin typeface="-apple-system"/>
              </a:rPr>
              <a:t>роблять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перші</a:t>
            </a:r>
            <a:r>
              <a:rPr lang="ru-RU" sz="1800" b="0" i="0" dirty="0">
                <a:effectLst/>
                <a:latin typeface="-apple-system"/>
              </a:rPr>
              <a:t> кроки для </a:t>
            </a:r>
            <a:r>
              <a:rPr lang="ru-RU" sz="1800" b="0" i="0" dirty="0" err="1">
                <a:effectLst/>
                <a:latin typeface="-apple-system"/>
              </a:rPr>
              <a:t>перетворення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економіки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України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заради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покращення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життя</a:t>
            </a:r>
            <a:r>
              <a:rPr lang="ru-RU" sz="1800" b="0" i="0" dirty="0">
                <a:effectLst/>
                <a:latin typeface="-apple-system"/>
              </a:rPr>
              <a:t> людей, </a:t>
            </a:r>
            <a:r>
              <a:rPr lang="ru-RU" sz="1800" b="0" i="0" dirty="0" err="1">
                <a:effectLst/>
                <a:latin typeface="-apple-system"/>
              </a:rPr>
              <a:t>шукають</a:t>
            </a:r>
            <a:r>
              <a:rPr lang="ru-RU" sz="1800" b="0" i="0" dirty="0">
                <a:effectLst/>
                <a:latin typeface="-apple-system"/>
              </a:rPr>
              <a:t> і </a:t>
            </a:r>
            <a:r>
              <a:rPr lang="ru-RU" sz="1800" b="0" i="0" dirty="0" err="1">
                <a:effectLst/>
                <a:latin typeface="-apple-system"/>
              </a:rPr>
              <a:t>знаходять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нові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можливості</a:t>
            </a:r>
            <a:r>
              <a:rPr lang="ru-RU" sz="1800" b="0" i="0" dirty="0">
                <a:effectLst/>
                <a:latin typeface="-apple-system"/>
              </a:rPr>
              <a:t> у </a:t>
            </a:r>
            <a:r>
              <a:rPr lang="ru-RU" sz="1800" b="0" i="0" dirty="0" err="1">
                <a:effectLst/>
                <a:latin typeface="-apple-system"/>
              </a:rPr>
              <a:t>викликах</a:t>
            </a:r>
            <a:r>
              <a:rPr lang="ru-RU" sz="1800" b="0" i="0" dirty="0">
                <a:effectLst/>
                <a:latin typeface="-apple-system"/>
              </a:rPr>
              <a:t> і, </a:t>
            </a:r>
            <a:r>
              <a:rPr lang="ru-RU" sz="1800" b="0" i="0" dirty="0" err="1">
                <a:effectLst/>
                <a:latin typeface="-apple-system"/>
              </a:rPr>
              <a:t>зрештою</a:t>
            </a:r>
            <a:r>
              <a:rPr lang="ru-RU" sz="1800" b="0" i="0" dirty="0">
                <a:effectLst/>
                <a:latin typeface="-apple-system"/>
              </a:rPr>
              <a:t>, </a:t>
            </a:r>
            <a:r>
              <a:rPr lang="ru-RU" sz="1800" b="0" i="0" dirty="0" err="1">
                <a:effectLst/>
                <a:latin typeface="-apple-system"/>
              </a:rPr>
              <a:t>рухаються</a:t>
            </a:r>
            <a:r>
              <a:rPr lang="ru-RU" sz="1800" b="0" i="0" dirty="0">
                <a:effectLst/>
                <a:latin typeface="-apple-system"/>
              </a:rPr>
              <a:t> в </a:t>
            </a:r>
            <a:r>
              <a:rPr lang="ru-RU" sz="1800" b="0" i="0" dirty="0" err="1">
                <a:effectLst/>
                <a:latin typeface="-apple-system"/>
              </a:rPr>
              <a:t>напрямку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кліматичної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нейтральності</a:t>
            </a:r>
            <a:r>
              <a:rPr lang="ru-RU" sz="1800" b="0" i="0" dirty="0">
                <a:effectLst/>
                <a:latin typeface="-apple-system"/>
              </a:rPr>
              <a:t>.</a:t>
            </a:r>
            <a:br>
              <a:rPr lang="ru-RU" sz="1800" dirty="0"/>
            </a:br>
            <a:br>
              <a:rPr lang="ru-RU" sz="1800" dirty="0"/>
            </a:br>
            <a:endParaRPr lang="ru-UA" sz="1800" dirty="0"/>
          </a:p>
        </p:txBody>
      </p:sp>
    </p:spTree>
    <p:extLst>
      <p:ext uri="{BB962C8B-B14F-4D97-AF65-F5344CB8AC3E}">
        <p14:creationId xmlns:p14="http://schemas.microsoft.com/office/powerpoint/2010/main" val="2279553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BA1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6420FC-F372-9A58-5D61-6A593A9B9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9718" y="643467"/>
            <a:ext cx="451256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951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TEK — Official site | The leader and the biggest private investor in the  energy sector of Ukraine">
            <a:extLst>
              <a:ext uri="{FF2B5EF4-FFF2-40B4-BE49-F238E27FC236}">
                <a16:creationId xmlns:a16="http://schemas.microsoft.com/office/drawing/2014/main" id="{BD513FEF-2A4C-6415-F590-00BDF31298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3" t="19786" r="21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DEB190-B91B-01BB-E9FD-EDA04438F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ru-RU" sz="2800" b="0" i="0">
                <a:effectLst/>
                <a:latin typeface="-apple-system"/>
              </a:rPr>
              <a:t>ДТЕК ВДЕ</a:t>
            </a:r>
            <a:br>
              <a:rPr lang="ru-RU" sz="2800"/>
            </a:br>
            <a:br>
              <a:rPr lang="ru-RU" sz="2800"/>
            </a:br>
            <a:endParaRPr lang="ru-UA" sz="28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E2E30A-FD44-C361-B10D-B002FB71F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1371600"/>
            <a:ext cx="6620505" cy="4523173"/>
          </a:xfrm>
        </p:spPr>
        <p:txBody>
          <a:bodyPr>
            <a:normAutofit/>
          </a:bodyPr>
          <a:lstStyle/>
          <a:p>
            <a:pPr algn="just"/>
            <a:r>
              <a:rPr lang="ru-RU" sz="1600" b="0" i="0" dirty="0" err="1">
                <a:effectLst/>
                <a:latin typeface="-apple-system"/>
              </a:rPr>
              <a:t>Компанія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прийняла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рішення</a:t>
            </a:r>
            <a:r>
              <a:rPr lang="ru-RU" sz="1600" b="0" i="0" dirty="0">
                <a:effectLst/>
                <a:latin typeface="-apple-system"/>
              </a:rPr>
              <a:t> про </a:t>
            </a:r>
            <a:r>
              <a:rPr lang="ru-RU" sz="1600" b="0" i="0" dirty="0" err="1">
                <a:effectLst/>
                <a:latin typeface="-apple-system"/>
              </a:rPr>
              <a:t>відмову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від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вугільної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генерації</a:t>
            </a:r>
            <a:r>
              <a:rPr lang="ru-RU" sz="1600" b="0" i="0" dirty="0">
                <a:effectLst/>
                <a:latin typeface="-apple-system"/>
              </a:rPr>
              <a:t> на </a:t>
            </a:r>
            <a:r>
              <a:rPr lang="ru-RU" sz="1600" b="0" i="0" dirty="0" err="1">
                <a:effectLst/>
                <a:latin typeface="-apple-system"/>
              </a:rPr>
              <a:t>користь</a:t>
            </a:r>
            <a:r>
              <a:rPr lang="ru-RU" sz="1600" b="0" i="0" dirty="0">
                <a:effectLst/>
                <a:latin typeface="-apple-system"/>
              </a:rPr>
              <a:t> "</a:t>
            </a:r>
            <a:r>
              <a:rPr lang="ru-RU" sz="1600" b="0" i="0" dirty="0" err="1">
                <a:effectLst/>
                <a:latin typeface="-apple-system"/>
              </a:rPr>
              <a:t>зеленої</a:t>
            </a:r>
            <a:r>
              <a:rPr lang="ru-RU" sz="1600" b="0" i="0" dirty="0">
                <a:effectLst/>
                <a:latin typeface="-apple-system"/>
              </a:rPr>
              <a:t>". Строк переходу – 5-10 </a:t>
            </a:r>
            <a:r>
              <a:rPr lang="ru-RU" sz="1600" b="0" i="0" dirty="0" err="1">
                <a:effectLst/>
                <a:latin typeface="-apple-system"/>
              </a:rPr>
              <a:t>років</a:t>
            </a:r>
            <a:r>
              <a:rPr lang="ru-RU" sz="1600" b="0" i="0" dirty="0">
                <a:effectLst/>
                <a:latin typeface="-apple-system"/>
              </a:rPr>
              <a:t>. ДТЕК готова </a:t>
            </a:r>
            <a:r>
              <a:rPr lang="ru-RU" sz="1600" b="0" i="0" dirty="0" err="1">
                <a:effectLst/>
                <a:latin typeface="-apple-system"/>
              </a:rPr>
              <a:t>продати</a:t>
            </a:r>
            <a:r>
              <a:rPr lang="ru-RU" sz="1600" b="0" i="0" dirty="0">
                <a:effectLst/>
                <a:latin typeface="-apple-system"/>
              </a:rPr>
              <a:t> 100% </a:t>
            </a:r>
            <a:r>
              <a:rPr lang="ru-RU" sz="1600" b="0" i="0" dirty="0" err="1">
                <a:effectLst/>
                <a:latin typeface="-apple-system"/>
              </a:rPr>
              <a:t>свого</a:t>
            </a:r>
            <a:r>
              <a:rPr lang="ru-RU" sz="1600" b="0" i="0" dirty="0">
                <a:effectLst/>
                <a:latin typeface="-apple-system"/>
              </a:rPr>
              <a:t> портфеля ТЕС та шахт. 4 </a:t>
            </a:r>
            <a:r>
              <a:rPr lang="ru-RU" sz="1600" b="0" i="0" dirty="0" err="1">
                <a:effectLst/>
                <a:latin typeface="-apple-system"/>
              </a:rPr>
              <a:t>жовтня</a:t>
            </a:r>
            <a:r>
              <a:rPr lang="ru-RU" sz="1600" b="0" i="0" dirty="0">
                <a:effectLst/>
                <a:latin typeface="-apple-system"/>
              </a:rPr>
              <a:t> на </a:t>
            </a:r>
            <a:r>
              <a:rPr lang="ru-RU" sz="1600" b="0" i="0" dirty="0" err="1">
                <a:effectLst/>
                <a:latin typeface="-apple-system"/>
              </a:rPr>
              <a:t>майданчику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Запорізької</a:t>
            </a:r>
            <a:r>
              <a:rPr lang="ru-RU" sz="1600" b="0" i="0" dirty="0">
                <a:effectLst/>
                <a:latin typeface="-apple-system"/>
              </a:rPr>
              <a:t> ТЕС </a:t>
            </a:r>
            <a:r>
              <a:rPr lang="ru-RU" sz="1600" b="0" i="0" dirty="0" err="1">
                <a:effectLst/>
                <a:latin typeface="-apple-system"/>
              </a:rPr>
              <a:t>компанія</a:t>
            </a:r>
            <a:r>
              <a:rPr lang="ru-RU" sz="1600" b="0" i="0" dirty="0">
                <a:effectLst/>
                <a:latin typeface="-apple-system"/>
              </a:rPr>
              <a:t> запустила першу в </a:t>
            </a:r>
            <a:r>
              <a:rPr lang="ru-RU" sz="1600" b="0" i="0" dirty="0" err="1">
                <a:effectLst/>
                <a:latin typeface="-apple-system"/>
              </a:rPr>
              <a:t>Україні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літій-іонну</a:t>
            </a:r>
            <a:r>
              <a:rPr lang="ru-RU" sz="1600" b="0" i="0" dirty="0">
                <a:effectLst/>
                <a:latin typeface="-apple-system"/>
              </a:rPr>
              <a:t> систему </a:t>
            </a:r>
            <a:r>
              <a:rPr lang="ru-RU" sz="1600" b="0" i="0" dirty="0" err="1">
                <a:effectLst/>
                <a:latin typeface="-apple-system"/>
              </a:rPr>
              <a:t>накопичення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енергії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потужністю</a:t>
            </a:r>
            <a:r>
              <a:rPr lang="ru-RU" sz="1600" b="0" i="0" dirty="0">
                <a:effectLst/>
                <a:latin typeface="-apple-system"/>
              </a:rPr>
              <a:t> 1 МВт. </a:t>
            </a:r>
            <a:r>
              <a:rPr lang="ru-RU" sz="1600" b="0" i="0" dirty="0" err="1">
                <a:effectLst/>
                <a:latin typeface="-apple-system"/>
              </a:rPr>
              <a:t>Це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комерційний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пілотний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проєкт</a:t>
            </a:r>
            <a:r>
              <a:rPr lang="ru-RU" sz="1600" b="0" i="0" dirty="0">
                <a:effectLst/>
                <a:latin typeface="-apple-system"/>
              </a:rPr>
              <a:t>, </a:t>
            </a:r>
            <a:r>
              <a:rPr lang="ru-RU" sz="1600" b="0" i="0" dirty="0" err="1">
                <a:effectLst/>
                <a:latin typeface="-apple-system"/>
              </a:rPr>
              <a:t>який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регулює</a:t>
            </a:r>
            <a:r>
              <a:rPr lang="ru-RU" sz="1600" b="0" i="0" dirty="0">
                <a:effectLst/>
                <a:latin typeface="-apple-system"/>
              </a:rPr>
              <a:t> частоту в </a:t>
            </a:r>
            <a:r>
              <a:rPr lang="ru-RU" sz="1600" b="0" i="0" dirty="0" err="1">
                <a:effectLst/>
                <a:latin typeface="-apple-system"/>
              </a:rPr>
              <a:t>енергосистемі</a:t>
            </a:r>
            <a:r>
              <a:rPr lang="ru-RU" sz="1600" b="0" i="0" dirty="0">
                <a:effectLst/>
                <a:latin typeface="-apple-system"/>
              </a:rPr>
              <a:t>. </a:t>
            </a:r>
          </a:p>
          <a:p>
            <a:pPr algn="just"/>
            <a:r>
              <a:rPr lang="ru-RU" sz="1600" b="0" i="0" dirty="0">
                <a:effectLst/>
                <a:latin typeface="-apple-system"/>
              </a:rPr>
              <a:t>Першу </a:t>
            </a:r>
            <a:r>
              <a:rPr lang="ru-RU" sz="1600" b="0" i="0" dirty="0" err="1">
                <a:effectLst/>
                <a:latin typeface="-apple-system"/>
              </a:rPr>
              <a:t>промислову</a:t>
            </a:r>
            <a:r>
              <a:rPr lang="ru-RU" sz="1600" b="0" i="0" dirty="0">
                <a:effectLst/>
                <a:latin typeface="-apple-system"/>
              </a:rPr>
              <a:t> СНЕ ДТЕК </a:t>
            </a:r>
            <a:r>
              <a:rPr lang="ru-RU" sz="1600" b="0" i="0" dirty="0" err="1">
                <a:effectLst/>
                <a:latin typeface="-apple-system"/>
              </a:rPr>
              <a:t>відкрила</a:t>
            </a:r>
            <a:r>
              <a:rPr lang="ru-RU" sz="1600" b="0" i="0" dirty="0">
                <a:effectLst/>
                <a:latin typeface="-apple-system"/>
              </a:rPr>
              <a:t> у </a:t>
            </a:r>
            <a:r>
              <a:rPr lang="ru-RU" sz="1600" b="0" i="0" dirty="0" err="1">
                <a:effectLst/>
                <a:latin typeface="-apple-system"/>
              </a:rPr>
              <a:t>травні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цього</a:t>
            </a:r>
            <a:r>
              <a:rPr lang="ru-RU" sz="1600" b="0" i="0" dirty="0">
                <a:effectLst/>
                <a:latin typeface="-apple-system"/>
              </a:rPr>
              <a:t> року на </a:t>
            </a:r>
            <a:r>
              <a:rPr lang="ru-RU" sz="1600" b="0" i="0" dirty="0" err="1">
                <a:effectLst/>
                <a:latin typeface="-apple-system"/>
              </a:rPr>
              <a:t>території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Запорізької</a:t>
            </a:r>
            <a:r>
              <a:rPr lang="ru-RU" sz="1600" b="0" i="0" dirty="0">
                <a:effectLst/>
                <a:latin typeface="-apple-system"/>
              </a:rPr>
              <a:t> ТЕС. Система </a:t>
            </a:r>
            <a:r>
              <a:rPr lang="ru-RU" sz="1600" b="0" i="0" dirty="0" err="1">
                <a:effectLst/>
                <a:latin typeface="-apple-system"/>
              </a:rPr>
              <a:t>накопичення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сертифікована</a:t>
            </a:r>
            <a:r>
              <a:rPr lang="ru-RU" sz="1600" b="0" i="0" dirty="0">
                <a:effectLst/>
                <a:latin typeface="-apple-system"/>
              </a:rPr>
              <a:t> "</a:t>
            </a:r>
            <a:r>
              <a:rPr lang="ru-RU" sz="1600" b="0" i="0" dirty="0" err="1">
                <a:effectLst/>
                <a:latin typeface="-apple-system"/>
              </a:rPr>
              <a:t>Укренерго</a:t>
            </a:r>
            <a:r>
              <a:rPr lang="ru-RU" sz="1600" b="0" i="0" dirty="0">
                <a:effectLst/>
                <a:latin typeface="-apple-system"/>
              </a:rPr>
              <a:t>" і </a:t>
            </a:r>
            <a:r>
              <a:rPr lang="ru-RU" sz="1600" b="0" i="0" dirty="0" err="1">
                <a:effectLst/>
                <a:latin typeface="-apple-system"/>
              </a:rPr>
              <a:t>призначена</a:t>
            </a:r>
            <a:r>
              <a:rPr lang="ru-RU" sz="1600" b="0" i="0" dirty="0">
                <a:effectLst/>
                <a:latin typeface="-apple-system"/>
              </a:rPr>
              <a:t> для </a:t>
            </a:r>
            <a:r>
              <a:rPr lang="ru-RU" sz="1600" b="0" i="0" dirty="0" err="1">
                <a:effectLst/>
                <a:latin typeface="-apple-system"/>
              </a:rPr>
              <a:t>відбору</a:t>
            </a:r>
            <a:r>
              <a:rPr lang="ru-RU" sz="1600" b="0" i="0" dirty="0">
                <a:effectLst/>
                <a:latin typeface="-apple-system"/>
              </a:rPr>
              <a:t>, </a:t>
            </a:r>
            <a:r>
              <a:rPr lang="ru-RU" sz="1600" b="0" i="0" dirty="0" err="1">
                <a:effectLst/>
                <a:latin typeface="-apple-system"/>
              </a:rPr>
              <a:t>зберігання</a:t>
            </a:r>
            <a:r>
              <a:rPr lang="ru-RU" sz="1600" b="0" i="0" dirty="0">
                <a:effectLst/>
                <a:latin typeface="-apple-system"/>
              </a:rPr>
              <a:t> й </a:t>
            </a:r>
            <a:r>
              <a:rPr lang="ru-RU" sz="1600" b="0" i="0" dirty="0" err="1">
                <a:effectLst/>
                <a:latin typeface="-apple-system"/>
              </a:rPr>
              <a:t>видачі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електроенергії</a:t>
            </a:r>
            <a:r>
              <a:rPr lang="ru-RU" sz="1600" b="0" i="0" dirty="0">
                <a:effectLst/>
                <a:latin typeface="-apple-system"/>
              </a:rPr>
              <a:t> в мережу. ДТЕК </a:t>
            </a:r>
            <a:r>
              <a:rPr lang="ru-RU" sz="1600" b="0" i="0" dirty="0" err="1">
                <a:effectLst/>
                <a:latin typeface="-apple-system"/>
              </a:rPr>
              <a:t>зробила</a:t>
            </a:r>
            <a:r>
              <a:rPr lang="ru-RU" sz="1600" b="0" i="0" dirty="0">
                <a:effectLst/>
                <a:latin typeface="-apple-system"/>
              </a:rPr>
              <a:t> ставку на СНЕ з </a:t>
            </a:r>
            <a:r>
              <a:rPr lang="ru-RU" sz="1600" b="0" i="0" dirty="0" err="1">
                <a:effectLst/>
                <a:latin typeface="-apple-system"/>
              </a:rPr>
              <a:t>прив’язкою</a:t>
            </a:r>
            <a:r>
              <a:rPr lang="ru-RU" sz="1600" b="0" i="0" dirty="0">
                <a:effectLst/>
                <a:latin typeface="-apple-system"/>
              </a:rPr>
              <a:t> до СЕС та ВЕС, а не на </a:t>
            </a:r>
            <a:r>
              <a:rPr lang="ru-RU" sz="1600" b="0" i="0" dirty="0" err="1">
                <a:effectLst/>
                <a:latin typeface="-apple-system"/>
              </a:rPr>
              <a:t>високоманеврену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генерацію</a:t>
            </a:r>
            <a:r>
              <a:rPr lang="ru-RU" sz="1600" b="0" i="0" dirty="0">
                <a:effectLst/>
                <a:latin typeface="-apple-system"/>
              </a:rPr>
              <a:t> на </a:t>
            </a:r>
            <a:r>
              <a:rPr lang="ru-RU" sz="1600" b="0" i="0" dirty="0" err="1">
                <a:effectLst/>
                <a:latin typeface="-apple-system"/>
              </a:rPr>
              <a:t>газі</a:t>
            </a:r>
            <a:r>
              <a:rPr lang="ru-RU" sz="1600" b="0" i="0" dirty="0">
                <a:effectLst/>
                <a:latin typeface="-apple-system"/>
              </a:rPr>
              <a:t>.</a:t>
            </a:r>
          </a:p>
          <a:p>
            <a:pPr algn="just"/>
            <a:r>
              <a:rPr lang="ru-RU" sz="1600" b="0" i="0" dirty="0">
                <a:effectLst/>
                <a:latin typeface="-apple-system"/>
              </a:rPr>
              <a:t> У планах ДТЕК – </a:t>
            </a:r>
            <a:r>
              <a:rPr lang="ru-RU" sz="1600" b="0" i="0" dirty="0" err="1">
                <a:effectLst/>
                <a:latin typeface="-apple-system"/>
              </a:rPr>
              <a:t>будівництво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першої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черги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Тілігульської</a:t>
            </a:r>
            <a:r>
              <a:rPr lang="ru-RU" sz="1600" b="0" i="0" dirty="0">
                <a:effectLst/>
                <a:latin typeface="-apple-system"/>
              </a:rPr>
              <a:t> ВЕС у </a:t>
            </a:r>
            <a:r>
              <a:rPr lang="ru-RU" sz="1600" b="0" i="0" dirty="0" err="1">
                <a:effectLst/>
                <a:latin typeface="-apple-system"/>
              </a:rPr>
              <a:t>Миколаївській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області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потужністю</a:t>
            </a:r>
            <a:r>
              <a:rPr lang="ru-RU" sz="1600" b="0" i="0" dirty="0">
                <a:effectLst/>
                <a:latin typeface="-apple-system"/>
              </a:rPr>
              <a:t> 126 МВт. Уже </a:t>
            </a:r>
            <a:r>
              <a:rPr lang="ru-RU" sz="1600" b="0" i="0" dirty="0" err="1">
                <a:effectLst/>
                <a:latin typeface="-apple-system"/>
              </a:rPr>
              <a:t>укладено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договір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із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данською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компанією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en-US" sz="1600" b="0" i="0" dirty="0">
                <a:effectLst/>
                <a:latin typeface="-apple-system"/>
              </a:rPr>
              <a:t>Vestas </a:t>
            </a:r>
            <a:r>
              <a:rPr lang="ru-RU" sz="1600" b="0" i="0" dirty="0" err="1">
                <a:effectLst/>
                <a:latin typeface="-apple-system"/>
              </a:rPr>
              <a:t>із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виробництва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вітротурбін</a:t>
            </a:r>
            <a:r>
              <a:rPr lang="ru-RU" sz="1600" b="0" i="0" dirty="0">
                <a:effectLst/>
                <a:latin typeface="-apple-system"/>
              </a:rPr>
              <a:t> і меморандум про </a:t>
            </a:r>
            <a:r>
              <a:rPr lang="ru-RU" sz="1600" b="0" i="0" dirty="0" err="1">
                <a:effectLst/>
                <a:latin typeface="-apple-system"/>
              </a:rPr>
              <a:t>співробітництво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із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владою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Миколаївської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області</a:t>
            </a:r>
            <a:r>
              <a:rPr lang="ru-RU" sz="1600" b="0" i="0" dirty="0">
                <a:effectLst/>
                <a:latin typeface="-apple-system"/>
              </a:rPr>
              <a:t>. До </a:t>
            </a:r>
            <a:r>
              <a:rPr lang="ru-RU" sz="1600" b="0" i="0" dirty="0" err="1">
                <a:effectLst/>
                <a:latin typeface="-apple-system"/>
              </a:rPr>
              <a:t>кінця</a:t>
            </a:r>
            <a:r>
              <a:rPr lang="ru-RU" sz="1600" b="0" i="0" dirty="0">
                <a:effectLst/>
                <a:latin typeface="-apple-system"/>
              </a:rPr>
              <a:t> року </a:t>
            </a:r>
            <a:r>
              <a:rPr lang="ru-RU" sz="1600" b="0" i="0" dirty="0" err="1">
                <a:effectLst/>
                <a:latin typeface="-apple-system"/>
              </a:rPr>
              <a:t>енергохолдинг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планує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запустити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пілотний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проєкт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із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виробництва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водню</a:t>
            </a:r>
            <a:r>
              <a:rPr lang="ru-RU" sz="1600" b="0" i="0" dirty="0">
                <a:effectLst/>
                <a:latin typeface="-apple-system"/>
              </a:rPr>
              <a:t> в </a:t>
            </a:r>
            <a:r>
              <a:rPr lang="ru-RU" sz="1600" b="0" i="0" dirty="0" err="1">
                <a:effectLst/>
                <a:latin typeface="-apple-system"/>
              </a:rPr>
              <a:t>Маріуполі</a:t>
            </a:r>
            <a:r>
              <a:rPr lang="ru-RU" sz="1600" b="0" i="0" dirty="0">
                <a:effectLst/>
                <a:latin typeface="-apple-system"/>
              </a:rPr>
              <a:t>.</a:t>
            </a:r>
            <a:br>
              <a:rPr lang="ru-RU" sz="1600" dirty="0"/>
            </a:br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2413438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134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9" y="450222"/>
            <a:ext cx="4182520" cy="3603164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E1AAC9-4EE2-AFE6-17C9-A8F2D03FD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00" y="762000"/>
            <a:ext cx="3595973" cy="3018430"/>
          </a:xfrm>
        </p:spPr>
        <p:txBody>
          <a:bodyPr>
            <a:normAutofit/>
          </a:bodyPr>
          <a:lstStyle/>
          <a:p>
            <a:r>
              <a:rPr lang="ru-RU" b="0" i="0">
                <a:solidFill>
                  <a:srgbClr val="FFFFFF"/>
                </a:solidFill>
                <a:effectLst/>
                <a:latin typeface="-apple-system"/>
              </a:rPr>
              <a:t>"Кліар Енерджі Груп"</a:t>
            </a:r>
            <a:endParaRPr lang="ru-UA">
              <a:solidFill>
                <a:srgbClr val="FFFFFF"/>
              </a:solidFill>
            </a:endParaRPr>
          </a:p>
        </p:txBody>
      </p:sp>
      <p:sp>
        <p:nvSpPr>
          <p:cNvPr id="3077" name="Rectangle 136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836" y="450221"/>
            <a:ext cx="4899923" cy="5948858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16A3F9-EFB0-EDA5-53E0-F3998580A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4040" y="498660"/>
            <a:ext cx="4733513" cy="6205115"/>
          </a:xfrm>
        </p:spPr>
        <p:txBody>
          <a:bodyPr anchor="ctr">
            <a:normAutofit/>
          </a:bodyPr>
          <a:lstStyle/>
          <a:p>
            <a:pPr algn="just"/>
            <a:r>
              <a:rPr lang="ru-RU" sz="1600" b="0" i="0" dirty="0" err="1">
                <a:effectLst/>
                <a:latin typeface="-apple-system"/>
              </a:rPr>
              <a:t>Основні</a:t>
            </a:r>
            <a:r>
              <a:rPr lang="ru-RU" sz="1600" b="0" i="0" dirty="0">
                <a:effectLst/>
                <a:latin typeface="-apple-system"/>
              </a:rPr>
              <a:t> напрямки </a:t>
            </a:r>
            <a:r>
              <a:rPr lang="ru-RU" sz="1600" b="0" i="0" dirty="0" err="1">
                <a:effectLst/>
                <a:latin typeface="-apple-system"/>
              </a:rPr>
              <a:t>діяльності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компанії</a:t>
            </a:r>
            <a:r>
              <a:rPr lang="ru-RU" sz="1600" b="0" i="0" dirty="0">
                <a:effectLst/>
                <a:latin typeface="-apple-system"/>
              </a:rPr>
              <a:t> – </a:t>
            </a:r>
            <a:r>
              <a:rPr lang="ru-RU" sz="1600" b="0" i="0" dirty="0" err="1">
                <a:effectLst/>
                <a:latin typeface="-apple-system"/>
              </a:rPr>
              <a:t>генерація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енергії</a:t>
            </a:r>
            <a:r>
              <a:rPr lang="ru-RU" sz="1600" b="0" i="0" dirty="0">
                <a:effectLst/>
                <a:latin typeface="-apple-system"/>
              </a:rPr>
              <a:t> з </a:t>
            </a:r>
            <a:r>
              <a:rPr lang="ru-RU" sz="1600" b="0" i="0" dirty="0" err="1">
                <a:effectLst/>
                <a:latin typeface="-apple-system"/>
              </a:rPr>
              <a:t>біогазу</a:t>
            </a:r>
            <a:r>
              <a:rPr lang="ru-RU" sz="1600" b="0" i="0" dirty="0">
                <a:effectLst/>
                <a:latin typeface="-apple-system"/>
              </a:rPr>
              <a:t> та </a:t>
            </a:r>
            <a:r>
              <a:rPr lang="ru-RU" sz="1600" b="0" i="0" dirty="0" err="1">
                <a:effectLst/>
                <a:latin typeface="-apple-system"/>
              </a:rPr>
              <a:t>біомаси</a:t>
            </a:r>
            <a:r>
              <a:rPr lang="ru-RU" sz="1600" b="0" i="0" dirty="0">
                <a:effectLst/>
                <a:latin typeface="-apple-system"/>
              </a:rPr>
              <a:t>, а </a:t>
            </a:r>
            <a:r>
              <a:rPr lang="ru-RU" sz="1600" b="0" i="0" dirty="0" err="1">
                <a:effectLst/>
                <a:latin typeface="-apple-system"/>
              </a:rPr>
              <a:t>також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управління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полігонами</a:t>
            </a:r>
            <a:r>
              <a:rPr lang="ru-RU" sz="1600" b="0" i="0" dirty="0">
                <a:effectLst/>
                <a:latin typeface="-apple-system"/>
              </a:rPr>
              <a:t>. У </a:t>
            </a:r>
            <a:r>
              <a:rPr lang="ru-RU" sz="1600" b="0" i="0" dirty="0" err="1">
                <a:effectLst/>
                <a:latin typeface="-apple-system"/>
              </a:rPr>
              <a:t>квітні</a:t>
            </a:r>
            <a:r>
              <a:rPr lang="ru-RU" sz="1600" b="0" i="0" dirty="0">
                <a:effectLst/>
                <a:latin typeface="-apple-system"/>
              </a:rPr>
              <a:t> 2021 р. на </a:t>
            </a:r>
            <a:r>
              <a:rPr lang="ru-RU" sz="1600" b="0" i="0" dirty="0" err="1">
                <a:effectLst/>
                <a:latin typeface="-apple-system"/>
              </a:rPr>
              <a:t>Малашівському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полігоні</a:t>
            </a:r>
            <a:r>
              <a:rPr lang="ru-RU" sz="1600" b="0" i="0" dirty="0">
                <a:effectLst/>
                <a:latin typeface="-apple-system"/>
              </a:rPr>
              <a:t> ТПВ </a:t>
            </a:r>
            <a:r>
              <a:rPr lang="ru-RU" sz="1600" b="0" i="0" dirty="0" err="1">
                <a:effectLst/>
                <a:latin typeface="-apple-system"/>
              </a:rPr>
              <a:t>біля</a:t>
            </a:r>
            <a:r>
              <a:rPr lang="ru-RU" sz="1600" b="0" i="0" dirty="0">
                <a:effectLst/>
                <a:latin typeface="-apple-system"/>
              </a:rPr>
              <a:t> Тернополя </a:t>
            </a:r>
            <a:r>
              <a:rPr lang="ru-RU" sz="1600" b="0" i="0" dirty="0" err="1">
                <a:effectLst/>
                <a:latin typeface="-apple-system"/>
              </a:rPr>
              <a:t>запрацювала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сучасна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станція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дегазації</a:t>
            </a:r>
            <a:r>
              <a:rPr lang="ru-RU" sz="1600" b="0" i="0" dirty="0">
                <a:effectLst/>
                <a:latin typeface="-apple-system"/>
              </a:rPr>
              <a:t>. </a:t>
            </a:r>
            <a:r>
              <a:rPr lang="ru-RU" sz="1600" b="0" i="0" dirty="0" err="1">
                <a:effectLst/>
                <a:latin typeface="-apple-system"/>
              </a:rPr>
              <a:t>Щогодинно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станція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спалює</a:t>
            </a:r>
            <a:r>
              <a:rPr lang="ru-RU" sz="1600" b="0" i="0" dirty="0">
                <a:effectLst/>
                <a:latin typeface="-apple-system"/>
              </a:rPr>
              <a:t> 300 м3 </a:t>
            </a:r>
            <a:r>
              <a:rPr lang="ru-RU" sz="1600" b="0" i="0" dirty="0" err="1">
                <a:effectLst/>
                <a:latin typeface="-apple-system"/>
              </a:rPr>
              <a:t>вогненебезпечного</a:t>
            </a:r>
            <a:r>
              <a:rPr lang="ru-RU" sz="1600" b="0" i="0" dirty="0">
                <a:effectLst/>
                <a:latin typeface="-apple-system"/>
              </a:rPr>
              <a:t> газу метану, </a:t>
            </a:r>
            <a:r>
              <a:rPr lang="ru-RU" sz="1600" b="0" i="0" dirty="0" err="1">
                <a:effectLst/>
                <a:latin typeface="-apple-system"/>
              </a:rPr>
              <a:t>шкідливість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якого</a:t>
            </a:r>
            <a:r>
              <a:rPr lang="ru-RU" sz="1600" b="0" i="0" dirty="0">
                <a:effectLst/>
                <a:latin typeface="-apple-system"/>
              </a:rPr>
              <a:t> у 24 рази </a:t>
            </a:r>
            <a:r>
              <a:rPr lang="ru-RU" sz="1600" b="0" i="0" dirty="0" err="1">
                <a:effectLst/>
                <a:latin typeface="-apple-system"/>
              </a:rPr>
              <a:t>вища</a:t>
            </a:r>
            <a:r>
              <a:rPr lang="ru-RU" sz="1600" b="0" i="0" dirty="0">
                <a:effectLst/>
                <a:latin typeface="-apple-system"/>
              </a:rPr>
              <a:t> за </a:t>
            </a:r>
            <a:r>
              <a:rPr lang="ru-RU" sz="1600" b="0" i="0" dirty="0" err="1">
                <a:effectLst/>
                <a:latin typeface="-apple-system"/>
              </a:rPr>
              <a:t>викиди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en-US" sz="1600" b="0" i="0" dirty="0">
                <a:effectLst/>
                <a:latin typeface="-apple-system"/>
              </a:rPr>
              <a:t>CO2, </a:t>
            </a:r>
            <a:r>
              <a:rPr lang="ru-RU" sz="1600" b="0" i="0" dirty="0">
                <a:effectLst/>
                <a:latin typeface="-apple-system"/>
              </a:rPr>
              <a:t>та </a:t>
            </a:r>
            <a:r>
              <a:rPr lang="ru-RU" sz="1600" b="0" i="0" dirty="0" err="1">
                <a:effectLst/>
                <a:latin typeface="-apple-system"/>
              </a:rPr>
              <a:t>генерує</a:t>
            </a:r>
            <a:r>
              <a:rPr lang="ru-RU" sz="1600" b="0" i="0" dirty="0">
                <a:effectLst/>
                <a:latin typeface="-apple-system"/>
              </a:rPr>
              <a:t> при </a:t>
            </a:r>
            <a:r>
              <a:rPr lang="ru-RU" sz="1600" b="0" i="0" dirty="0" err="1">
                <a:effectLst/>
                <a:latin typeface="-apple-system"/>
              </a:rPr>
              <a:t>цьому</a:t>
            </a:r>
            <a:r>
              <a:rPr lang="ru-RU" sz="1600" b="0" i="0" dirty="0">
                <a:effectLst/>
                <a:latin typeface="-apple-system"/>
              </a:rPr>
              <a:t> 659 кВт*год "</a:t>
            </a:r>
            <a:r>
              <a:rPr lang="ru-RU" sz="1600" b="0" i="0" dirty="0" err="1">
                <a:effectLst/>
                <a:latin typeface="-apple-system"/>
              </a:rPr>
              <a:t>зеленої</a:t>
            </a:r>
            <a:r>
              <a:rPr lang="ru-RU" sz="1600" b="0" i="0" dirty="0">
                <a:effectLst/>
                <a:latin typeface="-apple-system"/>
              </a:rPr>
              <a:t>" </a:t>
            </a:r>
            <a:r>
              <a:rPr lang="ru-RU" sz="1600" b="0" i="0" dirty="0" err="1">
                <a:effectLst/>
                <a:latin typeface="-apple-system"/>
              </a:rPr>
              <a:t>електрики</a:t>
            </a:r>
            <a:r>
              <a:rPr lang="ru-RU" sz="1600" b="0" i="0" dirty="0">
                <a:effectLst/>
                <a:latin typeface="-apple-system"/>
              </a:rPr>
              <a:t>. На </a:t>
            </a:r>
            <a:r>
              <a:rPr lang="ru-RU" sz="1600" b="0" i="0" dirty="0" err="1">
                <a:effectLst/>
                <a:latin typeface="-apple-system"/>
              </a:rPr>
              <a:t>сміттєзвалищі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зникає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сморід</a:t>
            </a:r>
            <a:r>
              <a:rPr lang="ru-RU" sz="1600" b="0" i="0" dirty="0">
                <a:effectLst/>
                <a:latin typeface="-apple-system"/>
              </a:rPr>
              <a:t>, </a:t>
            </a:r>
            <a:r>
              <a:rPr lang="ru-RU" sz="1600" b="0" i="0" dirty="0" err="1">
                <a:effectLst/>
                <a:latin typeface="-apple-system"/>
              </a:rPr>
              <a:t>починає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рости</a:t>
            </a:r>
            <a:r>
              <a:rPr lang="ru-RU" sz="1600" b="0" i="0" dirty="0">
                <a:effectLst/>
                <a:latin typeface="-apple-system"/>
              </a:rPr>
              <a:t> трава, а купол </a:t>
            </a:r>
            <a:r>
              <a:rPr lang="ru-RU" sz="1600" b="0" i="0" dirty="0" err="1">
                <a:effectLst/>
                <a:latin typeface="-apple-system"/>
              </a:rPr>
              <a:t>полігону</a:t>
            </a:r>
            <a:r>
              <a:rPr lang="ru-RU" sz="1600" b="0" i="0" dirty="0">
                <a:effectLst/>
                <a:latin typeface="-apple-system"/>
              </a:rPr>
              <a:t> за </a:t>
            </a:r>
            <a:r>
              <a:rPr lang="ru-RU" sz="1600" b="0" i="0" dirty="0" err="1">
                <a:effectLst/>
                <a:latin typeface="-apple-system"/>
              </a:rPr>
              <a:t>рік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просідає</a:t>
            </a:r>
            <a:r>
              <a:rPr lang="ru-RU" sz="1600" b="0" i="0" dirty="0">
                <a:effectLst/>
                <a:latin typeface="-apple-system"/>
              </a:rPr>
              <a:t> на 1,5 </a:t>
            </a:r>
            <a:r>
              <a:rPr lang="ru-RU" sz="1600" b="0" i="0" dirty="0" err="1">
                <a:effectLst/>
                <a:latin typeface="-apple-system"/>
              </a:rPr>
              <a:t>метри</a:t>
            </a:r>
            <a:endParaRPr lang="ru-RU" sz="1600" b="0" i="0" dirty="0">
              <a:effectLst/>
              <a:latin typeface="-apple-system"/>
            </a:endParaRPr>
          </a:p>
          <a:p>
            <a:pPr algn="just"/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Продовжуються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роботи</a:t>
            </a:r>
            <a:r>
              <a:rPr lang="ru-RU" sz="1600" b="0" i="0" dirty="0">
                <a:effectLst/>
                <a:latin typeface="-apple-system"/>
              </a:rPr>
              <a:t> по </a:t>
            </a:r>
            <a:r>
              <a:rPr lang="ru-RU" sz="1600" b="0" i="0" dirty="0" err="1">
                <a:effectLst/>
                <a:latin typeface="-apple-system"/>
              </a:rPr>
              <a:t>оснащенню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полігону</a:t>
            </a:r>
            <a:r>
              <a:rPr lang="ru-RU" sz="1600" b="0" i="0" dirty="0">
                <a:effectLst/>
                <a:latin typeface="-apple-system"/>
              </a:rPr>
              <a:t> ТПВ </a:t>
            </a:r>
            <a:r>
              <a:rPr lang="ru-RU" sz="1600" b="0" i="0" dirty="0" err="1">
                <a:effectLst/>
                <a:latin typeface="-apple-system"/>
              </a:rPr>
              <a:t>Дальницькі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кар’єри</a:t>
            </a:r>
            <a:r>
              <a:rPr lang="ru-RU" sz="1600" b="0" i="0" dirty="0">
                <a:effectLst/>
                <a:latin typeface="-apple-system"/>
              </a:rPr>
              <a:t> у </a:t>
            </a:r>
            <a:r>
              <a:rPr lang="ru-RU" sz="1600" b="0" i="0" dirty="0" err="1">
                <a:effectLst/>
                <a:latin typeface="-apple-system"/>
              </a:rPr>
              <a:t>місті</a:t>
            </a:r>
            <a:r>
              <a:rPr lang="ru-RU" sz="1600" b="0" i="0" dirty="0">
                <a:effectLst/>
                <a:latin typeface="-apple-system"/>
              </a:rPr>
              <a:t> Одеса. За перше </a:t>
            </a:r>
            <a:r>
              <a:rPr lang="ru-RU" sz="1600" b="0" i="0" dirty="0" err="1">
                <a:effectLst/>
                <a:latin typeface="-apple-system"/>
              </a:rPr>
              <a:t>півріччя</a:t>
            </a:r>
            <a:r>
              <a:rPr lang="ru-RU" sz="1600" b="0" i="0" dirty="0">
                <a:effectLst/>
                <a:latin typeface="-apple-system"/>
              </a:rPr>
              <a:t> 2021 р. </a:t>
            </a:r>
            <a:r>
              <a:rPr lang="ru-RU" sz="1600" b="0" i="0" dirty="0" err="1">
                <a:effectLst/>
                <a:latin typeface="-apple-system"/>
              </a:rPr>
              <a:t>полігон</a:t>
            </a:r>
            <a:r>
              <a:rPr lang="ru-RU" sz="1600" b="0" i="0" dirty="0">
                <a:effectLst/>
                <a:latin typeface="-apple-system"/>
              </a:rPr>
              <a:t> уже </a:t>
            </a:r>
            <a:r>
              <a:rPr lang="ru-RU" sz="1600" b="0" i="0" dirty="0" err="1">
                <a:effectLst/>
                <a:latin typeface="-apple-system"/>
              </a:rPr>
              <a:t>прийняв</a:t>
            </a:r>
            <a:r>
              <a:rPr lang="ru-RU" sz="1600" b="0" i="0" dirty="0">
                <a:effectLst/>
                <a:latin typeface="-apple-system"/>
              </a:rPr>
              <a:t> 366 тис. тонн </a:t>
            </a:r>
            <a:r>
              <a:rPr lang="ru-RU" sz="1600" b="0" i="0" dirty="0" err="1">
                <a:effectLst/>
                <a:latin typeface="-apple-system"/>
              </a:rPr>
              <a:t>сміття</a:t>
            </a:r>
            <a:r>
              <a:rPr lang="ru-RU" sz="1600" b="0" i="0" dirty="0">
                <a:effectLst/>
                <a:latin typeface="-apple-system"/>
              </a:rPr>
              <a:t>. На </a:t>
            </a:r>
            <a:r>
              <a:rPr lang="ru-RU" sz="1600" b="0" i="0" dirty="0" err="1">
                <a:effectLst/>
                <a:latin typeface="-apple-system"/>
              </a:rPr>
              <a:t>його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території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працює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найпотужніша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станція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дегазації</a:t>
            </a:r>
            <a:r>
              <a:rPr lang="ru-RU" sz="1600" b="0" i="0" dirty="0">
                <a:effectLst/>
                <a:latin typeface="-apple-system"/>
              </a:rPr>
              <a:t> на </a:t>
            </a:r>
            <a:r>
              <a:rPr lang="ru-RU" sz="1600" b="0" i="0" dirty="0" err="1">
                <a:effectLst/>
                <a:latin typeface="-apple-system"/>
              </a:rPr>
              <a:t>півдні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України</a:t>
            </a:r>
            <a:r>
              <a:rPr lang="ru-RU" sz="1600" b="0" i="0" dirty="0">
                <a:effectLst/>
                <a:latin typeface="-apple-system"/>
              </a:rPr>
              <a:t> – 3,5 МВт. </a:t>
            </a:r>
            <a:r>
              <a:rPr lang="ru-RU" sz="1600" b="0" i="0" dirty="0" err="1">
                <a:effectLst/>
                <a:latin typeface="-apple-system"/>
              </a:rPr>
              <a:t>Розпочаті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роботи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встановлення</a:t>
            </a:r>
            <a:r>
              <a:rPr lang="ru-RU" sz="1600" b="0" i="0" dirty="0">
                <a:effectLst/>
                <a:latin typeface="-apple-system"/>
              </a:rPr>
              <a:t> на </a:t>
            </a:r>
            <a:r>
              <a:rPr lang="ru-RU" sz="1600" b="0" i="0" dirty="0" err="1">
                <a:effectLst/>
                <a:latin typeface="-apple-system"/>
              </a:rPr>
              <a:t>полігоні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сортувальної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лінії</a:t>
            </a:r>
            <a:r>
              <a:rPr lang="ru-RU" sz="1600" b="0" i="0" dirty="0">
                <a:effectLst/>
                <a:latin typeface="-apple-system"/>
              </a:rPr>
              <a:t>, а в </a:t>
            </a:r>
            <a:r>
              <a:rPr lang="ru-RU" sz="1600" b="0" i="0" dirty="0" err="1">
                <a:effectLst/>
                <a:latin typeface="-apple-system"/>
              </a:rPr>
              <a:t>майбутньому</a:t>
            </a:r>
            <a:r>
              <a:rPr lang="ru-RU" sz="1600" b="0" i="0" dirty="0">
                <a:effectLst/>
                <a:latin typeface="-apple-system"/>
              </a:rPr>
              <a:t> – і заводу з </a:t>
            </a:r>
            <a:r>
              <a:rPr lang="ru-RU" sz="1600" b="0" i="0" dirty="0" err="1">
                <a:effectLst/>
                <a:latin typeface="-apple-system"/>
              </a:rPr>
              <a:t>енергоефективної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утилізації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сміття</a:t>
            </a:r>
            <a:r>
              <a:rPr lang="ru-RU" sz="1600" b="0" i="0" dirty="0">
                <a:effectLst/>
                <a:latin typeface="-apple-system"/>
              </a:rPr>
              <a:t>.</a:t>
            </a:r>
            <a:br>
              <a:rPr lang="ru-RU" sz="1600" dirty="0"/>
            </a:br>
            <a:br>
              <a:rPr lang="ru-RU" sz="1600" dirty="0"/>
            </a:br>
            <a:endParaRPr lang="ru-UA" sz="1600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5866" y="450221"/>
            <a:ext cx="1868033" cy="3603165"/>
          </a:xfrm>
          <a:prstGeom prst="rect">
            <a:avLst/>
          </a:prstGeom>
          <a:solidFill>
            <a:srgbClr val="73974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Работа в Кліар Енерджі, ТОВ. Открытые вакансии — Work.ua">
            <a:extLst>
              <a:ext uri="{FF2B5EF4-FFF2-40B4-BE49-F238E27FC236}">
                <a16:creationId xmlns:a16="http://schemas.microsoft.com/office/drawing/2014/main" id="{86D20CBF-6C2E-FC4A-31A1-0A12F164C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770" y="4255547"/>
            <a:ext cx="4182519" cy="209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3746" y="4214253"/>
            <a:ext cx="1868033" cy="2173848"/>
          </a:xfrm>
          <a:prstGeom prst="rect">
            <a:avLst/>
          </a:prstGeom>
          <a:solidFill>
            <a:srgbClr val="C3D38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368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C869F0-814B-A65D-A91F-76D30BF21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ru-RU" sz="3600" b="0" i="0">
                <a:effectLst/>
                <a:latin typeface="-apple-system"/>
              </a:rPr>
              <a:t>"Регіональна газова компанія"</a:t>
            </a:r>
            <a:br>
              <a:rPr lang="ru-RU" sz="3600"/>
            </a:br>
            <a:endParaRPr lang="ru-UA" sz="3600"/>
          </a:p>
        </p:txBody>
      </p:sp>
      <p:pic>
        <p:nvPicPr>
          <p:cNvPr id="4100" name="Picture 4" descr="RGC - регіональна газова компанія, виробник сучасного газового обладнання  по території всієї України">
            <a:extLst>
              <a:ext uri="{FF2B5EF4-FFF2-40B4-BE49-F238E27FC236}">
                <a16:creationId xmlns:a16="http://schemas.microsoft.com/office/drawing/2014/main" id="{82A82A70-0615-55D6-9D58-E954935B01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11" b="21641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25B32350-0133-85E8-A56F-21FA0A457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3105140"/>
          </a:xfrm>
        </p:spPr>
        <p:txBody>
          <a:bodyPr anchor="ctr">
            <a:normAutofit/>
          </a:bodyPr>
          <a:lstStyle/>
          <a:p>
            <a:pPr algn="just"/>
            <a:r>
              <a:rPr lang="ru-RU" sz="1600" b="0" i="0" dirty="0">
                <a:effectLst/>
                <a:latin typeface="-apple-system"/>
              </a:rPr>
              <a:t>З </a:t>
            </a:r>
            <a:r>
              <a:rPr lang="ru-RU" sz="1600" b="0" i="0" dirty="0" err="1">
                <a:effectLst/>
                <a:latin typeface="-apple-system"/>
              </a:rPr>
              <a:t>травня</a:t>
            </a:r>
            <a:r>
              <a:rPr lang="ru-RU" sz="1600" b="0" i="0" dirty="0">
                <a:effectLst/>
                <a:latin typeface="-apple-system"/>
              </a:rPr>
              <a:t> поточного року </a:t>
            </a:r>
            <a:r>
              <a:rPr lang="ru-RU" sz="1600" b="0" i="0" dirty="0" err="1">
                <a:effectLst/>
                <a:latin typeface="-apple-system"/>
              </a:rPr>
              <a:t>компанія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розвиває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біометановий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проєкт</a:t>
            </a:r>
            <a:r>
              <a:rPr lang="ru-RU" sz="1600" b="0" i="0" dirty="0">
                <a:effectLst/>
                <a:latin typeface="-apple-system"/>
              </a:rPr>
              <a:t>, в рамках </a:t>
            </a:r>
            <a:r>
              <a:rPr lang="ru-RU" sz="1600" b="0" i="0" dirty="0" err="1">
                <a:effectLst/>
                <a:latin typeface="-apple-system"/>
              </a:rPr>
              <a:t>якого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підписано</a:t>
            </a:r>
            <a:r>
              <a:rPr lang="ru-RU" sz="1600" b="0" i="0" dirty="0">
                <a:effectLst/>
                <a:latin typeface="-apple-system"/>
              </a:rPr>
              <a:t> меморандум про </a:t>
            </a:r>
            <a:r>
              <a:rPr lang="ru-RU" sz="1600" b="0" i="0" dirty="0" err="1">
                <a:effectLst/>
                <a:latin typeface="-apple-system"/>
              </a:rPr>
              <a:t>співробітництво</a:t>
            </a:r>
            <a:r>
              <a:rPr lang="ru-RU" sz="1600" b="0" i="0" dirty="0">
                <a:effectLst/>
                <a:latin typeface="-apple-system"/>
              </a:rPr>
              <a:t> з </a:t>
            </a:r>
            <a:r>
              <a:rPr lang="ru-RU" sz="1600" b="0" i="0" dirty="0" err="1">
                <a:effectLst/>
                <a:latin typeface="-apple-system"/>
              </a:rPr>
              <a:t>Біоенергетичною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Асоціацією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України</a:t>
            </a:r>
            <a:r>
              <a:rPr lang="ru-RU" sz="1600" b="0" i="0" dirty="0">
                <a:effectLst/>
                <a:latin typeface="-apple-system"/>
              </a:rPr>
              <a:t>. Вони разом </a:t>
            </a:r>
            <a:r>
              <a:rPr lang="ru-RU" sz="1600" b="0" i="0" dirty="0" err="1">
                <a:effectLst/>
                <a:latin typeface="-apple-system"/>
              </a:rPr>
              <a:t>розпочинають</a:t>
            </a:r>
            <a:r>
              <a:rPr lang="ru-RU" sz="1600" b="0" i="0" dirty="0">
                <a:effectLst/>
                <a:latin typeface="-apple-system"/>
              </a:rPr>
              <a:t> роботу з </a:t>
            </a:r>
            <a:r>
              <a:rPr lang="ru-RU" sz="1600" b="0" i="0" dirty="0" err="1">
                <a:effectLst/>
                <a:latin typeface="-apple-system"/>
              </a:rPr>
              <a:t>модернізації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газорозподільних</a:t>
            </a:r>
            <a:r>
              <a:rPr lang="ru-RU" sz="1600" b="0" i="0" dirty="0">
                <a:effectLst/>
                <a:latin typeface="-apple-system"/>
              </a:rPr>
              <a:t> систем для </a:t>
            </a:r>
            <a:r>
              <a:rPr lang="ru-RU" sz="1600" b="0" i="0" dirty="0" err="1">
                <a:effectLst/>
                <a:latin typeface="-apple-system"/>
              </a:rPr>
              <a:t>виробництва</a:t>
            </a:r>
            <a:r>
              <a:rPr lang="ru-RU" sz="1600" b="0" i="0" dirty="0">
                <a:effectLst/>
                <a:latin typeface="-apple-system"/>
              </a:rPr>
              <a:t>, </a:t>
            </a:r>
            <a:r>
              <a:rPr lang="ru-RU" sz="1600" b="0" i="0" dirty="0" err="1">
                <a:effectLst/>
                <a:latin typeface="-apple-system"/>
              </a:rPr>
              <a:t>транспортування</a:t>
            </a:r>
            <a:r>
              <a:rPr lang="ru-RU" sz="1600" b="0" i="0" dirty="0">
                <a:effectLst/>
                <a:latin typeface="-apple-system"/>
              </a:rPr>
              <a:t>, </a:t>
            </a:r>
            <a:r>
              <a:rPr lang="ru-RU" sz="1600" b="0" i="0" dirty="0" err="1">
                <a:effectLst/>
                <a:latin typeface="-apple-system"/>
              </a:rPr>
              <a:t>розподіл</a:t>
            </a:r>
            <a:r>
              <a:rPr lang="ru-RU" sz="1600" b="0" i="0" dirty="0">
                <a:effectLst/>
                <a:latin typeface="-apple-system"/>
              </a:rPr>
              <a:t> та </a:t>
            </a:r>
            <a:r>
              <a:rPr lang="ru-RU" sz="1600" b="0" i="0" dirty="0" err="1">
                <a:effectLst/>
                <a:latin typeface="-apple-system"/>
              </a:rPr>
              <a:t>використання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біометану</a:t>
            </a:r>
            <a:r>
              <a:rPr lang="ru-RU" sz="1600" b="0" i="0" dirty="0">
                <a:effectLst/>
                <a:latin typeface="-apple-system"/>
              </a:rPr>
              <a:t> й </a:t>
            </a:r>
            <a:r>
              <a:rPr lang="ru-RU" sz="1600" b="0" i="0" dirty="0" err="1">
                <a:effectLst/>
                <a:latin typeface="-apple-system"/>
              </a:rPr>
              <a:t>інших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синтетичних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газів</a:t>
            </a:r>
            <a:r>
              <a:rPr lang="ru-RU" sz="1600" b="0" i="0" dirty="0">
                <a:effectLst/>
                <a:latin typeface="-apple-system"/>
              </a:rPr>
              <a:t>.</a:t>
            </a:r>
          </a:p>
          <a:p>
            <a:pPr algn="just"/>
            <a:r>
              <a:rPr lang="ru-RU" sz="1600" b="0" i="0" dirty="0">
                <a:effectLst/>
                <a:latin typeface="-apple-system"/>
              </a:rPr>
              <a:t> У рамках </a:t>
            </a:r>
            <a:r>
              <a:rPr lang="ru-RU" sz="1600" b="0" i="0" dirty="0" err="1">
                <a:effectLst/>
                <a:latin typeface="-apple-system"/>
              </a:rPr>
              <a:t>Програми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водневого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проєкту</a:t>
            </a:r>
            <a:r>
              <a:rPr lang="ru-RU" sz="1600" b="0" i="0" dirty="0">
                <a:effectLst/>
                <a:latin typeface="-apple-system"/>
              </a:rPr>
              <a:t> РГК </a:t>
            </a:r>
            <a:r>
              <a:rPr lang="ru-RU" sz="1600" b="0" i="0" dirty="0" err="1">
                <a:effectLst/>
                <a:latin typeface="-apple-system"/>
              </a:rPr>
              <a:t>успішно</a:t>
            </a:r>
            <a:r>
              <a:rPr lang="ru-RU" sz="1600" b="0" i="0" dirty="0">
                <a:effectLst/>
                <a:latin typeface="-apple-system"/>
              </a:rPr>
              <a:t> завершено </a:t>
            </a:r>
            <a:r>
              <a:rPr lang="ru-RU" sz="1600" b="0" i="0" dirty="0" err="1">
                <a:effectLst/>
                <a:latin typeface="-apple-system"/>
              </a:rPr>
              <a:t>водневі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випробування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шафових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газорегулюючих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пунктів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українського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виробництва</a:t>
            </a:r>
            <a:r>
              <a:rPr lang="ru-RU" sz="1600" b="0" i="0" dirty="0">
                <a:effectLst/>
                <a:latin typeface="-apple-system"/>
              </a:rPr>
              <a:t> (заводи </a:t>
            </a:r>
            <a:r>
              <a:rPr lang="en-US" sz="1600" b="0" i="0" dirty="0">
                <a:effectLst/>
                <a:latin typeface="-apple-system"/>
              </a:rPr>
              <a:t>RGC Production </a:t>
            </a:r>
            <a:r>
              <a:rPr lang="ru-RU" sz="1600" b="0" i="0" dirty="0">
                <a:effectLst/>
                <a:latin typeface="-apple-system"/>
              </a:rPr>
              <a:t>у </a:t>
            </a:r>
            <a:r>
              <a:rPr lang="ru-RU" sz="1600" b="0" i="0" dirty="0" err="1">
                <a:effectLst/>
                <a:latin typeface="-apple-system"/>
              </a:rPr>
              <a:t>Львові</a:t>
            </a:r>
            <a:r>
              <a:rPr lang="ru-RU" sz="1600" b="0" i="0" dirty="0">
                <a:effectLst/>
                <a:latin typeface="-apple-system"/>
              </a:rPr>
              <a:t> і </a:t>
            </a:r>
            <a:r>
              <a:rPr lang="ru-RU" sz="1600" b="0" i="0" dirty="0" err="1">
                <a:effectLst/>
                <a:latin typeface="-apple-system"/>
              </a:rPr>
              <a:t>Дніпрі</a:t>
            </a:r>
            <a:r>
              <a:rPr lang="ru-RU" sz="1600" b="0" i="0" dirty="0">
                <a:effectLst/>
                <a:latin typeface="-apple-system"/>
              </a:rPr>
              <a:t>). </a:t>
            </a:r>
            <a:r>
              <a:rPr lang="ru-RU" sz="1600" b="0" i="0" dirty="0" err="1">
                <a:effectLst/>
                <a:latin typeface="-apple-system"/>
              </a:rPr>
              <a:t>Вітчизняне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газорозподільне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обладнання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готове</a:t>
            </a:r>
            <a:r>
              <a:rPr lang="ru-RU" sz="1600" b="0" i="0" dirty="0">
                <a:effectLst/>
                <a:latin typeface="-apple-system"/>
              </a:rPr>
              <a:t> до </a:t>
            </a:r>
            <a:r>
              <a:rPr lang="ru-RU" sz="1600" b="0" i="0" dirty="0" err="1">
                <a:effectLst/>
                <a:latin typeface="-apple-system"/>
              </a:rPr>
              <a:t>роботи</a:t>
            </a:r>
            <a:r>
              <a:rPr lang="ru-RU" sz="1600" b="0" i="0" dirty="0">
                <a:effectLst/>
                <a:latin typeface="-apple-system"/>
              </a:rPr>
              <a:t> з </a:t>
            </a:r>
            <a:r>
              <a:rPr lang="ru-RU" sz="1600" b="0" i="0" dirty="0" err="1">
                <a:effectLst/>
                <a:latin typeface="-apple-system"/>
              </a:rPr>
              <a:t>газоводневими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сумішами</a:t>
            </a:r>
            <a:r>
              <a:rPr lang="ru-RU" sz="1600" b="0" i="0" dirty="0">
                <a:effectLst/>
                <a:latin typeface="-apple-system"/>
              </a:rPr>
              <a:t> з 20% </a:t>
            </a:r>
            <a:r>
              <a:rPr lang="ru-RU" sz="1600" b="0" i="0" dirty="0" err="1">
                <a:effectLst/>
                <a:latin typeface="-apple-system"/>
              </a:rPr>
              <a:t>вмістом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водню</a:t>
            </a:r>
            <a:r>
              <a:rPr lang="ru-RU" sz="1600" b="0" i="0" dirty="0">
                <a:effectLst/>
                <a:latin typeface="-apple-system"/>
              </a:rPr>
              <a:t>.</a:t>
            </a:r>
            <a:br>
              <a:rPr lang="ru-RU" sz="1600" dirty="0"/>
            </a:br>
            <a:br>
              <a:rPr lang="ru-RU" sz="1600" dirty="0"/>
            </a:br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3228531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70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9" y="450222"/>
            <a:ext cx="4182520" cy="3603164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E9EA01-6008-22AC-81DF-E0100A85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700" y="762000"/>
            <a:ext cx="3595973" cy="3018430"/>
          </a:xfrm>
        </p:spPr>
        <p:txBody>
          <a:bodyPr>
            <a:normAutofit/>
          </a:bodyPr>
          <a:lstStyle/>
          <a:p>
            <a:r>
              <a:rPr lang="ru-RU" b="0" i="0">
                <a:solidFill>
                  <a:srgbClr val="FFFFFF"/>
                </a:solidFill>
                <a:effectLst/>
                <a:latin typeface="-apple-system"/>
              </a:rPr>
              <a:t>ГК "Укртепло"</a:t>
            </a:r>
            <a:endParaRPr lang="ru-UA">
              <a:solidFill>
                <a:srgbClr val="FFFFFF"/>
              </a:solidFill>
            </a:endParaRPr>
          </a:p>
        </p:txBody>
      </p:sp>
      <p:sp>
        <p:nvSpPr>
          <p:cNvPr id="5125" name="Rectangle 72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836" y="450221"/>
            <a:ext cx="4899923" cy="5948858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5B74E1-8802-60A5-BEC4-A0DDBEC1C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9592" y="909143"/>
            <a:ext cx="4007581" cy="5029586"/>
          </a:xfrm>
        </p:spPr>
        <p:txBody>
          <a:bodyPr anchor="ctr">
            <a:normAutofit/>
          </a:bodyPr>
          <a:lstStyle/>
          <a:p>
            <a:pPr algn="just"/>
            <a:r>
              <a:rPr lang="ru-RU" sz="1700" b="0" i="0" dirty="0">
                <a:effectLst/>
                <a:latin typeface="-apple-system"/>
              </a:rPr>
              <a:t>У </a:t>
            </a:r>
            <a:r>
              <a:rPr lang="ru-RU" sz="1700" b="0" i="0" dirty="0" err="1">
                <a:effectLst/>
                <a:latin typeface="-apple-system"/>
              </a:rPr>
              <a:t>березні</a:t>
            </a:r>
            <a:r>
              <a:rPr lang="ru-RU" sz="1700" b="0" i="0" dirty="0">
                <a:effectLst/>
                <a:latin typeface="-apple-system"/>
              </a:rPr>
              <a:t> запустили другу </a:t>
            </a:r>
            <a:r>
              <a:rPr lang="ru-RU" sz="1700" b="0" i="0" dirty="0" err="1">
                <a:effectLst/>
                <a:latin typeface="-apple-system"/>
              </a:rPr>
              <a:t>чергу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біогазової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станції</a:t>
            </a:r>
            <a:r>
              <a:rPr lang="ru-RU" sz="1700" b="0" i="0" dirty="0">
                <a:effectLst/>
                <a:latin typeface="-apple-system"/>
              </a:rPr>
              <a:t> в </a:t>
            </a:r>
            <a:r>
              <a:rPr lang="ru-RU" sz="1700" b="0" i="0" dirty="0" err="1">
                <a:effectLst/>
                <a:latin typeface="-apple-system"/>
              </a:rPr>
              <a:t>Маріуполі</a:t>
            </a:r>
            <a:r>
              <a:rPr lang="ru-RU" sz="1700" b="0" i="0" dirty="0">
                <a:effectLst/>
                <a:latin typeface="-apple-system"/>
              </a:rPr>
              <a:t> на </a:t>
            </a:r>
            <a:r>
              <a:rPr lang="ru-RU" sz="1700" b="0" i="0" dirty="0" err="1">
                <a:effectLst/>
                <a:latin typeface="-apple-system"/>
              </a:rPr>
              <a:t>полігоні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побутових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твердих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відходів</a:t>
            </a:r>
            <a:r>
              <a:rPr lang="ru-RU" sz="1700" b="0" i="0" dirty="0">
                <a:effectLst/>
                <a:latin typeface="-apple-system"/>
              </a:rPr>
              <a:t>. </a:t>
            </a:r>
            <a:r>
              <a:rPr lang="ru-RU" sz="1700" b="0" i="0" dirty="0" err="1">
                <a:effectLst/>
                <a:latin typeface="-apple-system"/>
              </a:rPr>
              <a:t>Сумарна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потужність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станції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збільшилася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вдвічі</a:t>
            </a:r>
            <a:r>
              <a:rPr lang="ru-RU" sz="1700" b="0" i="0" dirty="0">
                <a:effectLst/>
                <a:latin typeface="-apple-system"/>
              </a:rPr>
              <a:t> і становить 2 МВт. У </a:t>
            </a:r>
            <a:r>
              <a:rPr lang="ru-RU" sz="1700" b="0" i="0" dirty="0" err="1">
                <a:effectLst/>
                <a:latin typeface="-apple-system"/>
              </a:rPr>
              <a:t>місті</a:t>
            </a:r>
            <a:r>
              <a:rPr lang="ru-RU" sz="1700" b="0" i="0" dirty="0">
                <a:effectLst/>
                <a:latin typeface="-apple-system"/>
              </a:rPr>
              <a:t> Токмак </a:t>
            </a:r>
            <a:r>
              <a:rPr lang="ru-RU" sz="1700" b="0" i="0" dirty="0" err="1">
                <a:effectLst/>
                <a:latin typeface="-apple-system"/>
              </a:rPr>
              <a:t>Запорізької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області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збудували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Придніпровську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біоТЕС</a:t>
            </a:r>
            <a:r>
              <a:rPr lang="ru-RU" sz="1700" b="0" i="0" dirty="0">
                <a:effectLst/>
                <a:latin typeface="-apple-system"/>
              </a:rPr>
              <a:t> на </a:t>
            </a:r>
            <a:r>
              <a:rPr lang="ru-RU" sz="1700" b="0" i="0" dirty="0" err="1">
                <a:effectLst/>
                <a:latin typeface="-apple-system"/>
              </a:rPr>
              <a:t>аграрних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відходах</a:t>
            </a:r>
            <a:r>
              <a:rPr lang="ru-RU" sz="1700" b="0" i="0" dirty="0">
                <a:effectLst/>
                <a:latin typeface="-apple-system"/>
              </a:rPr>
              <a:t> – </a:t>
            </a:r>
            <a:r>
              <a:rPr lang="ru-RU" sz="1700" b="0" i="0" dirty="0" err="1">
                <a:effectLst/>
                <a:latin typeface="-apple-system"/>
              </a:rPr>
              <a:t>лушпинні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соняшника</a:t>
            </a:r>
            <a:r>
              <a:rPr lang="ru-RU" sz="1700" b="0" i="0" dirty="0">
                <a:effectLst/>
                <a:latin typeface="-apple-system"/>
              </a:rPr>
              <a:t> та </a:t>
            </a:r>
            <a:r>
              <a:rPr lang="ru-RU" sz="1700" b="0" i="0" dirty="0" err="1">
                <a:effectLst/>
                <a:latin typeface="-apple-system"/>
              </a:rPr>
              <a:t>соломі</a:t>
            </a:r>
            <a:r>
              <a:rPr lang="ru-RU" sz="1700" b="0" i="0" dirty="0">
                <a:effectLst/>
                <a:latin typeface="-apple-system"/>
              </a:rPr>
              <a:t>. </a:t>
            </a:r>
            <a:r>
              <a:rPr lang="ru-RU" sz="1700" b="0" i="0" dirty="0" err="1">
                <a:effectLst/>
                <a:latin typeface="-apple-system"/>
              </a:rPr>
              <a:t>Потужність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станції</a:t>
            </a:r>
            <a:r>
              <a:rPr lang="ru-RU" sz="1700" b="0" i="0" dirty="0">
                <a:effectLst/>
                <a:latin typeface="-apple-system"/>
              </a:rPr>
              <a:t> – 8,6 МВт </a:t>
            </a:r>
            <a:r>
              <a:rPr lang="ru-RU" sz="1700" b="0" i="0" dirty="0" err="1">
                <a:effectLst/>
                <a:latin typeface="-apple-system"/>
              </a:rPr>
              <a:t>електроенергії</a:t>
            </a:r>
            <a:r>
              <a:rPr lang="ru-RU" sz="1700" b="0" i="0" dirty="0">
                <a:effectLst/>
                <a:latin typeface="-apple-system"/>
              </a:rPr>
              <a:t> та 24 МВт </a:t>
            </a:r>
            <a:r>
              <a:rPr lang="ru-RU" sz="1700" b="0" i="0" dirty="0" err="1">
                <a:effectLst/>
                <a:latin typeface="-apple-system"/>
              </a:rPr>
              <a:t>теплопостачання</a:t>
            </a:r>
            <a:r>
              <a:rPr lang="ru-RU" sz="1700" b="0" i="0" dirty="0">
                <a:effectLst/>
                <a:latin typeface="-apple-system"/>
              </a:rPr>
              <a:t>. </a:t>
            </a:r>
            <a:r>
              <a:rPr lang="ru-RU" sz="1700" b="0" i="0" dirty="0" err="1">
                <a:effectLst/>
                <a:latin typeface="-apple-system"/>
              </a:rPr>
              <a:t>Агровиробництво</a:t>
            </a:r>
            <a:r>
              <a:rPr lang="ru-RU" sz="1700" b="0" i="0" dirty="0">
                <a:effectLst/>
                <a:latin typeface="-apple-system"/>
              </a:rPr>
              <a:t> буде </a:t>
            </a:r>
            <a:r>
              <a:rPr lang="ru-RU" sz="1700" b="0" i="0" dirty="0" err="1">
                <a:effectLst/>
                <a:latin typeface="-apple-system"/>
              </a:rPr>
              <a:t>давати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сировину</a:t>
            </a:r>
            <a:r>
              <a:rPr lang="ru-RU" sz="1700" b="0" i="0" dirty="0">
                <a:effectLst/>
                <a:latin typeface="-apple-system"/>
              </a:rPr>
              <a:t> для </a:t>
            </a:r>
            <a:r>
              <a:rPr lang="ru-RU" sz="1700" b="0" i="0" dirty="0" err="1">
                <a:effectLst/>
                <a:latin typeface="-apple-system"/>
              </a:rPr>
              <a:t>роботи</a:t>
            </a:r>
            <a:r>
              <a:rPr lang="ru-RU" sz="1700" b="0" i="0" dirty="0">
                <a:effectLst/>
                <a:latin typeface="-apple-system"/>
              </a:rPr>
              <a:t> ТЕС, а </a:t>
            </a:r>
            <a:r>
              <a:rPr lang="ru-RU" sz="1700" b="0" i="0" dirty="0" err="1">
                <a:effectLst/>
                <a:latin typeface="-apple-system"/>
              </a:rPr>
              <a:t>станція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забезпечить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підприємство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дешевшою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електричною</a:t>
            </a:r>
            <a:r>
              <a:rPr lang="ru-RU" sz="1700" b="0" i="0" dirty="0">
                <a:effectLst/>
                <a:latin typeface="-apple-system"/>
              </a:rPr>
              <a:t> та тепловою </a:t>
            </a:r>
            <a:r>
              <a:rPr lang="ru-RU" sz="1700" b="0" i="0" dirty="0" err="1">
                <a:effectLst/>
                <a:latin typeface="-apple-system"/>
              </a:rPr>
              <a:t>енергією</a:t>
            </a:r>
            <a:r>
              <a:rPr lang="ru-RU" sz="1700" b="0" i="0" dirty="0">
                <a:effectLst/>
                <a:latin typeface="-apple-system"/>
              </a:rPr>
              <a:t>, </a:t>
            </a:r>
            <a:r>
              <a:rPr lang="ru-RU" sz="1700" b="0" i="0" dirty="0" err="1">
                <a:effectLst/>
                <a:latin typeface="-apple-system"/>
              </a:rPr>
              <a:t>що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знизить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собівартість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продукції</a:t>
            </a:r>
            <a:r>
              <a:rPr lang="ru-RU" sz="1700" b="0" i="0" dirty="0">
                <a:effectLst/>
                <a:latin typeface="-apple-system"/>
              </a:rPr>
              <a:t>.</a:t>
            </a:r>
            <a:br>
              <a:rPr lang="ru-RU" sz="1700" dirty="0"/>
            </a:br>
            <a:endParaRPr lang="ru-UA" sz="1700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5866" y="450221"/>
            <a:ext cx="1868033" cy="3603165"/>
          </a:xfrm>
          <a:prstGeom prst="rect">
            <a:avLst/>
          </a:prstGeom>
          <a:solidFill>
            <a:srgbClr val="61764E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Інвестиційний проект з переобладнання муніципальних газових котелен">
            <a:extLst>
              <a:ext uri="{FF2B5EF4-FFF2-40B4-BE49-F238E27FC236}">
                <a16:creationId xmlns:a16="http://schemas.microsoft.com/office/drawing/2014/main" id="{691FFF99-6C6D-4627-2417-7A3232A1F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770" y="4703674"/>
            <a:ext cx="4182519" cy="119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3746" y="4214253"/>
            <a:ext cx="1868033" cy="2173848"/>
          </a:xfrm>
          <a:prstGeom prst="rect">
            <a:avLst/>
          </a:prstGeom>
          <a:solidFill>
            <a:srgbClr val="8BCB4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015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МХП намерен взять в аренду логистический центр &quot;Арктика&quot; Dragon Capital под  Киевом">
            <a:extLst>
              <a:ext uri="{FF2B5EF4-FFF2-40B4-BE49-F238E27FC236}">
                <a16:creationId xmlns:a16="http://schemas.microsoft.com/office/drawing/2014/main" id="{82BADF04-1F8C-9A83-E435-535C5F52BB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9873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D5E25-1794-B2C9-20B1-F3EA8E1B0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6891186" cy="1135737"/>
          </a:xfrm>
        </p:spPr>
        <p:txBody>
          <a:bodyPr>
            <a:normAutofit/>
          </a:bodyPr>
          <a:lstStyle/>
          <a:p>
            <a:r>
              <a:rPr lang="uk-UA" sz="3600"/>
              <a:t>МХП</a:t>
            </a:r>
            <a:endParaRPr lang="ru-UA" sz="36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AA378F-F238-6B22-AA84-D321F9AAE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030" y="1348873"/>
            <a:ext cx="6891187" cy="4393982"/>
          </a:xfrm>
        </p:spPr>
        <p:txBody>
          <a:bodyPr>
            <a:normAutofit/>
          </a:bodyPr>
          <a:lstStyle/>
          <a:p>
            <a:pPr algn="just"/>
            <a:r>
              <a:rPr lang="ru-RU" sz="2000" b="0" i="0" dirty="0">
                <a:effectLst/>
                <a:latin typeface="-apple-system"/>
              </a:rPr>
              <a:t>МХП </a:t>
            </a:r>
            <a:r>
              <a:rPr lang="ru-RU" sz="2000" b="0" i="0" dirty="0" err="1">
                <a:effectLst/>
                <a:latin typeface="-apple-system"/>
              </a:rPr>
              <a:t>вже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близько</a:t>
            </a:r>
            <a:r>
              <a:rPr lang="ru-RU" sz="2000" b="0" i="0" dirty="0">
                <a:effectLst/>
                <a:latin typeface="-apple-system"/>
              </a:rPr>
              <a:t> десяти </a:t>
            </a:r>
            <a:r>
              <a:rPr lang="ru-RU" sz="2000" b="0" i="0" dirty="0" err="1">
                <a:effectLst/>
                <a:latin typeface="-apple-system"/>
              </a:rPr>
              <a:t>років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займається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питанням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енергоефективності</a:t>
            </a:r>
            <a:r>
              <a:rPr lang="ru-RU" sz="2000" b="0" i="0" dirty="0">
                <a:effectLst/>
                <a:latin typeface="-apple-system"/>
              </a:rPr>
              <a:t>. У 2013 </a:t>
            </a:r>
            <a:r>
              <a:rPr lang="ru-RU" sz="2000" b="0" i="0" dirty="0" err="1">
                <a:effectLst/>
                <a:latin typeface="-apple-system"/>
              </a:rPr>
              <a:t>році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було</a:t>
            </a:r>
            <a:r>
              <a:rPr lang="ru-RU" sz="2000" b="0" i="0" dirty="0">
                <a:effectLst/>
                <a:latin typeface="-apple-system"/>
              </a:rPr>
              <a:t> введено в </a:t>
            </a:r>
            <a:r>
              <a:rPr lang="ru-RU" sz="2000" b="0" i="0" dirty="0" err="1">
                <a:effectLst/>
                <a:latin typeface="-apple-system"/>
              </a:rPr>
              <a:t>експлуатацію</a:t>
            </a:r>
            <a:r>
              <a:rPr lang="ru-RU" sz="2000" b="0" i="0" dirty="0">
                <a:effectLst/>
                <a:latin typeface="-apple-system"/>
              </a:rPr>
              <a:t> комплекс з </a:t>
            </a:r>
            <a:r>
              <a:rPr lang="ru-RU" sz="2000" b="0" i="0" dirty="0" err="1">
                <a:effectLst/>
                <a:latin typeface="-apple-system"/>
              </a:rPr>
              <a:t>виробництва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біогазу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ПрАТ</a:t>
            </a:r>
            <a:r>
              <a:rPr lang="ru-RU" sz="2000" b="0" i="0" dirty="0">
                <a:effectLst/>
                <a:latin typeface="-apple-system"/>
              </a:rPr>
              <a:t> "</a:t>
            </a:r>
            <a:r>
              <a:rPr lang="ru-RU" sz="2000" b="0" i="0" dirty="0" err="1">
                <a:effectLst/>
                <a:latin typeface="-apple-system"/>
              </a:rPr>
              <a:t>Оріль-Лідер</a:t>
            </a:r>
            <a:r>
              <a:rPr lang="ru-RU" sz="2000" b="0" i="0" dirty="0">
                <a:effectLst/>
                <a:latin typeface="-apple-system"/>
              </a:rPr>
              <a:t>", а у 2019 </a:t>
            </a:r>
            <a:r>
              <a:rPr lang="ru-RU" sz="2000" b="0" i="0" dirty="0" err="1">
                <a:effectLst/>
                <a:latin typeface="-apple-system"/>
              </a:rPr>
              <a:t>році</a:t>
            </a:r>
            <a:r>
              <a:rPr lang="ru-RU" sz="2000" b="0" i="0" dirty="0">
                <a:effectLst/>
                <a:latin typeface="-apple-system"/>
              </a:rPr>
              <a:t> агрохолдинг запустив першу </a:t>
            </a:r>
            <a:r>
              <a:rPr lang="ru-RU" sz="2000" b="0" i="0" dirty="0" err="1">
                <a:effectLst/>
                <a:latin typeface="-apple-system"/>
              </a:rPr>
              <a:t>чергу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найбільшого</a:t>
            </a:r>
            <a:r>
              <a:rPr lang="ru-RU" sz="2000" b="0" i="0" dirty="0">
                <a:effectLst/>
                <a:latin typeface="-apple-system"/>
              </a:rPr>
              <a:t> в </a:t>
            </a:r>
            <a:r>
              <a:rPr lang="ru-RU" sz="2000" b="0" i="0" dirty="0" err="1">
                <a:effectLst/>
                <a:latin typeface="-apple-system"/>
              </a:rPr>
              <a:t>Європі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біогазового</a:t>
            </a:r>
            <a:r>
              <a:rPr lang="ru-RU" sz="2000" b="0" i="0" dirty="0">
                <a:effectLst/>
                <a:latin typeface="-apple-system"/>
              </a:rPr>
              <a:t> комплексу "</a:t>
            </a:r>
            <a:r>
              <a:rPr lang="ru-RU" sz="2000" b="0" i="0" dirty="0" err="1">
                <a:effectLst/>
                <a:latin typeface="-apple-system"/>
              </a:rPr>
              <a:t>Біогаз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Ладижин</a:t>
            </a:r>
            <a:r>
              <a:rPr lang="ru-RU" sz="2000" b="0" i="0" dirty="0">
                <a:effectLst/>
                <a:latin typeface="-apple-system"/>
              </a:rPr>
              <a:t>" (</a:t>
            </a:r>
            <a:r>
              <a:rPr lang="ru-RU" sz="2000" b="0" i="0" dirty="0" err="1">
                <a:effectLst/>
                <a:latin typeface="-apple-system"/>
              </a:rPr>
              <a:t>потужність</a:t>
            </a:r>
            <a:r>
              <a:rPr lang="ru-RU" sz="2000" b="0" i="0" dirty="0">
                <a:effectLst/>
                <a:latin typeface="-apple-system"/>
              </a:rPr>
              <a:t> – 12 МВт). </a:t>
            </a:r>
          </a:p>
          <a:p>
            <a:pPr algn="just"/>
            <a:r>
              <a:rPr lang="ru-RU" sz="2000" b="0" i="0" dirty="0" err="1">
                <a:effectLst/>
                <a:latin typeface="-apple-system"/>
              </a:rPr>
              <a:t>Загальна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наявна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енергетична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потужність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двох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комплексів</a:t>
            </a:r>
            <a:r>
              <a:rPr lang="ru-RU" sz="2000" b="0" i="0" dirty="0">
                <a:effectLst/>
                <a:latin typeface="-apple-system"/>
              </a:rPr>
              <a:t> – 17,5 МВт. </a:t>
            </a:r>
            <a:r>
              <a:rPr lang="ru-RU" sz="2000" b="0" i="0" dirty="0" err="1">
                <a:effectLst/>
                <a:latin typeface="-apple-system"/>
              </a:rPr>
              <a:t>Сьогодні</a:t>
            </a:r>
            <a:r>
              <a:rPr lang="ru-RU" sz="2000" b="0" i="0" dirty="0">
                <a:effectLst/>
                <a:latin typeface="-apple-system"/>
              </a:rPr>
              <a:t> МХП </a:t>
            </a:r>
            <a:r>
              <a:rPr lang="ru-RU" sz="2000" b="0" i="0" dirty="0" err="1">
                <a:effectLst/>
                <a:latin typeface="-apple-system"/>
              </a:rPr>
              <a:t>має</a:t>
            </a:r>
            <a:r>
              <a:rPr lang="ru-RU" sz="2000" b="0" i="0" dirty="0">
                <a:effectLst/>
                <a:latin typeface="-apple-system"/>
              </a:rPr>
              <a:t> за мету </a:t>
            </a:r>
            <a:r>
              <a:rPr lang="ru-RU" sz="2000" b="0" i="0" dirty="0" err="1">
                <a:effectLst/>
                <a:latin typeface="-apple-system"/>
              </a:rPr>
              <a:t>виробляти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відновлювані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чисті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енергетичні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ресурси</a:t>
            </a:r>
            <a:r>
              <a:rPr lang="ru-RU" sz="2000" b="0" i="0" dirty="0">
                <a:effectLst/>
                <a:latin typeface="-apple-system"/>
              </a:rPr>
              <a:t>, </a:t>
            </a:r>
            <a:r>
              <a:rPr lang="ru-RU" sz="2000" b="0" i="0" dirty="0" err="1">
                <a:effectLst/>
                <a:latin typeface="-apple-system"/>
              </a:rPr>
              <a:t>що</a:t>
            </a:r>
            <a:r>
              <a:rPr lang="ru-RU" sz="2000" b="0" i="0" dirty="0">
                <a:effectLst/>
                <a:latin typeface="-apple-system"/>
              </a:rPr>
              <a:t> на 100% </a:t>
            </a:r>
            <a:r>
              <a:rPr lang="ru-RU" sz="2000" b="0" i="0" dirty="0" err="1">
                <a:effectLst/>
                <a:latin typeface="-apple-system"/>
              </a:rPr>
              <a:t>будуть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задовольняти</a:t>
            </a:r>
            <a:r>
              <a:rPr lang="ru-RU" sz="2000" b="0" i="0" dirty="0">
                <a:effectLst/>
                <a:latin typeface="-apple-system"/>
              </a:rPr>
              <a:t> потреби холдингу, а </a:t>
            </a:r>
            <a:r>
              <a:rPr lang="ru-RU" sz="2000" b="0" i="0" dirty="0" err="1">
                <a:effectLst/>
                <a:latin typeface="-apple-system"/>
              </a:rPr>
              <a:t>також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займається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розвитком</a:t>
            </a:r>
            <a:r>
              <a:rPr lang="ru-RU" sz="2000" b="0" i="0" dirty="0">
                <a:effectLst/>
                <a:latin typeface="-apple-system"/>
              </a:rPr>
              <a:t> нового </a:t>
            </a:r>
            <a:r>
              <a:rPr lang="ru-RU" sz="2000" b="0" i="0" dirty="0" err="1">
                <a:effectLst/>
                <a:latin typeface="-apple-system"/>
              </a:rPr>
              <a:t>напряму</a:t>
            </a:r>
            <a:r>
              <a:rPr lang="ru-RU" sz="2000" b="0" i="0" dirty="0">
                <a:effectLst/>
                <a:latin typeface="-apple-system"/>
              </a:rPr>
              <a:t> – </a:t>
            </a:r>
            <a:r>
              <a:rPr lang="ru-RU" sz="2000" b="0" i="0" dirty="0" err="1">
                <a:effectLst/>
                <a:latin typeface="-apple-system"/>
              </a:rPr>
              <a:t>виробництвом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біометану</a:t>
            </a:r>
            <a:r>
              <a:rPr lang="ru-RU" sz="2000" b="0" i="0" dirty="0">
                <a:effectLst/>
                <a:latin typeface="-apple-system"/>
              </a:rPr>
              <a:t>.</a:t>
            </a:r>
            <a:br>
              <a:rPr lang="ru-RU" sz="2000" dirty="0"/>
            </a:br>
            <a:endParaRPr lang="ru-UA" sz="2000" dirty="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7EAA094-9CF6-4695-958A-33D9BCAA9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23132" y="713128"/>
            <a:ext cx="1068867" cy="2126625"/>
            <a:chOff x="10918968" y="713127"/>
            <a:chExt cx="1273032" cy="2532832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E80C965-DB6D-4F81-9E9E-B027384D0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A580F890-B085-4E95-96AA-55AEBEC5C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07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2" name="Rectangle 72">
            <a:extLst>
              <a:ext uri="{FF2B5EF4-FFF2-40B4-BE49-F238E27FC236}">
                <a16:creationId xmlns:a16="http://schemas.microsoft.com/office/drawing/2014/main" id="{F2AC420E-F79A-4FB7-8013-94B1E8B63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3" name="Rectangle 74">
            <a:extLst>
              <a:ext uri="{FF2B5EF4-FFF2-40B4-BE49-F238E27FC236}">
                <a16:creationId xmlns:a16="http://schemas.microsoft.com/office/drawing/2014/main" id="{3CD1EA40-7116-4FCB-9369-70F29FAA9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592824" cy="32339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67D45-A422-C210-52A2-5681B673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48" y="655591"/>
            <a:ext cx="4929352" cy="2315616"/>
          </a:xfrm>
        </p:spPr>
        <p:txBody>
          <a:bodyPr>
            <a:normAutofit/>
          </a:bodyPr>
          <a:lstStyle/>
          <a:p>
            <a:r>
              <a:rPr lang="uk-UA" dirty="0"/>
              <a:t>Нафтогаз</a:t>
            </a:r>
            <a:endParaRPr lang="ru-UA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F647E38-F93D-4661-8D77-CE13EEB65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E8872B6-836E-4281-A971-D133C6187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0B655FA0-F08E-419A-83F5-23E3ADA5A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AD8E9261-7E3D-4B22-9B39-8CC1D4F43F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64">
              <a:extLst>
                <a:ext uri="{FF2B5EF4-FFF2-40B4-BE49-F238E27FC236}">
                  <a16:creationId xmlns:a16="http://schemas.microsoft.com/office/drawing/2014/main" id="{632485D7-A2AD-470C-BD26-EABCF63F9C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66">
              <a:extLst>
                <a:ext uri="{FF2B5EF4-FFF2-40B4-BE49-F238E27FC236}">
                  <a16:creationId xmlns:a16="http://schemas.microsoft.com/office/drawing/2014/main" id="{22BD4173-4E70-447E-9DFE-F4E5CB830D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4">
              <a:extLst>
                <a:ext uri="{FF2B5EF4-FFF2-40B4-BE49-F238E27FC236}">
                  <a16:creationId xmlns:a16="http://schemas.microsoft.com/office/drawing/2014/main" id="{037F912F-356C-4A91-B15E-7A1D626E6D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6">
              <a:extLst>
                <a:ext uri="{FF2B5EF4-FFF2-40B4-BE49-F238E27FC236}">
                  <a16:creationId xmlns:a16="http://schemas.microsoft.com/office/drawing/2014/main" id="{49B3E584-4770-448C-AEA7-2CEE9F850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4">
              <a:extLst>
                <a:ext uri="{FF2B5EF4-FFF2-40B4-BE49-F238E27FC236}">
                  <a16:creationId xmlns:a16="http://schemas.microsoft.com/office/drawing/2014/main" id="{BB0DAED8-C4B6-4A57-9196-B11759865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66">
              <a:extLst>
                <a:ext uri="{FF2B5EF4-FFF2-40B4-BE49-F238E27FC236}">
                  <a16:creationId xmlns:a16="http://schemas.microsoft.com/office/drawing/2014/main" id="{72B27AFA-86A5-4FB9-9FE1-33E250396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64">
              <a:extLst>
                <a:ext uri="{FF2B5EF4-FFF2-40B4-BE49-F238E27FC236}">
                  <a16:creationId xmlns:a16="http://schemas.microsoft.com/office/drawing/2014/main" id="{655899FB-5538-4E4C-B95A-D3BA49BBD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6">
              <a:extLst>
                <a:ext uri="{FF2B5EF4-FFF2-40B4-BE49-F238E27FC236}">
                  <a16:creationId xmlns:a16="http://schemas.microsoft.com/office/drawing/2014/main" id="{885694C0-F226-4392-885A-1056B163F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483E3282-BB58-46D8-BB45-F7F2DBCCF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402E8DFE-1141-4DAF-AB0C-A74CC0EFDA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64">
              <a:extLst>
                <a:ext uri="{FF2B5EF4-FFF2-40B4-BE49-F238E27FC236}">
                  <a16:creationId xmlns:a16="http://schemas.microsoft.com/office/drawing/2014/main" id="{B261BAA8-8B84-4751-80F6-9153C68F2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66">
              <a:extLst>
                <a:ext uri="{FF2B5EF4-FFF2-40B4-BE49-F238E27FC236}">
                  <a16:creationId xmlns:a16="http://schemas.microsoft.com/office/drawing/2014/main" id="{10FB8389-B4B0-4276-A6EB-5535937738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64">
              <a:extLst>
                <a:ext uri="{FF2B5EF4-FFF2-40B4-BE49-F238E27FC236}">
                  <a16:creationId xmlns:a16="http://schemas.microsoft.com/office/drawing/2014/main" id="{7E496AA7-168D-4B53-A954-31C3A61C22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66">
              <a:extLst>
                <a:ext uri="{FF2B5EF4-FFF2-40B4-BE49-F238E27FC236}">
                  <a16:creationId xmlns:a16="http://schemas.microsoft.com/office/drawing/2014/main" id="{E0223324-6476-4A1F-B26F-77CB4E5AA0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64">
              <a:extLst>
                <a:ext uri="{FF2B5EF4-FFF2-40B4-BE49-F238E27FC236}">
                  <a16:creationId xmlns:a16="http://schemas.microsoft.com/office/drawing/2014/main" id="{81E2E8B6-2216-47C5-A3C2-1DBAD819E3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66">
              <a:extLst>
                <a:ext uri="{FF2B5EF4-FFF2-40B4-BE49-F238E27FC236}">
                  <a16:creationId xmlns:a16="http://schemas.microsoft.com/office/drawing/2014/main" id="{9A0ABF1C-7928-4DD3-B9A6-6B5995997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64">
              <a:extLst>
                <a:ext uri="{FF2B5EF4-FFF2-40B4-BE49-F238E27FC236}">
                  <a16:creationId xmlns:a16="http://schemas.microsoft.com/office/drawing/2014/main" id="{8D1F42DA-9F6E-477D-B3BB-92EC089DB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66">
              <a:extLst>
                <a:ext uri="{FF2B5EF4-FFF2-40B4-BE49-F238E27FC236}">
                  <a16:creationId xmlns:a16="http://schemas.microsoft.com/office/drawing/2014/main" id="{9457FA40-677B-4BAA-BF89-253A485DD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D6C80E47-971C-437F-B030-191115B01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606971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Нафтогаз» одолжил $1 млрд на внешнем рынке | Oilpoint">
            <a:extLst>
              <a:ext uri="{FF2B5EF4-FFF2-40B4-BE49-F238E27FC236}">
                <a16:creationId xmlns:a16="http://schemas.microsoft.com/office/drawing/2014/main" id="{B5D0B422-CF25-045B-0700-93ED000421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1" b="2"/>
          <a:stretch/>
        </p:blipFill>
        <p:spPr bwMode="auto">
          <a:xfrm>
            <a:off x="885814" y="3450655"/>
            <a:ext cx="5491019" cy="319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E8965C6-CDB4-CCAB-7D5C-D0978958F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9101" y="521207"/>
            <a:ext cx="4496426" cy="5957789"/>
          </a:xfrm>
        </p:spPr>
        <p:txBody>
          <a:bodyPr anchor="ctr">
            <a:normAutofit/>
          </a:bodyPr>
          <a:lstStyle/>
          <a:p>
            <a:pPr algn="just"/>
            <a:r>
              <a:rPr lang="ru-RU" sz="1700" b="0" i="0" dirty="0" err="1">
                <a:effectLst/>
                <a:latin typeface="-apple-system"/>
              </a:rPr>
              <a:t>Компанія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приєдналася</a:t>
            </a:r>
            <a:r>
              <a:rPr lang="ru-RU" sz="1700" b="0" i="0" dirty="0">
                <a:effectLst/>
                <a:latin typeface="-apple-system"/>
              </a:rPr>
              <a:t> до Глобального договору ООН, першим пунктом </a:t>
            </a:r>
            <a:r>
              <a:rPr lang="ru-RU" sz="1700" b="0" i="0" dirty="0" err="1">
                <a:effectLst/>
                <a:latin typeface="-apple-system"/>
              </a:rPr>
              <a:t>якого</a:t>
            </a:r>
            <a:r>
              <a:rPr lang="ru-RU" sz="1700" b="0" i="0" dirty="0">
                <a:effectLst/>
                <a:latin typeface="-apple-system"/>
              </a:rPr>
              <a:t> є "доступна і чиста </a:t>
            </a:r>
            <a:r>
              <a:rPr lang="ru-RU" sz="1700" b="0" i="0" dirty="0" err="1">
                <a:effectLst/>
                <a:latin typeface="-apple-system"/>
              </a:rPr>
              <a:t>енергія</a:t>
            </a:r>
            <a:r>
              <a:rPr lang="ru-RU" sz="1700" b="0" i="0" dirty="0">
                <a:effectLst/>
                <a:latin typeface="-apple-system"/>
              </a:rPr>
              <a:t>". Один </a:t>
            </a:r>
            <a:r>
              <a:rPr lang="ru-RU" sz="1700" b="0" i="0" dirty="0" err="1">
                <a:effectLst/>
                <a:latin typeface="-apple-system"/>
              </a:rPr>
              <a:t>із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пунктів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представленої</a:t>
            </a:r>
            <a:r>
              <a:rPr lang="ru-RU" sz="1700" b="0" i="0" dirty="0">
                <a:effectLst/>
                <a:latin typeface="-apple-system"/>
              </a:rPr>
              <a:t> "</a:t>
            </a:r>
            <a:r>
              <a:rPr lang="ru-RU" sz="1700" b="0" i="0" dirty="0" err="1">
                <a:effectLst/>
                <a:latin typeface="-apple-system"/>
              </a:rPr>
              <a:t>Стратегії</a:t>
            </a:r>
            <a:r>
              <a:rPr lang="ru-RU" sz="1700" b="0" i="0" dirty="0">
                <a:effectLst/>
                <a:latin typeface="-apple-system"/>
              </a:rPr>
              <a:t> 2025" </a:t>
            </a:r>
            <a:r>
              <a:rPr lang="ru-RU" sz="1700" b="0" i="0" dirty="0" err="1">
                <a:effectLst/>
                <a:latin typeface="-apple-system"/>
              </a:rPr>
              <a:t>компанії</a:t>
            </a:r>
            <a:r>
              <a:rPr lang="ru-RU" sz="1700" b="0" i="0" dirty="0">
                <a:effectLst/>
                <a:latin typeface="-apple-system"/>
              </a:rPr>
              <a:t> – </a:t>
            </a:r>
            <a:r>
              <a:rPr lang="ru-RU" sz="1700" b="0" i="0" dirty="0" err="1">
                <a:effectLst/>
                <a:latin typeface="-apple-system"/>
              </a:rPr>
              <a:t>розвиток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водневої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енергетики</a:t>
            </a:r>
            <a:r>
              <a:rPr lang="ru-RU" sz="1700" b="0" i="0" dirty="0">
                <a:effectLst/>
                <a:latin typeface="-apple-system"/>
              </a:rPr>
              <a:t> й </a:t>
            </a:r>
            <a:r>
              <a:rPr lang="ru-RU" sz="1700" b="0" i="0" dirty="0" err="1">
                <a:effectLst/>
                <a:latin typeface="-apple-system"/>
              </a:rPr>
              <a:t>вітрогенерації</a:t>
            </a:r>
            <a:r>
              <a:rPr lang="ru-RU" sz="1700" b="0" i="0" dirty="0">
                <a:effectLst/>
                <a:latin typeface="-apple-system"/>
              </a:rPr>
              <a:t> на </a:t>
            </a:r>
            <a:r>
              <a:rPr lang="ru-RU" sz="1700" b="0" i="0" dirty="0" err="1">
                <a:effectLst/>
                <a:latin typeface="-apple-system"/>
              </a:rPr>
              <a:t>морському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узбережжі</a:t>
            </a:r>
            <a:r>
              <a:rPr lang="ru-RU" sz="1700" b="0" i="0" dirty="0">
                <a:effectLst/>
                <a:latin typeface="-apple-system"/>
              </a:rPr>
              <a:t>. У планах – до 2040 р. стати </a:t>
            </a:r>
            <a:r>
              <a:rPr lang="ru-RU" sz="1700" b="0" i="0" dirty="0" err="1">
                <a:effectLst/>
                <a:latin typeface="-apple-system"/>
              </a:rPr>
              <a:t>вуглецево</a:t>
            </a:r>
            <a:r>
              <a:rPr lang="ru-RU" sz="1700" b="0" i="0" dirty="0">
                <a:effectLst/>
                <a:latin typeface="-apple-system"/>
              </a:rPr>
              <a:t>-нейтральною </a:t>
            </a:r>
            <a:r>
              <a:rPr lang="ru-RU" sz="1700" b="0" i="0" dirty="0" err="1">
                <a:effectLst/>
                <a:latin typeface="-apple-system"/>
              </a:rPr>
              <a:t>компанією</a:t>
            </a:r>
            <a:r>
              <a:rPr lang="ru-RU" sz="1700" b="0" i="0" dirty="0">
                <a:effectLst/>
                <a:latin typeface="-apple-system"/>
              </a:rPr>
              <a:t>. Нафтогаз </a:t>
            </a:r>
            <a:r>
              <a:rPr lang="ru-RU" sz="1700" b="0" i="0" dirty="0" err="1">
                <a:effectLst/>
                <a:latin typeface="-apple-system"/>
              </a:rPr>
              <a:t>уклав</a:t>
            </a:r>
            <a:r>
              <a:rPr lang="ru-RU" sz="1700" b="0" i="0" dirty="0">
                <a:effectLst/>
                <a:latin typeface="-apple-system"/>
              </a:rPr>
              <a:t> меморандум </a:t>
            </a:r>
            <a:r>
              <a:rPr lang="ru-RU" sz="1700" b="0" i="0" dirty="0" err="1">
                <a:effectLst/>
                <a:latin typeface="-apple-system"/>
              </a:rPr>
              <a:t>із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Енергоатомом</a:t>
            </a:r>
            <a:r>
              <a:rPr lang="ru-RU" sz="1700" b="0" i="0" dirty="0">
                <a:effectLst/>
                <a:latin typeface="-apple-system"/>
              </a:rPr>
              <a:t> з </a:t>
            </a:r>
            <a:r>
              <a:rPr lang="ru-RU" sz="1700" b="0" i="0" dirty="0" err="1">
                <a:effectLst/>
                <a:latin typeface="-apple-system"/>
              </a:rPr>
              <a:t>розвитку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водневої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енергетики</a:t>
            </a:r>
            <a:r>
              <a:rPr lang="ru-RU" sz="1700" b="0" i="0" dirty="0">
                <a:effectLst/>
                <a:latin typeface="-apple-system"/>
              </a:rPr>
              <a:t>. </a:t>
            </a:r>
          </a:p>
          <a:p>
            <a:pPr algn="just"/>
            <a:endParaRPr lang="ru-RU" sz="1700" b="0" i="0" dirty="0">
              <a:effectLst/>
              <a:latin typeface="-apple-system"/>
            </a:endParaRPr>
          </a:p>
          <a:p>
            <a:pPr algn="just"/>
            <a:r>
              <a:rPr lang="ru-RU" sz="1700" b="0" i="0" dirty="0" err="1">
                <a:effectLst/>
                <a:latin typeface="-apple-system"/>
              </a:rPr>
              <a:t>Розпочато</a:t>
            </a:r>
            <a:r>
              <a:rPr lang="ru-RU" sz="1700" b="0" i="0" dirty="0">
                <a:effectLst/>
                <a:latin typeface="-apple-system"/>
              </a:rPr>
              <a:t> роботу над </a:t>
            </a:r>
            <a:r>
              <a:rPr lang="ru-RU" sz="1700" b="0" i="0" dirty="0" err="1">
                <a:effectLst/>
                <a:latin typeface="-apple-system"/>
              </a:rPr>
              <a:t>пілотним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проєктом</a:t>
            </a:r>
            <a:r>
              <a:rPr lang="ru-RU" sz="1700" b="0" i="0" dirty="0">
                <a:effectLst/>
                <a:latin typeface="-apple-system"/>
              </a:rPr>
              <a:t> з </a:t>
            </a:r>
            <a:r>
              <a:rPr lang="ru-RU" sz="1700" b="0" i="0" dirty="0" err="1">
                <a:effectLst/>
                <a:latin typeface="-apple-system"/>
              </a:rPr>
              <a:t>виробництва</a:t>
            </a:r>
            <a:r>
              <a:rPr lang="ru-RU" sz="1700" b="0" i="0" dirty="0">
                <a:effectLst/>
                <a:latin typeface="-apple-system"/>
              </a:rPr>
              <a:t> "зеленого" </a:t>
            </a:r>
            <a:r>
              <a:rPr lang="ru-RU" sz="1700" b="0" i="0" dirty="0" err="1">
                <a:effectLst/>
                <a:latin typeface="-apple-system"/>
              </a:rPr>
              <a:t>водню</a:t>
            </a:r>
            <a:r>
              <a:rPr lang="ru-RU" sz="1700" b="0" i="0" dirty="0">
                <a:effectLst/>
                <a:latin typeface="-apple-system"/>
              </a:rPr>
              <a:t>, </a:t>
            </a:r>
            <a:r>
              <a:rPr lang="ru-RU" sz="1700" b="0" i="0" dirty="0" err="1">
                <a:effectLst/>
                <a:latin typeface="-apple-system"/>
              </a:rPr>
              <a:t>який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будуть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перетворювати</a:t>
            </a:r>
            <a:r>
              <a:rPr lang="ru-RU" sz="1700" b="0" i="0" dirty="0">
                <a:effectLst/>
                <a:latin typeface="-apple-system"/>
              </a:rPr>
              <a:t> в "</a:t>
            </a:r>
            <a:r>
              <a:rPr lang="ru-RU" sz="1700" b="0" i="0" dirty="0" err="1">
                <a:effectLst/>
                <a:latin typeface="-apple-system"/>
              </a:rPr>
              <a:t>зелений</a:t>
            </a:r>
            <a:r>
              <a:rPr lang="ru-RU" sz="1700" b="0" i="0" dirty="0">
                <a:effectLst/>
                <a:latin typeface="-apple-system"/>
              </a:rPr>
              <a:t>" </a:t>
            </a:r>
            <a:r>
              <a:rPr lang="ru-RU" sz="1700" b="0" i="0" dirty="0" err="1">
                <a:effectLst/>
                <a:latin typeface="-apple-system"/>
              </a:rPr>
              <a:t>аміак</a:t>
            </a:r>
            <a:r>
              <a:rPr lang="ru-RU" sz="1700" b="0" i="0" dirty="0">
                <a:effectLst/>
                <a:latin typeface="-apple-system"/>
              </a:rPr>
              <a:t> й </a:t>
            </a:r>
            <a:r>
              <a:rPr lang="ru-RU" sz="1700" b="0" i="0" dirty="0" err="1">
                <a:effectLst/>
                <a:latin typeface="-apple-system"/>
              </a:rPr>
              <a:t>експортуватимуть</a:t>
            </a:r>
            <a:r>
              <a:rPr lang="ru-RU" sz="1700" b="0" i="0" dirty="0">
                <a:effectLst/>
                <a:latin typeface="-apple-system"/>
              </a:rPr>
              <a:t> до </a:t>
            </a:r>
            <a:r>
              <a:rPr lang="ru-RU" sz="1700" b="0" i="0" dirty="0" err="1">
                <a:effectLst/>
                <a:latin typeface="-apple-system"/>
              </a:rPr>
              <a:t>Німеччини</a:t>
            </a:r>
            <a:r>
              <a:rPr lang="ru-RU" sz="1700" b="0" i="0" dirty="0">
                <a:effectLst/>
                <a:latin typeface="-apple-system"/>
              </a:rPr>
              <a:t>. </a:t>
            </a:r>
            <a:r>
              <a:rPr lang="ru-RU" sz="1700" b="0" i="0" dirty="0" err="1">
                <a:effectLst/>
                <a:latin typeface="-apple-system"/>
              </a:rPr>
              <a:t>Вже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підписано</a:t>
            </a:r>
            <a:r>
              <a:rPr lang="ru-RU" sz="1700" b="0" i="0" dirty="0">
                <a:effectLst/>
                <a:latin typeface="-apple-system"/>
              </a:rPr>
              <a:t> меморандум про   </a:t>
            </a:r>
            <a:r>
              <a:rPr lang="ru-RU" sz="1700" b="0" i="0" dirty="0" err="1">
                <a:effectLst/>
                <a:latin typeface="-apple-system"/>
              </a:rPr>
              <a:t>співробітництво</a:t>
            </a:r>
            <a:r>
              <a:rPr lang="ru-RU" sz="1700" b="0" i="0" dirty="0">
                <a:effectLst/>
                <a:latin typeface="-apple-system"/>
              </a:rPr>
              <a:t> з </a:t>
            </a:r>
            <a:r>
              <a:rPr lang="ru-RU" sz="1700" b="0" i="0" dirty="0" err="1">
                <a:effectLst/>
                <a:latin typeface="-apple-system"/>
              </a:rPr>
              <a:t>німецьким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газовим</a:t>
            </a:r>
            <a:r>
              <a:rPr lang="ru-RU" sz="1700" b="0" i="0" dirty="0">
                <a:effectLst/>
                <a:latin typeface="-apple-system"/>
              </a:rPr>
              <a:t> трейдером </a:t>
            </a:r>
            <a:r>
              <a:rPr lang="en-US" sz="1700" b="0" i="0" dirty="0">
                <a:effectLst/>
                <a:latin typeface="-apple-system"/>
              </a:rPr>
              <a:t>RWE Supply &amp; Trading. </a:t>
            </a:r>
            <a:r>
              <a:rPr lang="ru-RU" sz="1700" b="0" i="0" dirty="0" err="1">
                <a:effectLst/>
                <a:latin typeface="-apple-system"/>
              </a:rPr>
              <a:t>Виробництво</a:t>
            </a:r>
            <a:r>
              <a:rPr lang="ru-RU" sz="1700" b="0" i="0" dirty="0">
                <a:effectLst/>
                <a:latin typeface="-apple-system"/>
              </a:rPr>
              <a:t> "зеленого" </a:t>
            </a:r>
            <a:r>
              <a:rPr lang="ru-RU" sz="1700" b="0" i="0" dirty="0" err="1">
                <a:effectLst/>
                <a:latin typeface="-apple-system"/>
              </a:rPr>
              <a:t>аміаку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планують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розгорнути</a:t>
            </a:r>
            <a:r>
              <a:rPr lang="ru-RU" sz="1700" b="0" i="0" dirty="0">
                <a:effectLst/>
                <a:latin typeface="-apple-system"/>
              </a:rPr>
              <a:t> на </a:t>
            </a:r>
            <a:r>
              <a:rPr lang="ru-RU" sz="1700" b="0" i="0" dirty="0" err="1">
                <a:effectLst/>
                <a:latin typeface="-apple-system"/>
              </a:rPr>
              <a:t>потужностях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Одеського</a:t>
            </a:r>
            <a:r>
              <a:rPr lang="ru-RU" sz="1700" b="0" i="0" dirty="0">
                <a:effectLst/>
                <a:latin typeface="-apple-system"/>
              </a:rPr>
              <a:t> припортового заводу.</a:t>
            </a:r>
            <a:br>
              <a:rPr lang="ru-RU" sz="1700" dirty="0"/>
            </a:br>
            <a:endParaRPr lang="ru-UA" sz="1700" dirty="0"/>
          </a:p>
        </p:txBody>
      </p:sp>
    </p:spTree>
    <p:extLst>
      <p:ext uri="{BB962C8B-B14F-4D97-AF65-F5344CB8AC3E}">
        <p14:creationId xmlns:p14="http://schemas.microsoft.com/office/powerpoint/2010/main" val="86752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3" name="Arc 7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1D9A8-8EC3-3853-5479-CCA7E59D3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114" y="-10700"/>
            <a:ext cx="5458838" cy="1325563"/>
          </a:xfrm>
        </p:spPr>
        <p:txBody>
          <a:bodyPr>
            <a:normAutofit/>
          </a:bodyPr>
          <a:lstStyle/>
          <a:p>
            <a:r>
              <a:rPr lang="it-IT" b="0" i="0" dirty="0">
                <a:effectLst/>
                <a:latin typeface="-apple-system"/>
              </a:rPr>
              <a:t>EDS-Engineering</a:t>
            </a:r>
            <a:endParaRPr lang="ru-UA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194" name="Picture 2" descr="Press kit">
            <a:extLst>
              <a:ext uri="{FF2B5EF4-FFF2-40B4-BE49-F238E27FC236}">
                <a16:creationId xmlns:a16="http://schemas.microsoft.com/office/drawing/2014/main" id="{B3701636-C8CC-56B6-E1B0-D48C09B16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57" y="899167"/>
            <a:ext cx="422917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2AE65E7-4A46-2EA1-058C-B5A8E7440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302" y="1661226"/>
            <a:ext cx="6993561" cy="5570588"/>
          </a:xfrm>
        </p:spPr>
        <p:txBody>
          <a:bodyPr>
            <a:normAutofit/>
          </a:bodyPr>
          <a:lstStyle/>
          <a:p>
            <a:pPr algn="just"/>
            <a:r>
              <a:rPr lang="ru-RU" sz="1600" b="0" i="0" dirty="0" err="1">
                <a:effectLst/>
                <a:latin typeface="-apple-system"/>
              </a:rPr>
              <a:t>Компанія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досягла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вуглецевої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нейтральності</a:t>
            </a:r>
            <a:r>
              <a:rPr lang="ru-RU" sz="1600" b="0" i="0" dirty="0">
                <a:effectLst/>
                <a:latin typeface="-apple-system"/>
              </a:rPr>
              <a:t> – </a:t>
            </a:r>
            <a:r>
              <a:rPr lang="ru-RU" sz="1600" b="0" i="0" dirty="0" err="1">
                <a:effectLst/>
                <a:latin typeface="-apple-system"/>
              </a:rPr>
              <a:t>виробництво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зеленої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енергії</a:t>
            </a:r>
            <a:r>
              <a:rPr lang="ru-RU" sz="1600" b="0" i="0" dirty="0">
                <a:effectLst/>
                <a:latin typeface="-apple-system"/>
              </a:rPr>
              <a:t> на </a:t>
            </a:r>
            <a:r>
              <a:rPr lang="ru-RU" sz="1600" b="0" i="0" dirty="0" err="1">
                <a:effectLst/>
                <a:latin typeface="-apple-system"/>
              </a:rPr>
              <a:t>її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потужностях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перевищує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власне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споживання</a:t>
            </a:r>
            <a:r>
              <a:rPr lang="ru-RU" sz="1600" b="0" i="0" dirty="0">
                <a:effectLst/>
                <a:latin typeface="-apple-system"/>
              </a:rPr>
              <a:t> у 20 </a:t>
            </a:r>
            <a:r>
              <a:rPr lang="ru-RU" sz="1600" b="0" i="0" dirty="0" err="1">
                <a:effectLst/>
                <a:latin typeface="-apple-system"/>
              </a:rPr>
              <a:t>разів</a:t>
            </a:r>
            <a:r>
              <a:rPr lang="ru-RU" sz="1600" b="0" i="0" dirty="0">
                <a:effectLst/>
                <a:latin typeface="-apple-system"/>
              </a:rPr>
              <a:t>. </a:t>
            </a:r>
            <a:r>
              <a:rPr lang="ru-RU" sz="1600" b="0" i="0" dirty="0" err="1">
                <a:effectLst/>
                <a:latin typeface="-apple-system"/>
              </a:rPr>
              <a:t>Загальна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генерація</a:t>
            </a:r>
            <a:r>
              <a:rPr lang="ru-RU" sz="1600" b="0" i="0" dirty="0">
                <a:effectLst/>
                <a:latin typeface="-apple-system"/>
              </a:rPr>
              <a:t> за </a:t>
            </a:r>
            <a:r>
              <a:rPr lang="ru-RU" sz="1600" b="0" i="0" dirty="0" err="1">
                <a:effectLst/>
                <a:latin typeface="-apple-system"/>
              </a:rPr>
              <a:t>останні</a:t>
            </a:r>
            <a:r>
              <a:rPr lang="ru-RU" sz="1600" b="0" i="0" dirty="0">
                <a:effectLst/>
                <a:latin typeface="-apple-system"/>
              </a:rPr>
              <a:t> 12 </a:t>
            </a:r>
            <a:r>
              <a:rPr lang="ru-RU" sz="1600" b="0" i="0" dirty="0" err="1">
                <a:effectLst/>
                <a:latin typeface="-apple-system"/>
              </a:rPr>
              <a:t>місяців</a:t>
            </a:r>
            <a:r>
              <a:rPr lang="ru-RU" sz="1600" b="0" i="0" dirty="0">
                <a:effectLst/>
                <a:latin typeface="-apple-system"/>
              </a:rPr>
              <a:t> – 18787 МВт-год (Сан </a:t>
            </a:r>
            <a:r>
              <a:rPr lang="ru-RU" sz="1600" b="0" i="0" dirty="0" err="1">
                <a:effectLst/>
                <a:latin typeface="-apple-system"/>
              </a:rPr>
              <a:t>Енерджі</a:t>
            </a:r>
            <a:r>
              <a:rPr lang="ru-RU" sz="1600" b="0" i="0" dirty="0">
                <a:effectLst/>
                <a:latin typeface="-apple-system"/>
              </a:rPr>
              <a:t>, </a:t>
            </a:r>
            <a:r>
              <a:rPr lang="ru-RU" sz="1600" b="0" i="0" dirty="0" err="1">
                <a:effectLst/>
                <a:latin typeface="-apple-system"/>
              </a:rPr>
              <a:t>Аланта-Енерджі</a:t>
            </a:r>
            <a:r>
              <a:rPr lang="ru-RU" sz="1600" b="0" i="0" dirty="0">
                <a:effectLst/>
                <a:latin typeface="-apple-system"/>
              </a:rPr>
              <a:t>, Руф </a:t>
            </a:r>
            <a:r>
              <a:rPr lang="ru-RU" sz="1600" b="0" i="0" dirty="0" err="1">
                <a:effectLst/>
                <a:latin typeface="-apple-system"/>
              </a:rPr>
              <a:t>Солар</a:t>
            </a:r>
            <a:r>
              <a:rPr lang="ru-RU" sz="1600" b="0" i="0" dirty="0">
                <a:effectLst/>
                <a:latin typeface="-apple-system"/>
              </a:rPr>
              <a:t>, Соларфілд-1), а </a:t>
            </a:r>
            <a:r>
              <a:rPr lang="ru-RU" sz="1600" b="0" i="0" dirty="0" err="1">
                <a:effectLst/>
                <a:latin typeface="-apple-system"/>
              </a:rPr>
              <a:t>сукупне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споживання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головних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підрозділів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групи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en-US" sz="1600" b="0" i="0" dirty="0">
                <a:effectLst/>
                <a:latin typeface="-apple-system"/>
              </a:rPr>
              <a:t>EDS, </a:t>
            </a:r>
            <a:r>
              <a:rPr lang="ru-RU" sz="1600" b="0" i="0" dirty="0">
                <a:effectLst/>
                <a:latin typeface="-apple-system"/>
              </a:rPr>
              <a:t>у тому </a:t>
            </a:r>
            <a:r>
              <a:rPr lang="ru-RU" sz="1600" b="0" i="0" dirty="0" err="1">
                <a:effectLst/>
                <a:latin typeface="-apple-system"/>
              </a:rPr>
              <a:t>числі</a:t>
            </a:r>
            <a:r>
              <a:rPr lang="ru-RU" sz="1600" b="0" i="0" dirty="0">
                <a:effectLst/>
                <a:latin typeface="-apple-system"/>
              </a:rPr>
              <a:t> й </a:t>
            </a:r>
            <a:r>
              <a:rPr lang="en-US" sz="1600" b="0" i="0" dirty="0">
                <a:effectLst/>
                <a:latin typeface="-apple-system"/>
              </a:rPr>
              <a:t>EDS-Engineering, </a:t>
            </a:r>
            <a:r>
              <a:rPr lang="ru-RU" sz="1600" b="0" i="0" dirty="0" err="1">
                <a:effectLst/>
                <a:latin typeface="-apple-system"/>
              </a:rPr>
              <a:t>складає</a:t>
            </a:r>
            <a:r>
              <a:rPr lang="ru-RU" sz="1600" b="0" i="0" dirty="0">
                <a:effectLst/>
                <a:latin typeface="-apple-system"/>
              </a:rPr>
              <a:t> 825 МВт-год на </a:t>
            </a:r>
            <a:r>
              <a:rPr lang="ru-RU" sz="1600" b="0" i="0" dirty="0" err="1">
                <a:effectLst/>
                <a:latin typeface="-apple-system"/>
              </a:rPr>
              <a:t>рік</a:t>
            </a:r>
            <a:r>
              <a:rPr lang="ru-RU" sz="1600" b="0" i="0" dirty="0">
                <a:effectLst/>
                <a:latin typeface="-apple-system"/>
              </a:rPr>
              <a:t>. </a:t>
            </a:r>
            <a:r>
              <a:rPr lang="en-US" sz="1600" b="0" i="0" dirty="0">
                <a:effectLst/>
                <a:latin typeface="-apple-system"/>
              </a:rPr>
              <a:t>EDS-Engineering </a:t>
            </a:r>
            <a:r>
              <a:rPr lang="ru-RU" sz="1600" b="0" i="0" dirty="0">
                <a:effectLst/>
                <a:latin typeface="-apple-system"/>
              </a:rPr>
              <a:t>завершила </a:t>
            </a:r>
            <a:r>
              <a:rPr lang="ru-RU" sz="1600" b="0" i="0" dirty="0" err="1">
                <a:effectLst/>
                <a:latin typeface="-apple-system"/>
              </a:rPr>
              <a:t>будівництво</a:t>
            </a:r>
            <a:r>
              <a:rPr lang="ru-RU" sz="1600" b="0" i="0" dirty="0">
                <a:effectLst/>
                <a:latin typeface="-apple-system"/>
              </a:rPr>
              <a:t> "</a:t>
            </a:r>
            <a:r>
              <a:rPr lang="ru-RU" sz="1600" b="0" i="0" dirty="0" err="1">
                <a:effectLst/>
                <a:latin typeface="-apple-system"/>
              </a:rPr>
              <a:t>під</a:t>
            </a:r>
            <a:r>
              <a:rPr lang="ru-RU" sz="1600" b="0" i="0" dirty="0">
                <a:effectLst/>
                <a:latin typeface="-apple-system"/>
              </a:rPr>
              <a:t> ключ" </a:t>
            </a:r>
            <a:r>
              <a:rPr lang="ru-RU" sz="1600" b="0" i="0" dirty="0" err="1">
                <a:effectLst/>
                <a:latin typeface="-apple-system"/>
              </a:rPr>
              <a:t>промислової</a:t>
            </a:r>
            <a:r>
              <a:rPr lang="ru-RU" sz="1600" b="0" i="0" dirty="0">
                <a:effectLst/>
                <a:latin typeface="-apple-system"/>
              </a:rPr>
              <a:t> СЕС з </a:t>
            </a:r>
            <a:r>
              <a:rPr lang="ru-RU" sz="1600" b="0" i="0" dirty="0" err="1">
                <a:effectLst/>
                <a:latin typeface="-apple-system"/>
              </a:rPr>
              <a:t>інверторною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потужністю</a:t>
            </a:r>
            <a:r>
              <a:rPr lang="ru-RU" sz="1600" b="0" i="0" dirty="0">
                <a:effectLst/>
                <a:latin typeface="-apple-system"/>
              </a:rPr>
              <a:t> 9,99 МВт у </a:t>
            </a:r>
            <a:r>
              <a:rPr lang="ru-RU" sz="1600" b="0" i="0" dirty="0" err="1">
                <a:effectLst/>
                <a:latin typeface="-apple-system"/>
              </a:rPr>
              <a:t>Василевському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районі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Запорізької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області</a:t>
            </a:r>
            <a:r>
              <a:rPr lang="ru-RU" sz="1600" b="0" i="0" dirty="0">
                <a:effectLst/>
                <a:latin typeface="-apple-system"/>
              </a:rPr>
              <a:t>. Як </a:t>
            </a:r>
            <a:r>
              <a:rPr lang="ru-RU" sz="1600" b="0" i="0" dirty="0" err="1">
                <a:effectLst/>
                <a:latin typeface="-apple-system"/>
              </a:rPr>
              <a:t>підрядник</a:t>
            </a:r>
            <a:r>
              <a:rPr lang="ru-RU" sz="1600" b="0" i="0" dirty="0">
                <a:effectLst/>
                <a:latin typeface="-apple-system"/>
              </a:rPr>
              <a:t>, завершила </a:t>
            </a:r>
            <a:r>
              <a:rPr lang="ru-RU" sz="1600" b="0" i="0" dirty="0" err="1">
                <a:effectLst/>
                <a:latin typeface="-apple-system"/>
              </a:rPr>
              <a:t>повний</a:t>
            </a:r>
            <a:r>
              <a:rPr lang="ru-RU" sz="1600" b="0" i="0" dirty="0">
                <a:effectLst/>
                <a:latin typeface="-apple-system"/>
              </a:rPr>
              <a:t> цикл </a:t>
            </a:r>
            <a:r>
              <a:rPr lang="ru-RU" sz="1600" b="0" i="0" dirty="0" err="1">
                <a:effectLst/>
                <a:latin typeface="-apple-system"/>
              </a:rPr>
              <a:t>будівництва</a:t>
            </a:r>
            <a:r>
              <a:rPr lang="ru-RU" sz="1600" b="0" i="0" dirty="0">
                <a:effectLst/>
                <a:latin typeface="-apple-system"/>
              </a:rPr>
              <a:t> "з нуля" </a:t>
            </a:r>
            <a:r>
              <a:rPr lang="ru-RU" sz="1600" b="0" i="0" dirty="0" err="1">
                <a:effectLst/>
                <a:latin typeface="-apple-system"/>
              </a:rPr>
              <a:t>першої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черги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високовольтної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електричної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підстанції</a:t>
            </a:r>
            <a:r>
              <a:rPr lang="ru-RU" sz="1600" b="0" i="0" dirty="0">
                <a:effectLst/>
                <a:latin typeface="-apple-system"/>
              </a:rPr>
              <a:t> ЦПС 35/330 </a:t>
            </a:r>
            <a:r>
              <a:rPr lang="ru-RU" sz="1600" b="0" i="0" dirty="0" err="1">
                <a:effectLst/>
                <a:latin typeface="-apple-system"/>
              </a:rPr>
              <a:t>кВ</a:t>
            </a:r>
            <a:r>
              <a:rPr lang="ru-RU" sz="1600" b="0" i="0" dirty="0">
                <a:effectLst/>
                <a:latin typeface="-apple-system"/>
              </a:rPr>
              <a:t> "</a:t>
            </a:r>
            <a:r>
              <a:rPr lang="ru-RU" sz="1600" b="0" i="0" dirty="0" err="1">
                <a:effectLst/>
                <a:latin typeface="-apple-system"/>
              </a:rPr>
              <a:t>Запорізька</a:t>
            </a:r>
            <a:r>
              <a:rPr lang="ru-RU" sz="1600" b="0" i="0" dirty="0">
                <a:effectLst/>
                <a:latin typeface="-apple-system"/>
              </a:rPr>
              <a:t> ВЕС" на </a:t>
            </a:r>
            <a:r>
              <a:rPr lang="ru-RU" sz="1600" b="0" i="0" dirty="0" err="1">
                <a:effectLst/>
                <a:latin typeface="-apple-system"/>
              </a:rPr>
              <a:t>потужність</a:t>
            </a:r>
            <a:r>
              <a:rPr lang="ru-RU" sz="1600" b="0" i="0" dirty="0">
                <a:effectLst/>
                <a:latin typeface="-apple-system"/>
              </a:rPr>
              <a:t> 100 МВт. </a:t>
            </a:r>
          </a:p>
          <a:p>
            <a:pPr algn="just"/>
            <a:r>
              <a:rPr lang="ru-RU" sz="1600" b="0" i="0" dirty="0" err="1">
                <a:effectLst/>
                <a:latin typeface="-apple-system"/>
              </a:rPr>
              <a:t>Підстанція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знаходиться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поблизу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Мелітополя</a:t>
            </a:r>
            <a:r>
              <a:rPr lang="ru-RU" sz="1600" b="0" i="0" dirty="0">
                <a:effectLst/>
                <a:latin typeface="-apple-system"/>
              </a:rPr>
              <a:t>. </a:t>
            </a:r>
            <a:r>
              <a:rPr lang="ru-RU" sz="1600" b="0" i="0" dirty="0" err="1">
                <a:effectLst/>
                <a:latin typeface="-apple-system"/>
              </a:rPr>
              <a:t>Її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призначення</a:t>
            </a:r>
            <a:r>
              <a:rPr lang="ru-RU" sz="1600" b="0" i="0" dirty="0">
                <a:effectLst/>
                <a:latin typeface="-apple-system"/>
              </a:rPr>
              <a:t> – </a:t>
            </a:r>
            <a:r>
              <a:rPr lang="ru-RU" sz="1600" b="0" i="0" dirty="0" err="1">
                <a:effectLst/>
                <a:latin typeface="-apple-system"/>
              </a:rPr>
              <a:t>забезпечувати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видачу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потужності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вітряної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електростанції</a:t>
            </a:r>
            <a:r>
              <a:rPr lang="ru-RU" sz="1600" b="0" i="0" dirty="0">
                <a:effectLst/>
                <a:latin typeface="-apple-system"/>
              </a:rPr>
              <a:t>. Завершено </a:t>
            </a:r>
            <a:r>
              <a:rPr lang="ru-RU" sz="1600" b="0" i="0" dirty="0" err="1">
                <a:effectLst/>
                <a:latin typeface="-apple-system"/>
              </a:rPr>
              <a:t>будівництво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промислової</a:t>
            </a:r>
            <a:r>
              <a:rPr lang="ru-RU" sz="1600" b="0" i="0" dirty="0">
                <a:effectLst/>
                <a:latin typeface="-apple-system"/>
              </a:rPr>
              <a:t> СЕС "Солен </a:t>
            </a:r>
            <a:r>
              <a:rPr lang="ru-RU" sz="1600" b="0" i="0" dirty="0" err="1">
                <a:effectLst/>
                <a:latin typeface="-apple-system"/>
              </a:rPr>
              <a:t>Енерджі</a:t>
            </a:r>
            <a:r>
              <a:rPr lang="ru-RU" sz="1600" b="0" i="0" dirty="0">
                <a:effectLst/>
                <a:latin typeface="-apple-system"/>
              </a:rPr>
              <a:t>" </a:t>
            </a:r>
            <a:r>
              <a:rPr lang="ru-RU" sz="1600" b="0" i="0" dirty="0" err="1">
                <a:effectLst/>
                <a:latin typeface="-apple-system"/>
              </a:rPr>
              <a:t>потужністю</a:t>
            </a:r>
            <a:r>
              <a:rPr lang="ru-RU" sz="1600" b="0" i="0" dirty="0">
                <a:effectLst/>
                <a:latin typeface="-apple-system"/>
              </a:rPr>
              <a:t> 19,9 МВт у </a:t>
            </a:r>
            <a:r>
              <a:rPr lang="ru-RU" sz="1600" b="0" i="0" dirty="0" err="1">
                <a:effectLst/>
                <a:latin typeface="-apple-system"/>
              </a:rPr>
              <a:t>Запоріжжі</a:t>
            </a:r>
            <a:r>
              <a:rPr lang="ru-RU" sz="1600" b="0" i="0" dirty="0">
                <a:effectLst/>
                <a:latin typeface="-apple-system"/>
              </a:rPr>
              <a:t>. </a:t>
            </a:r>
            <a:r>
              <a:rPr lang="ru-RU" sz="1600" b="0" i="0" dirty="0" err="1">
                <a:effectLst/>
                <a:latin typeface="-apple-system"/>
              </a:rPr>
              <a:t>Станція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займає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площу</a:t>
            </a:r>
            <a:r>
              <a:rPr lang="ru-RU" sz="1600" b="0" i="0" dirty="0">
                <a:effectLst/>
                <a:latin typeface="-apple-system"/>
              </a:rPr>
              <a:t> 38 га, де </a:t>
            </a:r>
            <a:r>
              <a:rPr lang="ru-RU" sz="1600" b="0" i="0" dirty="0" err="1">
                <a:effectLst/>
                <a:latin typeface="-apple-system"/>
              </a:rPr>
              <a:t>встановлено</a:t>
            </a:r>
            <a:r>
              <a:rPr lang="ru-RU" sz="1600" b="0" i="0" dirty="0">
                <a:effectLst/>
                <a:latin typeface="-apple-system"/>
              </a:rPr>
              <a:t> 71968 </a:t>
            </a:r>
            <a:r>
              <a:rPr lang="ru-RU" sz="1600" b="0" i="0" dirty="0" err="1">
                <a:effectLst/>
                <a:latin typeface="-apple-system"/>
              </a:rPr>
              <a:t>сонячних</a:t>
            </a:r>
            <a:r>
              <a:rPr lang="ru-RU" sz="1600" b="0" i="0" dirty="0">
                <a:effectLst/>
                <a:latin typeface="-apple-system"/>
              </a:rPr>
              <a:t> панелей </a:t>
            </a:r>
            <a:r>
              <a:rPr lang="en-US" sz="1600" b="0" i="0" dirty="0">
                <a:effectLst/>
                <a:latin typeface="-apple-system"/>
              </a:rPr>
              <a:t>Risen </a:t>
            </a:r>
            <a:r>
              <a:rPr lang="ru-RU" sz="1600" b="0" i="0" dirty="0" err="1">
                <a:effectLst/>
                <a:latin typeface="-apple-system"/>
              </a:rPr>
              <a:t>потужністю</a:t>
            </a:r>
            <a:r>
              <a:rPr lang="ru-RU" sz="1600" b="0" i="0" dirty="0">
                <a:effectLst/>
                <a:latin typeface="-apple-system"/>
              </a:rPr>
              <a:t> по 334, 340, 410 та 405 Вт. </a:t>
            </a:r>
            <a:r>
              <a:rPr lang="ru-RU" sz="1600" b="0" i="0" dirty="0" err="1">
                <a:effectLst/>
                <a:latin typeface="-apple-system"/>
              </a:rPr>
              <a:t>Триває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будівництво</a:t>
            </a:r>
            <a:r>
              <a:rPr lang="ru-RU" sz="1600" b="0" i="0" dirty="0">
                <a:effectLst/>
                <a:latin typeface="-apple-system"/>
              </a:rPr>
              <a:t> СЕС </a:t>
            </a:r>
            <a:r>
              <a:rPr lang="ru-RU" sz="1600" b="0" i="0" dirty="0" err="1">
                <a:effectLst/>
                <a:latin typeface="-apple-system"/>
              </a:rPr>
              <a:t>потужністю</a:t>
            </a:r>
            <a:r>
              <a:rPr lang="ru-RU" sz="1600" b="0" i="0" dirty="0">
                <a:effectLst/>
                <a:latin typeface="-apple-system"/>
              </a:rPr>
              <a:t> 5,8 МВт у </a:t>
            </a:r>
            <a:r>
              <a:rPr lang="ru-RU" sz="1600" b="0" i="0" dirty="0" err="1">
                <a:effectLst/>
                <a:latin typeface="-apple-system"/>
              </a:rPr>
              <a:t>місті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Тростянець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Сумської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області</a:t>
            </a:r>
            <a:r>
              <a:rPr lang="ru-RU" sz="1600" b="0" i="0" dirty="0">
                <a:effectLst/>
                <a:latin typeface="-apple-system"/>
              </a:rPr>
              <a:t> і </a:t>
            </a:r>
            <a:r>
              <a:rPr lang="ru-RU" sz="1600" b="0" i="0" dirty="0" err="1">
                <a:effectLst/>
                <a:latin typeface="-apple-system"/>
              </a:rPr>
              <a:t>трьох</a:t>
            </a:r>
            <a:r>
              <a:rPr lang="ru-RU" sz="1600" b="0" i="0" dirty="0">
                <a:effectLst/>
                <a:latin typeface="-apple-system"/>
              </a:rPr>
              <a:t> СЕС </a:t>
            </a:r>
            <a:r>
              <a:rPr lang="ru-RU" sz="1600" b="0" i="0" dirty="0" err="1">
                <a:effectLst/>
                <a:latin typeface="-apple-system"/>
              </a:rPr>
              <a:t>потужністю</a:t>
            </a:r>
            <a:r>
              <a:rPr lang="ru-RU" sz="1600" b="0" i="0" dirty="0">
                <a:effectLst/>
                <a:latin typeface="-apple-system"/>
              </a:rPr>
              <a:t> 996 кВт </a:t>
            </a:r>
            <a:r>
              <a:rPr lang="ru-RU" sz="1600" b="0" i="0" dirty="0" err="1">
                <a:effectLst/>
                <a:latin typeface="-apple-system"/>
              </a:rPr>
              <a:t>кожна</a:t>
            </a:r>
            <a:r>
              <a:rPr lang="ru-RU" sz="1600" b="0" i="0" dirty="0">
                <a:effectLst/>
                <a:latin typeface="-apple-system"/>
              </a:rPr>
              <a:t> у </a:t>
            </a:r>
            <a:r>
              <a:rPr lang="ru-RU" sz="1600" b="0" i="0" dirty="0" err="1">
                <a:effectLst/>
                <a:latin typeface="-apple-system"/>
              </a:rPr>
              <a:t>Покровському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районі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Дніпропетровської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області</a:t>
            </a:r>
            <a:r>
              <a:rPr lang="ru-RU" sz="1600" b="0" i="0" dirty="0">
                <a:effectLst/>
                <a:latin typeface="-apple-system"/>
              </a:rPr>
              <a:t>. </a:t>
            </a:r>
            <a:r>
              <a:rPr lang="en-US" sz="1600" b="0" i="0" dirty="0">
                <a:effectLst/>
                <a:latin typeface="-apple-system"/>
              </a:rPr>
              <a:t>EDS-Engineering </a:t>
            </a:r>
            <a:r>
              <a:rPr lang="ru-RU" sz="1600" b="0" i="0" dirty="0" err="1">
                <a:effectLst/>
                <a:latin typeface="-apple-system"/>
              </a:rPr>
              <a:t>встановлює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сонячні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панелі</a:t>
            </a:r>
            <a:r>
              <a:rPr lang="ru-RU" sz="1600" b="0" i="0" dirty="0">
                <a:effectLst/>
                <a:latin typeface="-apple-system"/>
              </a:rPr>
              <a:t> на дахах 27 АЗС "ОККО" </a:t>
            </a:r>
            <a:r>
              <a:rPr lang="ru-RU" sz="1600" b="0" i="0" dirty="0" err="1">
                <a:effectLst/>
                <a:latin typeface="-apple-system"/>
              </a:rPr>
              <a:t>загальною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потужністю</a:t>
            </a:r>
            <a:r>
              <a:rPr lang="ru-RU" sz="1600" b="0" i="0" dirty="0">
                <a:effectLst/>
                <a:latin typeface="-apple-system"/>
              </a:rPr>
              <a:t> 965 360 Вт. </a:t>
            </a:r>
            <a:r>
              <a:rPr lang="ru-RU" sz="1600" b="0" i="0" dirty="0" err="1">
                <a:effectLst/>
                <a:latin typeface="-apple-system"/>
              </a:rPr>
              <a:t>Дахові</a:t>
            </a:r>
            <a:r>
              <a:rPr lang="ru-RU" sz="1600" b="0" i="0" dirty="0">
                <a:effectLst/>
                <a:latin typeface="-apple-system"/>
              </a:rPr>
              <a:t> СЕС </a:t>
            </a:r>
            <a:r>
              <a:rPr lang="ru-RU" sz="1600" b="0" i="0" dirty="0" err="1">
                <a:effectLst/>
                <a:latin typeface="-apple-system"/>
              </a:rPr>
              <a:t>будуть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забезпечувати</a:t>
            </a:r>
            <a:r>
              <a:rPr lang="ru-RU" sz="1600" b="0" i="0" dirty="0">
                <a:effectLst/>
                <a:latin typeface="-apple-system"/>
              </a:rPr>
              <a:t> </a:t>
            </a:r>
            <a:r>
              <a:rPr lang="ru-RU" sz="1600" b="0" i="0" dirty="0" err="1">
                <a:effectLst/>
                <a:latin typeface="-apple-system"/>
              </a:rPr>
              <a:t>електроенергією</a:t>
            </a:r>
            <a:r>
              <a:rPr lang="ru-RU" sz="1600" b="0" i="0" dirty="0">
                <a:effectLst/>
                <a:latin typeface="-apple-system"/>
              </a:rPr>
              <a:t> АЗС.</a:t>
            </a:r>
            <a:br>
              <a:rPr lang="ru-RU" sz="1600" dirty="0"/>
            </a:br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84987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F29CB8-5688-E4C6-7A6D-00500DE80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en-US" b="0" i="0">
                <a:effectLst/>
                <a:latin typeface="-apple-system"/>
              </a:rPr>
              <a:t>Recycling Solutions</a:t>
            </a:r>
            <a:endParaRPr lang="ru-UA" dirty="0"/>
          </a:p>
        </p:txBody>
      </p:sp>
      <p:pic>
        <p:nvPicPr>
          <p:cNvPr id="9218" name="Picture 2" descr="Recycling Solutions - European Business Association">
            <a:extLst>
              <a:ext uri="{FF2B5EF4-FFF2-40B4-BE49-F238E27FC236}">
                <a16:creationId xmlns:a16="http://schemas.microsoft.com/office/drawing/2014/main" id="{B0FB9403-5F4C-C385-B620-60A9EF03F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" y="2229675"/>
            <a:ext cx="3425957" cy="239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2065494-CD03-CDA3-A102-48D0BFD51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algn="just"/>
            <a:r>
              <a:rPr lang="ru-RU" sz="2000" b="0" i="0" dirty="0" err="1">
                <a:effectLst/>
                <a:latin typeface="-apple-system"/>
              </a:rPr>
              <a:t>Спеціалізується</a:t>
            </a:r>
            <a:r>
              <a:rPr lang="ru-RU" sz="2000" b="0" i="0" dirty="0">
                <a:effectLst/>
                <a:latin typeface="-apple-system"/>
              </a:rPr>
              <a:t> на </a:t>
            </a:r>
            <a:r>
              <a:rPr lang="ru-RU" sz="2000" b="0" i="0" dirty="0" err="1">
                <a:effectLst/>
                <a:latin typeface="-apple-system"/>
              </a:rPr>
              <a:t>управлінні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промисловими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відходами</a:t>
            </a:r>
            <a:r>
              <a:rPr lang="ru-RU" sz="2000" b="0" i="0" dirty="0">
                <a:effectLst/>
                <a:latin typeface="-apple-system"/>
              </a:rPr>
              <a:t> та </a:t>
            </a:r>
            <a:r>
              <a:rPr lang="ru-RU" sz="2000" b="0" i="0" dirty="0" err="1">
                <a:effectLst/>
                <a:latin typeface="-apple-system"/>
              </a:rPr>
              <a:t>побічними</a:t>
            </a:r>
            <a:r>
              <a:rPr lang="ru-RU" sz="2000" b="0" i="0" dirty="0">
                <a:effectLst/>
                <a:latin typeface="-apple-system"/>
              </a:rPr>
              <a:t> продуктами, </a:t>
            </a:r>
            <a:r>
              <a:rPr lang="ru-RU" sz="2000" b="0" i="0" dirty="0" err="1">
                <a:effectLst/>
                <a:latin typeface="-apple-system"/>
              </a:rPr>
              <a:t>інвестує</a:t>
            </a:r>
            <a:r>
              <a:rPr lang="ru-RU" sz="2000" b="0" i="0" dirty="0">
                <a:effectLst/>
                <a:latin typeface="-apple-system"/>
              </a:rPr>
              <a:t> в "</a:t>
            </a:r>
            <a:r>
              <a:rPr lang="ru-RU" sz="2000" b="0" i="0" dirty="0" err="1">
                <a:effectLst/>
                <a:latin typeface="-apple-system"/>
              </a:rPr>
              <a:t>зелені</a:t>
            </a:r>
            <a:r>
              <a:rPr lang="ru-RU" sz="2000" b="0" i="0" dirty="0">
                <a:effectLst/>
                <a:latin typeface="-apple-system"/>
              </a:rPr>
              <a:t>" </a:t>
            </a:r>
            <a:r>
              <a:rPr lang="ru-RU" sz="2000" b="0" i="0" dirty="0" err="1">
                <a:effectLst/>
                <a:latin typeface="-apple-system"/>
              </a:rPr>
              <a:t>проекти</a:t>
            </a:r>
            <a:r>
              <a:rPr lang="ru-RU" sz="2000" b="0" i="0" dirty="0">
                <a:effectLst/>
                <a:latin typeface="-apple-system"/>
              </a:rPr>
              <a:t>. У </a:t>
            </a:r>
            <a:r>
              <a:rPr lang="ru-RU" sz="2000" b="0" i="0" dirty="0" err="1">
                <a:effectLst/>
                <a:latin typeface="-apple-system"/>
              </a:rPr>
              <a:t>співробітництві</a:t>
            </a:r>
            <a:r>
              <a:rPr lang="ru-RU" sz="2000" b="0" i="0" dirty="0">
                <a:effectLst/>
                <a:latin typeface="-apple-system"/>
              </a:rPr>
              <a:t> з ДТЕК на </a:t>
            </a:r>
            <a:r>
              <a:rPr lang="ru-RU" sz="2000" b="0" i="0" dirty="0" err="1">
                <a:effectLst/>
                <a:latin typeface="-apple-system"/>
              </a:rPr>
              <a:t>шахті</a:t>
            </a:r>
            <a:r>
              <a:rPr lang="ru-RU" sz="2000" b="0" i="0" dirty="0">
                <a:effectLst/>
                <a:latin typeface="-apple-system"/>
              </a:rPr>
              <a:t> "</a:t>
            </a:r>
            <a:r>
              <a:rPr lang="ru-RU" sz="2000" b="0" i="0" dirty="0" err="1">
                <a:effectLst/>
                <a:latin typeface="-apple-system"/>
              </a:rPr>
              <a:t>Степова</a:t>
            </a:r>
            <a:r>
              <a:rPr lang="ru-RU" sz="2000" b="0" i="0" dirty="0">
                <a:effectLst/>
                <a:latin typeface="-apple-system"/>
              </a:rPr>
              <a:t>" запущена </a:t>
            </a:r>
            <a:r>
              <a:rPr lang="ru-RU" sz="2000" b="0" i="0" dirty="0" err="1">
                <a:effectLst/>
                <a:latin typeface="-apple-system"/>
              </a:rPr>
              <a:t>когенераційна</a:t>
            </a:r>
            <a:r>
              <a:rPr lang="ru-RU" sz="2000" b="0" i="0" dirty="0">
                <a:effectLst/>
                <a:latin typeface="-apple-system"/>
              </a:rPr>
              <a:t> установка з </a:t>
            </a:r>
            <a:r>
              <a:rPr lang="ru-RU" sz="2000" b="0" i="0" dirty="0" err="1">
                <a:effectLst/>
                <a:latin typeface="-apple-system"/>
              </a:rPr>
              <a:t>перетворення</a:t>
            </a:r>
            <a:r>
              <a:rPr lang="ru-RU" sz="2000" b="0" i="0" dirty="0">
                <a:effectLst/>
                <a:latin typeface="-apple-system"/>
              </a:rPr>
              <a:t> шахтного метану, </a:t>
            </a:r>
            <a:r>
              <a:rPr lang="ru-RU" sz="2000" b="0" i="0" dirty="0" err="1">
                <a:effectLst/>
                <a:latin typeface="-apple-system"/>
              </a:rPr>
              <a:t>який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раніше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викидали</a:t>
            </a:r>
            <a:r>
              <a:rPr lang="ru-RU" sz="2000" b="0" i="0" dirty="0">
                <a:effectLst/>
                <a:latin typeface="-apple-system"/>
              </a:rPr>
              <a:t> в атмосферу, в </a:t>
            </a:r>
            <a:r>
              <a:rPr lang="ru-RU" sz="2000" b="0" i="0" dirty="0" err="1">
                <a:effectLst/>
                <a:latin typeface="-apple-system"/>
              </a:rPr>
              <a:t>електроенергію</a:t>
            </a:r>
            <a:r>
              <a:rPr lang="ru-RU" sz="2000" b="0" i="0" dirty="0">
                <a:effectLst/>
                <a:latin typeface="-apple-system"/>
              </a:rPr>
              <a:t> та тепло. </a:t>
            </a:r>
          </a:p>
          <a:p>
            <a:pPr algn="just"/>
            <a:r>
              <a:rPr lang="ru-RU" sz="2000" b="0" i="0" dirty="0">
                <a:effectLst/>
                <a:latin typeface="-apple-system"/>
              </a:rPr>
              <a:t>У </a:t>
            </a:r>
            <a:r>
              <a:rPr lang="ru-RU" sz="2000" b="0" i="0" dirty="0" err="1">
                <a:effectLst/>
                <a:latin typeface="-apple-system"/>
              </a:rPr>
              <a:t>партнерстві</a:t>
            </a:r>
            <a:r>
              <a:rPr lang="ru-RU" sz="2000" b="0" i="0" dirty="0">
                <a:effectLst/>
                <a:latin typeface="-apple-system"/>
              </a:rPr>
              <a:t> з </a:t>
            </a:r>
            <a:r>
              <a:rPr lang="ru-RU" sz="2000" b="0" i="0" dirty="0" err="1">
                <a:effectLst/>
                <a:latin typeface="-apple-system"/>
              </a:rPr>
              <a:t>компанією</a:t>
            </a:r>
            <a:r>
              <a:rPr lang="ru-RU" sz="2000" b="0" i="0" dirty="0">
                <a:effectLst/>
                <a:latin typeface="-apple-system"/>
              </a:rPr>
              <a:t> "</a:t>
            </a:r>
            <a:r>
              <a:rPr lang="ru-RU" sz="2000" b="0" i="0" dirty="0" err="1">
                <a:effectLst/>
                <a:latin typeface="-apple-system"/>
              </a:rPr>
              <a:t>Фіднова</a:t>
            </a:r>
            <a:r>
              <a:rPr lang="ru-RU" sz="2000" b="0" i="0" dirty="0">
                <a:effectLst/>
                <a:latin typeface="-apple-system"/>
              </a:rPr>
              <a:t>" завершено </a:t>
            </a:r>
            <a:r>
              <a:rPr lang="ru-RU" sz="2000" b="0" i="0" dirty="0" err="1">
                <a:effectLst/>
                <a:latin typeface="-apple-system"/>
              </a:rPr>
              <a:t>будівництво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інноваційного</a:t>
            </a:r>
            <a:r>
              <a:rPr lang="ru-RU" sz="2000" b="0" i="0" dirty="0">
                <a:effectLst/>
                <a:latin typeface="-apple-system"/>
              </a:rPr>
              <a:t> заводу </a:t>
            </a:r>
            <a:r>
              <a:rPr lang="ru-RU" sz="2000" b="0" i="0" dirty="0" err="1">
                <a:effectLst/>
                <a:latin typeface="-apple-system"/>
              </a:rPr>
              <a:t>кормових</a:t>
            </a:r>
            <a:r>
              <a:rPr lang="ru-RU" sz="2000" b="0" i="0" dirty="0">
                <a:effectLst/>
                <a:latin typeface="-apple-system"/>
              </a:rPr>
              <a:t> добавок у </a:t>
            </a:r>
            <a:r>
              <a:rPr lang="ru-RU" sz="2000" b="0" i="0" dirty="0" err="1">
                <a:effectLst/>
                <a:latin typeface="-apple-system"/>
              </a:rPr>
              <a:t>Буську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Львівської</a:t>
            </a:r>
            <a:r>
              <a:rPr lang="ru-RU" sz="2000" b="0" i="0" dirty="0">
                <a:effectLst/>
                <a:latin typeface="-apple-system"/>
              </a:rPr>
              <a:t> обл. </a:t>
            </a:r>
            <a:r>
              <a:rPr lang="ru-RU" sz="2000" b="0" i="0" dirty="0" err="1">
                <a:effectLst/>
                <a:latin typeface="-apple-system"/>
              </a:rPr>
              <a:t>Це</a:t>
            </a:r>
            <a:r>
              <a:rPr lang="ru-RU" sz="2000" b="0" i="0" dirty="0">
                <a:effectLst/>
                <a:latin typeface="-apple-system"/>
              </a:rPr>
              <a:t> перший </a:t>
            </a:r>
            <a:r>
              <a:rPr lang="ru-RU" sz="2000" b="0" i="0" dirty="0" err="1">
                <a:effectLst/>
                <a:latin typeface="-apple-system"/>
              </a:rPr>
              <a:t>проєкт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en-US" sz="2000" b="0" i="0" dirty="0">
                <a:effectLst/>
                <a:latin typeface="-apple-system"/>
              </a:rPr>
              <a:t>Recycling </a:t>
            </a:r>
            <a:r>
              <a:rPr lang="en-US" sz="2000" b="0" i="0" dirty="0" err="1">
                <a:effectLst/>
                <a:latin typeface="-apple-system"/>
              </a:rPr>
              <a:t>SoluJons</a:t>
            </a:r>
            <a:r>
              <a:rPr lang="en-US" sz="2000" b="0" i="0" dirty="0">
                <a:effectLst/>
                <a:latin typeface="-apple-system"/>
              </a:rPr>
              <a:t> </a:t>
            </a:r>
            <a:r>
              <a:rPr lang="ru-RU" sz="2000" b="0" i="0" dirty="0">
                <a:effectLst/>
                <a:latin typeface="-apple-system"/>
              </a:rPr>
              <a:t>з </a:t>
            </a:r>
            <a:r>
              <a:rPr lang="ru-RU" sz="2000" b="0" i="0" dirty="0" err="1">
                <a:effectLst/>
                <a:latin typeface="-apple-system"/>
              </a:rPr>
              <a:t>екологічного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управління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відходами</a:t>
            </a:r>
            <a:r>
              <a:rPr lang="ru-RU" sz="2000" b="0" i="0" dirty="0">
                <a:effectLst/>
                <a:latin typeface="-apple-system"/>
              </a:rPr>
              <a:t> в </a:t>
            </a:r>
            <a:r>
              <a:rPr lang="ru-RU" sz="2000" b="0" i="0" dirty="0" err="1">
                <a:effectLst/>
                <a:latin typeface="-apple-system"/>
              </a:rPr>
              <a:t>агросекторі</a:t>
            </a:r>
            <a:r>
              <a:rPr lang="ru-RU" sz="2000" b="0" i="0" dirty="0">
                <a:effectLst/>
                <a:latin typeface="-apple-system"/>
              </a:rPr>
              <a:t> і перший в </a:t>
            </a:r>
            <a:r>
              <a:rPr lang="ru-RU" sz="2000" b="0" i="0" dirty="0" err="1">
                <a:effectLst/>
                <a:latin typeface="-apple-system"/>
              </a:rPr>
              <a:t>Україні</a:t>
            </a:r>
            <a:r>
              <a:rPr lang="ru-RU" sz="2000" b="0" i="0" dirty="0">
                <a:effectLst/>
                <a:latin typeface="-apple-system"/>
              </a:rPr>
              <a:t> завод, </a:t>
            </a:r>
            <a:r>
              <a:rPr lang="ru-RU" sz="2000" b="0" i="0" dirty="0" err="1">
                <a:effectLst/>
                <a:latin typeface="-apple-system"/>
              </a:rPr>
              <a:t>який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прийматиме</a:t>
            </a:r>
            <a:r>
              <a:rPr lang="ru-RU" sz="2000" b="0" i="0" dirty="0">
                <a:effectLst/>
                <a:latin typeface="-apple-system"/>
              </a:rPr>
              <a:t> й </a:t>
            </a:r>
            <a:r>
              <a:rPr lang="ru-RU" sz="2000" b="0" i="0" dirty="0" err="1">
                <a:effectLst/>
                <a:latin typeface="-apple-system"/>
              </a:rPr>
              <a:t>перероблятиме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сировину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від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зовнішніх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постачальників</a:t>
            </a:r>
            <a:r>
              <a:rPr lang="ru-RU" sz="2000" b="0" i="0" dirty="0">
                <a:effectLst/>
                <a:latin typeface="-apple-system"/>
              </a:rPr>
              <a:t> – </a:t>
            </a:r>
            <a:r>
              <a:rPr lang="ru-RU" sz="2000" b="0" i="0" dirty="0" err="1">
                <a:effectLst/>
                <a:latin typeface="-apple-system"/>
              </a:rPr>
              <a:t>аграрних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підприємств</a:t>
            </a:r>
            <a:r>
              <a:rPr lang="ru-RU" sz="2000" b="0" i="0" dirty="0">
                <a:effectLst/>
                <a:latin typeface="-apple-system"/>
              </a:rPr>
              <a:t> </a:t>
            </a:r>
            <a:r>
              <a:rPr lang="ru-RU" sz="2000" b="0" i="0" dirty="0" err="1">
                <a:effectLst/>
                <a:latin typeface="-apple-system"/>
              </a:rPr>
              <a:t>регіону</a:t>
            </a:r>
            <a:r>
              <a:rPr lang="ru-RU" sz="2000" b="0" i="0" dirty="0">
                <a:effectLst/>
                <a:latin typeface="-apple-system"/>
              </a:rPr>
              <a:t>.</a:t>
            </a:r>
            <a:br>
              <a:rPr lang="ru-RU" sz="2000" dirty="0"/>
            </a:br>
            <a:br>
              <a:rPr lang="ru-RU" sz="2000" dirty="0"/>
            </a:br>
            <a:endParaRPr lang="ru-UA" sz="2000" dirty="0"/>
          </a:p>
        </p:txBody>
      </p:sp>
    </p:spTree>
    <p:extLst>
      <p:ext uri="{BB962C8B-B14F-4D97-AF65-F5344CB8AC3E}">
        <p14:creationId xmlns:p14="http://schemas.microsoft.com/office/powerpoint/2010/main" val="1512246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2C6838-5971-BF7A-9A5F-DE0C1E9AF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>
            <a:normAutofit/>
          </a:bodyPr>
          <a:lstStyle/>
          <a:p>
            <a:r>
              <a:rPr lang="en-US" sz="4000" b="0" i="0">
                <a:effectLst/>
                <a:latin typeface="-apple-system"/>
              </a:rPr>
              <a:t>UDP Renewables</a:t>
            </a:r>
            <a:endParaRPr lang="ru-UA" sz="40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F5C191-55BA-BA25-C478-6501429FD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121763"/>
            <a:ext cx="5291328" cy="4095974"/>
          </a:xfrm>
        </p:spPr>
        <p:txBody>
          <a:bodyPr>
            <a:normAutofit/>
          </a:bodyPr>
          <a:lstStyle/>
          <a:p>
            <a:pPr algn="just"/>
            <a:r>
              <a:rPr lang="ru-RU" sz="1800" b="0" i="0" dirty="0" err="1">
                <a:effectLst/>
                <a:latin typeface="-apple-system"/>
              </a:rPr>
              <a:t>Підписала</a:t>
            </a:r>
            <a:r>
              <a:rPr lang="ru-RU" sz="1800" b="0" i="0" dirty="0">
                <a:effectLst/>
                <a:latin typeface="-apple-system"/>
              </a:rPr>
              <a:t> угоду з </a:t>
            </a:r>
            <a:r>
              <a:rPr lang="ru-RU" sz="1800" b="0" i="0" dirty="0" err="1">
                <a:effectLst/>
                <a:latin typeface="-apple-system"/>
              </a:rPr>
              <a:t>катарською</a:t>
            </a:r>
            <a:r>
              <a:rPr lang="ru-RU" sz="1800" b="0" i="0" dirty="0">
                <a:effectLst/>
                <a:latin typeface="-apple-system"/>
              </a:rPr>
              <a:t> державною </a:t>
            </a:r>
            <a:r>
              <a:rPr lang="ru-RU" sz="1800" b="0" i="0" dirty="0" err="1">
                <a:effectLst/>
                <a:latin typeface="-apple-system"/>
              </a:rPr>
              <a:t>компанією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en-US" sz="1800" b="0" i="0" dirty="0" err="1">
                <a:effectLst/>
                <a:latin typeface="-apple-system"/>
              </a:rPr>
              <a:t>Nebras</a:t>
            </a:r>
            <a:r>
              <a:rPr lang="en-US" sz="1800" b="0" i="0" dirty="0">
                <a:effectLst/>
                <a:latin typeface="-apple-system"/>
              </a:rPr>
              <a:t> Power </a:t>
            </a:r>
            <a:r>
              <a:rPr lang="ru-RU" sz="1800" b="0" i="0" dirty="0">
                <a:effectLst/>
                <a:latin typeface="-apple-system"/>
              </a:rPr>
              <a:t>про </a:t>
            </a:r>
            <a:r>
              <a:rPr lang="ru-RU" sz="1800" b="0" i="0" dirty="0" err="1">
                <a:effectLst/>
                <a:latin typeface="-apple-system"/>
              </a:rPr>
              <a:t>інвестування</a:t>
            </a:r>
            <a:r>
              <a:rPr lang="ru-RU" sz="1800" b="0" i="0" dirty="0">
                <a:effectLst/>
                <a:latin typeface="-apple-system"/>
              </a:rPr>
              <a:t> в </a:t>
            </a:r>
            <a:r>
              <a:rPr lang="ru-RU" sz="1800" b="0" i="0" dirty="0" err="1">
                <a:effectLst/>
                <a:latin typeface="-apple-system"/>
              </a:rPr>
              <a:t>об’єкти</a:t>
            </a:r>
            <a:r>
              <a:rPr lang="ru-RU" sz="1800" b="0" i="0" dirty="0">
                <a:effectLst/>
                <a:latin typeface="-apple-system"/>
              </a:rPr>
              <a:t> "</a:t>
            </a:r>
            <a:r>
              <a:rPr lang="ru-RU" sz="1800" b="0" i="0" dirty="0" err="1">
                <a:effectLst/>
                <a:latin typeface="-apple-system"/>
              </a:rPr>
              <a:t>зеленої</a:t>
            </a:r>
            <a:r>
              <a:rPr lang="ru-RU" sz="1800" b="0" i="0" dirty="0">
                <a:effectLst/>
                <a:latin typeface="-apple-system"/>
              </a:rPr>
              <a:t>" </a:t>
            </a:r>
            <a:r>
              <a:rPr lang="ru-RU" sz="1800" b="0" i="0" dirty="0" err="1">
                <a:effectLst/>
                <a:latin typeface="-apple-system"/>
              </a:rPr>
              <a:t>генерації</a:t>
            </a:r>
            <a:r>
              <a:rPr lang="ru-RU" sz="1800" b="0" i="0" dirty="0">
                <a:effectLst/>
                <a:latin typeface="-apple-system"/>
              </a:rPr>
              <a:t>, </a:t>
            </a:r>
            <a:r>
              <a:rPr lang="ru-RU" sz="1800" b="0" i="0" dirty="0" err="1">
                <a:effectLst/>
                <a:latin typeface="-apple-system"/>
              </a:rPr>
              <a:t>будівництво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яких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заплановане</a:t>
            </a:r>
            <a:r>
              <a:rPr lang="ru-RU" sz="1800" b="0" i="0" dirty="0">
                <a:effectLst/>
                <a:latin typeface="-apple-system"/>
              </a:rPr>
              <a:t> на 2021-2022 </a:t>
            </a:r>
            <a:r>
              <a:rPr lang="ru-RU" sz="1800" b="0" i="0" dirty="0" err="1">
                <a:effectLst/>
                <a:latin typeface="-apple-system"/>
              </a:rPr>
              <a:t>рр</a:t>
            </a:r>
            <a:r>
              <a:rPr lang="ru-RU" sz="1800" b="0" i="0" dirty="0">
                <a:effectLst/>
                <a:latin typeface="-apple-system"/>
              </a:rPr>
              <a:t>. </a:t>
            </a:r>
            <a:r>
              <a:rPr lang="ru-RU" sz="1800" b="0" i="0" dirty="0" err="1">
                <a:effectLst/>
                <a:latin typeface="-apple-system"/>
              </a:rPr>
              <a:t>Ціна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питання</a:t>
            </a:r>
            <a:r>
              <a:rPr lang="ru-RU" sz="1800" b="0" i="0" dirty="0">
                <a:effectLst/>
                <a:latin typeface="-apple-system"/>
              </a:rPr>
              <a:t> – 250 млн </a:t>
            </a:r>
            <a:r>
              <a:rPr lang="ru-RU" sz="1800" b="0" i="0" dirty="0" err="1">
                <a:effectLst/>
                <a:latin typeface="-apple-system"/>
              </a:rPr>
              <a:t>доларів</a:t>
            </a:r>
            <a:r>
              <a:rPr lang="ru-RU" sz="1800" b="0" i="0" dirty="0">
                <a:effectLst/>
                <a:latin typeface="-apple-system"/>
              </a:rPr>
              <a:t>. </a:t>
            </a:r>
            <a:r>
              <a:rPr lang="ru-RU" sz="1800" b="0" i="0" dirty="0" err="1">
                <a:effectLst/>
                <a:latin typeface="-apple-system"/>
              </a:rPr>
              <a:t>Компанія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увійшла</a:t>
            </a:r>
            <a:r>
              <a:rPr lang="ru-RU" sz="1800" b="0" i="0" dirty="0">
                <a:effectLst/>
                <a:latin typeface="-apple-system"/>
              </a:rPr>
              <a:t> до складу </a:t>
            </a:r>
            <a:r>
              <a:rPr lang="ru-RU" sz="1800" b="0" i="0" dirty="0" err="1">
                <a:effectLst/>
                <a:latin typeface="-apple-system"/>
              </a:rPr>
              <a:t>Європейського</a:t>
            </a:r>
            <a:r>
              <a:rPr lang="ru-RU" sz="1800" b="0" i="0" dirty="0">
                <a:effectLst/>
                <a:latin typeface="-apple-system"/>
              </a:rPr>
              <a:t> альянсу чистого </a:t>
            </a:r>
            <a:r>
              <a:rPr lang="ru-RU" sz="1800" b="0" i="0" dirty="0" err="1">
                <a:effectLst/>
                <a:latin typeface="-apple-system"/>
              </a:rPr>
              <a:t>водню</a:t>
            </a:r>
            <a:r>
              <a:rPr lang="ru-RU" sz="1800" b="0" i="0" dirty="0">
                <a:effectLst/>
                <a:latin typeface="-apple-system"/>
              </a:rPr>
              <a:t> і </a:t>
            </a:r>
            <a:r>
              <a:rPr lang="ru-RU" sz="1800" b="0" i="0" dirty="0" err="1">
                <a:effectLst/>
                <a:latin typeface="-apple-system"/>
              </a:rPr>
              <a:t>збирається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займатися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інноваційними</a:t>
            </a:r>
            <a:r>
              <a:rPr lang="ru-RU" sz="1800" b="0" i="0" dirty="0">
                <a:effectLst/>
                <a:latin typeface="-apple-system"/>
              </a:rPr>
              <a:t> проектами </a:t>
            </a:r>
            <a:r>
              <a:rPr lang="ru-RU" sz="1800" b="0" i="0" dirty="0" err="1">
                <a:effectLst/>
                <a:latin typeface="-apple-system"/>
              </a:rPr>
              <a:t>технології</a:t>
            </a:r>
            <a:r>
              <a:rPr lang="ru-RU" sz="1800" b="0" i="0" dirty="0">
                <a:effectLst/>
                <a:latin typeface="-apple-system"/>
              </a:rPr>
              <a:t> "зеленого </a:t>
            </a:r>
            <a:r>
              <a:rPr lang="ru-RU" sz="1800" b="0" i="0" dirty="0" err="1">
                <a:effectLst/>
                <a:latin typeface="-apple-system"/>
              </a:rPr>
              <a:t>водню</a:t>
            </a:r>
            <a:r>
              <a:rPr lang="ru-RU" sz="1800" b="0" i="0" dirty="0">
                <a:effectLst/>
                <a:latin typeface="-apple-system"/>
              </a:rPr>
              <a:t>". </a:t>
            </a:r>
            <a:r>
              <a:rPr lang="ru-RU" sz="1800" b="0" i="0" dirty="0" err="1">
                <a:effectLst/>
                <a:latin typeface="-apple-system"/>
              </a:rPr>
              <a:t>Контрольний</a:t>
            </a:r>
            <a:r>
              <a:rPr lang="ru-RU" sz="1800" b="0" i="0" dirty="0">
                <a:effectLst/>
                <a:latin typeface="-apple-system"/>
              </a:rPr>
              <a:t> пакет </a:t>
            </a:r>
            <a:r>
              <a:rPr lang="ru-RU" sz="1800" b="0" i="0" dirty="0" err="1">
                <a:effectLst/>
                <a:latin typeface="-apple-system"/>
              </a:rPr>
              <a:t>акцій</a:t>
            </a:r>
            <a:r>
              <a:rPr lang="ru-RU" sz="1800" b="0" i="0" dirty="0">
                <a:effectLst/>
                <a:latin typeface="-apple-system"/>
              </a:rPr>
              <a:t> низки </a:t>
            </a:r>
            <a:r>
              <a:rPr lang="ru-RU" sz="1800" b="0" i="0" dirty="0" err="1">
                <a:effectLst/>
                <a:latin typeface="-apple-system"/>
              </a:rPr>
              <a:t>своїх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активів</a:t>
            </a:r>
            <a:r>
              <a:rPr lang="ru-RU" sz="1800" b="0" i="0" dirty="0">
                <a:effectLst/>
                <a:latin typeface="-apple-system"/>
              </a:rPr>
              <a:t> ("Скіфія-Солар-1", "Скіфія-Солар-2", "</a:t>
            </a:r>
            <a:r>
              <a:rPr lang="ru-RU" sz="1800" b="0" i="0" dirty="0" err="1">
                <a:effectLst/>
                <a:latin typeface="-apple-system"/>
              </a:rPr>
              <a:t>Фрі-Енерджи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Генічеськ</a:t>
            </a:r>
            <a:r>
              <a:rPr lang="ru-RU" sz="1800" b="0" i="0" dirty="0">
                <a:effectLst/>
                <a:latin typeface="-apple-system"/>
              </a:rPr>
              <a:t>", "</a:t>
            </a:r>
            <a:r>
              <a:rPr lang="ru-RU" sz="1800" b="0" i="0" dirty="0" err="1">
                <a:effectLst/>
                <a:latin typeface="-apple-system"/>
              </a:rPr>
              <a:t>Терслав</a:t>
            </a:r>
            <a:r>
              <a:rPr lang="ru-RU" sz="1800" b="0" i="0" dirty="0">
                <a:effectLst/>
                <a:latin typeface="-apple-system"/>
              </a:rPr>
              <a:t>" і "Сан </a:t>
            </a:r>
            <a:r>
              <a:rPr lang="ru-RU" sz="1800" b="0" i="0" dirty="0" err="1">
                <a:effectLst/>
                <a:latin typeface="-apple-system"/>
              </a:rPr>
              <a:t>Пауер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Первомайськ</a:t>
            </a:r>
            <a:r>
              <a:rPr lang="ru-RU" sz="1800" b="0" i="0" dirty="0">
                <a:effectLst/>
                <a:latin typeface="-apple-system"/>
              </a:rPr>
              <a:t>") </a:t>
            </a:r>
            <a:r>
              <a:rPr lang="en-US" sz="1800" b="0" i="0" dirty="0">
                <a:effectLst/>
                <a:latin typeface="-apple-system"/>
              </a:rPr>
              <a:t>UDP Renewables </a:t>
            </a:r>
            <a:r>
              <a:rPr lang="ru-RU" sz="1800" b="0" i="0" dirty="0">
                <a:effectLst/>
                <a:latin typeface="-apple-system"/>
              </a:rPr>
              <a:t>продала </a:t>
            </a:r>
            <a:r>
              <a:rPr lang="ru-RU" sz="1800" b="0" i="0" dirty="0" err="1">
                <a:effectLst/>
                <a:latin typeface="-apple-system"/>
              </a:rPr>
              <a:t>катарській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компанії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en-US" sz="1800" b="0" i="0" dirty="0" err="1">
                <a:effectLst/>
                <a:latin typeface="-apple-system"/>
              </a:rPr>
              <a:t>Nebras</a:t>
            </a:r>
            <a:r>
              <a:rPr lang="en-US" sz="1800" b="0" i="0" dirty="0">
                <a:effectLst/>
                <a:latin typeface="-apple-system"/>
              </a:rPr>
              <a:t> Power. </a:t>
            </a:r>
            <a:r>
              <a:rPr lang="ru-RU" sz="1800" b="0" i="0" dirty="0" err="1">
                <a:effectLst/>
                <a:latin typeface="-apple-system"/>
              </a:rPr>
              <a:t>Вилучені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кошти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хоче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направити</a:t>
            </a:r>
            <a:r>
              <a:rPr lang="ru-RU" sz="1800" b="0" i="0" dirty="0">
                <a:effectLst/>
                <a:latin typeface="-apple-system"/>
              </a:rPr>
              <a:t> на </a:t>
            </a:r>
            <a:r>
              <a:rPr lang="ru-RU" sz="1800" b="0" i="0" dirty="0" err="1">
                <a:effectLst/>
                <a:latin typeface="-apple-system"/>
              </a:rPr>
              <a:t>розвиток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вітроенергетичних</a:t>
            </a:r>
            <a:r>
              <a:rPr lang="ru-RU" sz="1800" b="0" i="0" dirty="0">
                <a:effectLst/>
                <a:latin typeface="-apple-system"/>
              </a:rPr>
              <a:t> </a:t>
            </a:r>
            <a:r>
              <a:rPr lang="ru-RU" sz="1800" b="0" i="0" dirty="0" err="1">
                <a:effectLst/>
                <a:latin typeface="-apple-system"/>
              </a:rPr>
              <a:t>потужностей</a:t>
            </a:r>
            <a:r>
              <a:rPr lang="ru-RU" sz="1800" b="0" i="0" dirty="0">
                <a:effectLst/>
                <a:latin typeface="-apple-system"/>
              </a:rPr>
              <a:t>.</a:t>
            </a:r>
            <a:br>
              <a:rPr lang="ru-RU" sz="1800" dirty="0"/>
            </a:br>
            <a:br>
              <a:rPr lang="ru-RU" sz="1800" dirty="0"/>
            </a:br>
            <a:endParaRPr lang="ru-UA" sz="1800" dirty="0"/>
          </a:p>
        </p:txBody>
      </p:sp>
      <p:pic>
        <p:nvPicPr>
          <p:cNvPr id="10242" name="Picture 2" descr="UDP Renewables | LinkedIn">
            <a:extLst>
              <a:ext uri="{FF2B5EF4-FFF2-40B4-BE49-F238E27FC236}">
                <a16:creationId xmlns:a16="http://schemas.microsoft.com/office/drawing/2014/main" id="{1FF01BF1-3EBD-849A-4796-7DC127F36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9642" y="982794"/>
            <a:ext cx="4736963" cy="473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628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74E6F-9A86-79F6-BEAF-276802E9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US" sz="3600" b="0" i="0">
                <a:effectLst/>
                <a:latin typeface="-apple-system"/>
              </a:rPr>
              <a:t>KNESS</a:t>
            </a:r>
            <a:endParaRPr lang="ru-UA" sz="3600"/>
          </a:p>
        </p:txBody>
      </p:sp>
      <p:pic>
        <p:nvPicPr>
          <p:cNvPr id="11266" name="Picture 2" descr="Головна — KNESS">
            <a:extLst>
              <a:ext uri="{FF2B5EF4-FFF2-40B4-BE49-F238E27FC236}">
                <a16:creationId xmlns:a16="http://schemas.microsoft.com/office/drawing/2014/main" id="{1507A2B4-ADFD-CDB4-A115-9EA1CABEED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90" b="21239"/>
          <a:stretch/>
        </p:blipFill>
        <p:spPr bwMode="auto">
          <a:xfrm>
            <a:off x="20" y="-84184"/>
            <a:ext cx="12191980" cy="4069859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5F62CFD-880E-0B0A-F9BC-4BBB8BB6A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6436" y="3752849"/>
            <a:ext cx="8702959" cy="2690154"/>
          </a:xfrm>
        </p:spPr>
        <p:txBody>
          <a:bodyPr anchor="ctr">
            <a:normAutofit/>
          </a:bodyPr>
          <a:lstStyle/>
          <a:p>
            <a:pPr algn="just"/>
            <a:r>
              <a:rPr lang="ru-RU" sz="1700" b="0" i="0" dirty="0" err="1">
                <a:effectLst/>
                <a:latin typeface="-apple-system"/>
              </a:rPr>
              <a:t>Група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компаній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en-US" sz="1700" b="0" i="0" dirty="0">
                <a:effectLst/>
                <a:latin typeface="-apple-system"/>
              </a:rPr>
              <a:t>KNESS </a:t>
            </a:r>
            <a:r>
              <a:rPr lang="ru-RU" sz="1700" b="0" i="0" dirty="0" err="1">
                <a:effectLst/>
                <a:latin typeface="-apple-system"/>
              </a:rPr>
              <a:t>побудувала</a:t>
            </a:r>
            <a:r>
              <a:rPr lang="ru-RU" sz="1700" b="0" i="0" dirty="0">
                <a:effectLst/>
                <a:latin typeface="-apple-system"/>
              </a:rPr>
              <a:t> СЕС </a:t>
            </a:r>
            <a:r>
              <a:rPr lang="ru-RU" sz="1700" b="0" i="0" dirty="0" err="1">
                <a:effectLst/>
                <a:latin typeface="-apple-system"/>
              </a:rPr>
              <a:t>потужністю</a:t>
            </a:r>
            <a:r>
              <a:rPr lang="ru-RU" sz="1700" b="0" i="0" dirty="0">
                <a:effectLst/>
                <a:latin typeface="-apple-system"/>
              </a:rPr>
              <a:t> 5 МВт на </a:t>
            </a:r>
            <a:r>
              <a:rPr lang="ru-RU" sz="1700" b="0" i="0" dirty="0" err="1">
                <a:effectLst/>
                <a:latin typeface="-apple-system"/>
              </a:rPr>
              <a:t>відвалах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кар’єрів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en-US" sz="1700" b="0" i="0" dirty="0" err="1">
                <a:effectLst/>
                <a:latin typeface="-apple-system"/>
              </a:rPr>
              <a:t>Ferrexpo</a:t>
            </a:r>
            <a:r>
              <a:rPr lang="en-US" sz="1700" b="0" i="0" dirty="0">
                <a:effectLst/>
                <a:latin typeface="-apple-system"/>
              </a:rPr>
              <a:t>. "</a:t>
            </a:r>
            <a:r>
              <a:rPr lang="ru-RU" sz="1700" b="0" i="0" dirty="0">
                <a:effectLst/>
                <a:latin typeface="-apple-system"/>
              </a:rPr>
              <a:t>Чиста" </a:t>
            </a:r>
            <a:r>
              <a:rPr lang="ru-RU" sz="1700" b="0" i="0" dirty="0" err="1">
                <a:effectLst/>
                <a:latin typeface="-apple-system"/>
              </a:rPr>
              <a:t>електроенергія</a:t>
            </a:r>
            <a:r>
              <a:rPr lang="ru-RU" sz="1700" b="0" i="0" dirty="0">
                <a:effectLst/>
                <a:latin typeface="-apple-system"/>
              </a:rPr>
              <a:t> без зеленого тарифу буде </a:t>
            </a:r>
            <a:r>
              <a:rPr lang="ru-RU" sz="1700" b="0" i="0" dirty="0" err="1">
                <a:effectLst/>
                <a:latin typeface="-apple-system"/>
              </a:rPr>
              <a:t>використовуватися</a:t>
            </a:r>
            <a:r>
              <a:rPr lang="ru-RU" sz="1700" b="0" i="0" dirty="0">
                <a:effectLst/>
                <a:latin typeface="-apple-system"/>
              </a:rPr>
              <a:t> на </a:t>
            </a:r>
            <a:r>
              <a:rPr lang="ru-RU" sz="1700" b="0" i="0" dirty="0" err="1">
                <a:effectLst/>
                <a:latin typeface="-apple-system"/>
              </a:rPr>
              <a:t>підприємстві</a:t>
            </a:r>
            <a:r>
              <a:rPr lang="ru-RU" sz="1700" b="0" i="0" dirty="0">
                <a:effectLst/>
                <a:latin typeface="-apple-system"/>
              </a:rPr>
              <a:t> з </a:t>
            </a:r>
            <a:r>
              <a:rPr lang="ru-RU" sz="1700" b="0" i="0" dirty="0" err="1">
                <a:effectLst/>
                <a:latin typeface="-apple-system"/>
              </a:rPr>
              <a:t>виробництва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залізорудних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окатків</a:t>
            </a:r>
            <a:r>
              <a:rPr lang="ru-RU" sz="1700" b="0" i="0" dirty="0">
                <a:effectLst/>
                <a:latin typeface="-apple-system"/>
              </a:rPr>
              <a:t>, </a:t>
            </a:r>
            <a:r>
              <a:rPr lang="ru-RU" sz="1700" b="0" i="0" dirty="0" err="1">
                <a:effectLst/>
                <a:latin typeface="-apple-system"/>
              </a:rPr>
              <a:t>знижуючи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його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вуглецевий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слід</a:t>
            </a:r>
            <a:r>
              <a:rPr lang="ru-RU" sz="1700" b="0" i="0" dirty="0">
                <a:effectLst/>
                <a:latin typeface="-apple-system"/>
              </a:rPr>
              <a:t>. На </a:t>
            </a:r>
            <a:r>
              <a:rPr lang="ru-RU" sz="1700" b="0" i="0" dirty="0" err="1">
                <a:effectLst/>
                <a:latin typeface="-apple-system"/>
              </a:rPr>
              <a:t>заводі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en-US" sz="1700" b="0" i="0" dirty="0">
                <a:effectLst/>
                <a:latin typeface="-apple-system"/>
              </a:rPr>
              <a:t>KNESS PV </a:t>
            </a:r>
            <a:r>
              <a:rPr lang="ru-RU" sz="1700" b="0" i="0" dirty="0">
                <a:effectLst/>
                <a:latin typeface="-apple-system"/>
              </a:rPr>
              <a:t>з </a:t>
            </a:r>
            <a:r>
              <a:rPr lang="ru-RU" sz="1700" b="0" i="0" dirty="0" err="1">
                <a:effectLst/>
                <a:latin typeface="-apple-system"/>
              </a:rPr>
              <a:t>виробництва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сонячних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модулів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триває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заміна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виробничої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лінії</a:t>
            </a:r>
            <a:r>
              <a:rPr lang="ru-RU" sz="1700" b="0" i="0" dirty="0">
                <a:effectLst/>
                <a:latin typeface="-apple-system"/>
              </a:rPr>
              <a:t>, </a:t>
            </a:r>
            <a:r>
              <a:rPr lang="ru-RU" sz="1700" b="0" i="0" dirty="0" err="1">
                <a:effectLst/>
                <a:latin typeface="-apple-system"/>
              </a:rPr>
              <a:t>щоб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мати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можливість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випускати</a:t>
            </a:r>
            <a:r>
              <a:rPr lang="ru-RU" sz="1700" b="0" i="0" dirty="0">
                <a:effectLst/>
                <a:latin typeface="-apple-system"/>
              </a:rPr>
              <a:t> в </a:t>
            </a:r>
            <a:r>
              <a:rPr lang="ru-RU" sz="1700" b="0" i="0" dirty="0" err="1">
                <a:effectLst/>
                <a:latin typeface="-apple-system"/>
              </a:rPr>
              <a:t>Україні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найсучасніші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фотоелектричні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модулі</a:t>
            </a:r>
            <a:r>
              <a:rPr lang="ru-RU" sz="1700" b="0" i="0" dirty="0">
                <a:effectLst/>
                <a:latin typeface="-apple-system"/>
              </a:rPr>
              <a:t> з максимальною </a:t>
            </a:r>
            <a:r>
              <a:rPr lang="ru-RU" sz="1700" b="0" i="0" dirty="0" err="1">
                <a:effectLst/>
                <a:latin typeface="-apple-system"/>
              </a:rPr>
              <a:t>ефективністю</a:t>
            </a:r>
            <a:r>
              <a:rPr lang="ru-RU" sz="1700" b="0" i="0" dirty="0">
                <a:effectLst/>
                <a:latin typeface="-apple-system"/>
              </a:rPr>
              <a:t>. </a:t>
            </a:r>
            <a:r>
              <a:rPr lang="ru-RU" sz="1700" b="0" i="0" dirty="0" err="1">
                <a:effectLst/>
                <a:latin typeface="-apple-system"/>
              </a:rPr>
              <a:t>Відкриття</a:t>
            </a:r>
            <a:r>
              <a:rPr lang="ru-RU" sz="1700" b="0" i="0" dirty="0">
                <a:effectLst/>
                <a:latin typeface="-apple-system"/>
              </a:rPr>
              <a:t> </a:t>
            </a:r>
            <a:r>
              <a:rPr lang="ru-RU" sz="1700" b="0" i="0" dirty="0" err="1">
                <a:effectLst/>
                <a:latin typeface="-apple-system"/>
              </a:rPr>
              <a:t>оновленого</a:t>
            </a:r>
            <a:r>
              <a:rPr lang="ru-RU" sz="1700" b="0" i="0" dirty="0">
                <a:effectLst/>
                <a:latin typeface="-apple-system"/>
              </a:rPr>
              <a:t> заводу </a:t>
            </a:r>
            <a:r>
              <a:rPr lang="ru-RU" sz="1700" b="0" i="0" dirty="0" err="1">
                <a:effectLst/>
                <a:latin typeface="-apple-system"/>
              </a:rPr>
              <a:t>планується</a:t>
            </a:r>
            <a:r>
              <a:rPr lang="ru-RU" sz="1700" b="0" i="0" dirty="0">
                <a:effectLst/>
                <a:latin typeface="-apple-system"/>
              </a:rPr>
              <a:t> на </a:t>
            </a:r>
            <a:r>
              <a:rPr lang="ru-RU" sz="1700" b="0" i="0" dirty="0" err="1">
                <a:effectLst/>
                <a:latin typeface="-apple-system"/>
              </a:rPr>
              <a:t>кінець</a:t>
            </a:r>
            <a:r>
              <a:rPr lang="ru-RU" sz="1700" b="0" i="0" dirty="0">
                <a:effectLst/>
                <a:latin typeface="-apple-system"/>
              </a:rPr>
              <a:t> року.</a:t>
            </a:r>
            <a:br>
              <a:rPr lang="ru-RU" sz="1700" dirty="0"/>
            </a:br>
            <a:br>
              <a:rPr lang="ru-RU" sz="1700" dirty="0"/>
            </a:br>
            <a:endParaRPr lang="ru-UA" sz="1700" dirty="0"/>
          </a:p>
        </p:txBody>
      </p:sp>
    </p:spTree>
    <p:extLst>
      <p:ext uri="{BB962C8B-B14F-4D97-AF65-F5344CB8AC3E}">
        <p14:creationId xmlns:p14="http://schemas.microsoft.com/office/powerpoint/2010/main" val="1588270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Источники возобновляемой энергии как альтернативная энергетика">
            <a:extLst>
              <a:ext uri="{FF2B5EF4-FFF2-40B4-BE49-F238E27FC236}">
                <a16:creationId xmlns:a16="http://schemas.microsoft.com/office/drawing/2014/main" id="{B6CFD38B-4CD2-A462-3341-1BDC3AE3F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" r="15113" b="1"/>
          <a:stretch/>
        </p:blipFill>
        <p:spPr bwMode="auto">
          <a:xfrm>
            <a:off x="20" y="10"/>
            <a:ext cx="1218893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6FC718-52FA-74C9-7295-D50AAAD33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ДЯКУ</a:t>
            </a:r>
            <a:r>
              <a:rPr lang="uk-UA" sz="6600" dirty="0">
                <a:solidFill>
                  <a:srgbClr val="FFFFFF"/>
                </a:solidFill>
              </a:rPr>
              <a:t>Ю</a:t>
            </a:r>
            <a:r>
              <a:rPr lang="en-US" sz="6600" dirty="0">
                <a:solidFill>
                  <a:srgbClr val="FFFFFF"/>
                </a:solidFill>
              </a:rPr>
              <a:t> ЗА УВАГУ!</a:t>
            </a:r>
          </a:p>
        </p:txBody>
      </p:sp>
      <p:sp>
        <p:nvSpPr>
          <p:cNvPr id="73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85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1386</Words>
  <Application>Microsoft Office PowerPoint</Application>
  <PresentationFormat>Широкоэкранный</PresentationFormat>
  <Paragraphs>37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-apple-system</vt:lpstr>
      <vt:lpstr>Arial</vt:lpstr>
      <vt:lpstr>Calibri</vt:lpstr>
      <vt:lpstr>Calibri Light</vt:lpstr>
      <vt:lpstr>Тема Office</vt:lpstr>
      <vt:lpstr>Зелені технології в Україні</vt:lpstr>
      <vt:lpstr>Презентация PowerPoint</vt:lpstr>
      <vt:lpstr>Презентация PowerPoint</vt:lpstr>
      <vt:lpstr>Презентация PowerPoint</vt:lpstr>
      <vt:lpstr>ДТЕК ВДЕ  </vt:lpstr>
      <vt:lpstr>"Кліар Енерджі Груп"</vt:lpstr>
      <vt:lpstr>"Регіональна газова компанія" </vt:lpstr>
      <vt:lpstr>ГК "Укртепло"</vt:lpstr>
      <vt:lpstr>МХП</vt:lpstr>
      <vt:lpstr>Нафтогаз</vt:lpstr>
      <vt:lpstr>EDS-Engineering</vt:lpstr>
      <vt:lpstr>Recycling Solutions</vt:lpstr>
      <vt:lpstr>UDP Renewables</vt:lpstr>
      <vt:lpstr>KNESS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Яковенко Катерина Олександрівна</dc:creator>
  <cp:lastModifiedBy>Яковенко Катерина Олександрівна</cp:lastModifiedBy>
  <cp:revision>32</cp:revision>
  <dcterms:created xsi:type="dcterms:W3CDTF">2022-05-01T07:48:50Z</dcterms:created>
  <dcterms:modified xsi:type="dcterms:W3CDTF">2022-05-01T19:04:24Z</dcterms:modified>
</cp:coreProperties>
</file>