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95" r:id="rId21"/>
    <p:sldId id="296" r:id="rId22"/>
    <p:sldId id="297" r:id="rId23"/>
    <p:sldId id="298" r:id="rId24"/>
    <p:sldId id="305" r:id="rId25"/>
  </p:sldIdLst>
  <p:sldSz cx="9144000" cy="5143500" type="screen16x9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-52"/>
      <p:regular r:id="rId35"/>
      <p:bold r:id="rId36"/>
      <p:italic r:id="rId37"/>
      <p:boldItalic r:id="rId38"/>
    </p:embeddedFont>
    <p:embeddedFont>
      <p:font typeface="Raleway" pitchFamily="2" charset="-52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DA1907-7E82-4B15-BBF0-6FFE00867CFE}">
  <a:tblStyle styleId="{50DA1907-7E82-4B15-BBF0-6FFE00867C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0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58aa98bf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58aa98bf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58aa98bf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58aa98bf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58aa98bf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58aa98bf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58aa98bf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58aa98bf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58aa98bf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58aa98bf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8aa98bf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58aa98bf8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8aa98bf8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58aa98bf8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58aa98bf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58aa98bf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58aa98b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58aa98b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640667ac8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640667ac8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8aa98bf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8aa98bf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640667ac8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640667ac8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640667ac8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640667ac8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640667ac8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640667ac8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640667ac8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2640667ac8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58aa98bf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58aa98bf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8aa98bf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8aa98bf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58aa98bf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58aa98bf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58aa98bf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58aa98bf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8aa98bf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8aa98bf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58aa98bf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58aa98bf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8aa98bf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8aa98bf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8aa98bf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58aa98bf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Рекламная стратегия для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sketch_yulia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728650" y="2987150"/>
            <a:ext cx="3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8E8E8E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Автор цифрового контенту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39050" y="0"/>
            <a:ext cx="76887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550" y="1119250"/>
            <a:ext cx="6966773" cy="37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27650" y="-122050"/>
            <a:ext cx="76887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94950" y="1369200"/>
            <a:ext cx="8144700" cy="3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Большую часть конкурентов легче найти в Инстаграме по хештегу </a:t>
            </a:r>
            <a:r>
              <a:rPr lang="ru" sz="1500" b="1"/>
              <a:t>#скетч, #скетчинг. </a:t>
            </a:r>
            <a:r>
              <a:rPr lang="ru" sz="1500"/>
              <a:t>Анализ профилей конкурентов показывает, что некоторые из них хорошо отлажены для продаж: есть понятная навигация по хайлайтам, в шапке профиля есть призывы к действию, ссылки на сайты, на общение в директ.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Публикации интересные, содержат информацию о продукте, о процессе, о самом авторе.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Вместе с тем, по данным Библиотеки рекламы, авторы этих профилей не занимаются в настоящий момент рекламными кампаниями. Визуал у некоторых авторов плохо отредактирован: маленький, нечитаемый шрифт, неудобное сочетание цветов и т.п.  Некоторые профили ведутся нерегулярно. несистемно.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Только у трети проанализированных конкурентов есть свои сайты. Следует отметить. что сайты сделаны качественно.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Исходя из этого, следует редактировать свой профиль с учетом лучших примеров конкурентов.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64200" y="-84325"/>
            <a:ext cx="7688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9175"/>
            <a:ext cx="5709401" cy="40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700" y="864625"/>
            <a:ext cx="5603450" cy="40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64200" y="-84325"/>
            <a:ext cx="7688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8375"/>
            <a:ext cx="5797449" cy="35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550" y="1478175"/>
            <a:ext cx="5797451" cy="36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64200" y="-84325"/>
            <a:ext cx="7688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375" y="667900"/>
            <a:ext cx="2841848" cy="426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423" y="667900"/>
            <a:ext cx="2693367" cy="42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352125" y="1597125"/>
            <a:ext cx="213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Lato"/>
                <a:ea typeface="Lato"/>
                <a:cs typeface="Lato"/>
                <a:sym typeface="Lato"/>
              </a:rPr>
              <a:t>Примеры неудачного дизайна: шрифт очень мелкий, фон мрачный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64200" y="-84325"/>
            <a:ext cx="7688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52125" y="1357325"/>
            <a:ext cx="21378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Lato"/>
                <a:ea typeface="Lato"/>
                <a:cs typeface="Lato"/>
                <a:sym typeface="Lato"/>
              </a:rPr>
              <a:t>Примеры удачного дизайна: использование QR-кода для перехода в директ;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Lato"/>
                <a:ea typeface="Lato"/>
                <a:cs typeface="Lato"/>
                <a:sym typeface="Lato"/>
              </a:rPr>
              <a:t>понятная и простая графика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325" y="730775"/>
            <a:ext cx="3438438" cy="42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625" y="730775"/>
            <a:ext cx="2665975" cy="409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64200" y="-84325"/>
            <a:ext cx="76887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0775"/>
            <a:ext cx="3759397" cy="4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1625" y="1387976"/>
            <a:ext cx="4927401" cy="360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4326075" y="754550"/>
            <a:ext cx="4175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Lato"/>
                <a:ea typeface="Lato"/>
                <a:cs typeface="Lato"/>
                <a:sym typeface="Lato"/>
              </a:rPr>
              <a:t>Скрины с сайтов конкурентов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551025" y="0"/>
            <a:ext cx="7688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Целевая аудитория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493350" y="1281175"/>
            <a:ext cx="81573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Прямая целевая аудитория: </a:t>
            </a:r>
            <a:r>
              <a:rPr lang="ru" sz="1600"/>
              <a:t>архитекторы, дизайнеры интерьеров, декораторы.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Косвенная целевая аудитория:  с</a:t>
            </a:r>
            <a:r>
              <a:rPr lang="ru" sz="1600"/>
              <a:t>туденты (архитекторы, дизайнеры), строительные компании, зеленстрой и прочие организации, занимающиеся благоустройством.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Широкая целевая аудитория:</a:t>
            </a:r>
            <a:r>
              <a:rPr lang="ru" sz="1600"/>
              <a:t> люди, делающие ремонт самостоятельно, дачники, общественные организации, стартаперы.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Особенности скетч-проектирования интерьеров и ландшафтов таковы, что целевая аудитория сегментируется прежде всего по роду занятий. То есть задачи архитекторов, дизайнеров и декораторов несколько разнятся, отсюда и причины (боли) обращения с специалисту по скетчингу. Половой и возрастной состав в данном случае вторичен. Более того, половой и возрастной состав данной целевой аудитории можно взять из статистических данных по данным профессиям и учитывать его при таргетинге.</a:t>
            </a:r>
            <a:endParaRPr sz="16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551025" y="0"/>
            <a:ext cx="7688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Целевая аудитория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493350" y="1281175"/>
            <a:ext cx="8157300" cy="3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Для косвенной целевой аудитории можно четко выделить возрастные рамки: 19-22 года (студенты), 35-50 лет (представители строительных компаний, зеленстроя и прочих организации, занимающиеся благоустройством). Если в первой группе это могут быть как юноши, так и девушки, то во второй, это, скорее всего, мужчины.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Для широкой целевой  аудитории будет наиболее сложно выделить отдельные сегменты. В данном случае эту аудиторию стоит использовать уже для масштабирования рекламной кампании.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651625" y="0"/>
            <a:ext cx="76887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0"/>
              <a:t>Боли сегментов и наши предложения</a:t>
            </a:r>
            <a:endParaRPr sz="1640"/>
          </a:p>
        </p:txBody>
      </p:sp>
      <p:graphicFrame>
        <p:nvGraphicFramePr>
          <p:cNvPr id="335" name="Google Shape;335;p51"/>
          <p:cNvGraphicFramePr/>
          <p:nvPr/>
        </p:nvGraphicFramePr>
        <p:xfrm>
          <a:off x="245000" y="981300"/>
          <a:ext cx="8804700" cy="4016225"/>
        </p:xfrm>
        <a:graphic>
          <a:graphicData uri="http://schemas.openxmlformats.org/drawingml/2006/table">
            <a:tbl>
              <a:tblPr>
                <a:noFill/>
                <a:tableStyleId>{50DA1907-7E82-4B15-BBF0-6FFE00867CFE}</a:tableStyleId>
              </a:tblPr>
              <a:tblGrid>
                <a:gridCol w="418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БОЛИ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НАШИ ПРЕДЛОЖЕНИЯ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Клиент плохо разбирается в чертежах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Визуализация чертежа в понятную картинку в различных ракурсах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На презентацию и визуализацию проекта для клиентов уходит много времени и сил, которые можно потратить на разработку новых проектов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делаем рутинную, но важную работу, сохраняя ваше время и силы для творчества.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Создать первое впечатление очень важно, а для этого нужна простая и красивая презентация - я делаю всё слишком академично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поможем создать доверительные отношения между вашим проектом и клиентом.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смотрим на мир глазами клиента.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Недостаток времени и навыков на создание скетч-проекта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Потратьте время на усиление ваших навыков, а скетч-проект оставьте нам, мы сделаем это быстрее и лучше.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Разговаривать с заказчиком на привычном ему языке (а не сухими чертежами или расчетами)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поможем создать доверительные отношения между вашим проектом и клиентом.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смотрим на мир глазами клиента.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Визуализация чертежа в понятную картинку в различных ракурсах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6" name="Google Shape;336;p51"/>
          <p:cNvSpPr txBox="1"/>
          <p:nvPr/>
        </p:nvSpPr>
        <p:spPr>
          <a:xfrm>
            <a:off x="2302050" y="565800"/>
            <a:ext cx="4539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Lato"/>
                <a:ea typeface="Lato"/>
                <a:cs typeface="Lato"/>
                <a:sym typeface="Lato"/>
              </a:rPr>
              <a:t>ПРЯМАЯ ЦЕЛЕВАЯ АУДИТОРИЯ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20025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 чего состоит стратегия?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94950" y="1369200"/>
            <a:ext cx="7688700" cy="3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Бюджет на рекламу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Этапы работы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Анализ рынка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Анализ конкурентов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Анализ целевой аудитории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Боли и предложения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Стратегия и гипотезы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Офферы и типы креативов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Рекомендации по профилю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08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5"/>
              <a:buFont typeface="Montserrat"/>
              <a:buAutoNum type="arabicPeriod"/>
            </a:pPr>
            <a:r>
              <a:rPr lang="ru" sz="1925">
                <a:latin typeface="Montserrat"/>
                <a:ea typeface="Montserrat"/>
                <a:cs typeface="Montserrat"/>
                <a:sym typeface="Montserrat"/>
              </a:rPr>
              <a:t>Очередность запуска рекламы</a:t>
            </a:r>
            <a:endParaRPr sz="1925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325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651625" y="0"/>
            <a:ext cx="76887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0"/>
              <a:t>Боли сегментов и наши предложения</a:t>
            </a:r>
            <a:endParaRPr sz="1640"/>
          </a:p>
        </p:txBody>
      </p:sp>
      <p:graphicFrame>
        <p:nvGraphicFramePr>
          <p:cNvPr id="342" name="Google Shape;342;p52"/>
          <p:cNvGraphicFramePr/>
          <p:nvPr/>
        </p:nvGraphicFramePr>
        <p:xfrm>
          <a:off x="540525" y="1095471"/>
          <a:ext cx="8311200" cy="3789429"/>
        </p:xfrm>
        <a:graphic>
          <a:graphicData uri="http://schemas.openxmlformats.org/drawingml/2006/table">
            <a:tbl>
              <a:tblPr>
                <a:noFill/>
                <a:tableStyleId>{50DA1907-7E82-4B15-BBF0-6FFE00867CFE}</a:tableStyleId>
              </a:tblPr>
              <a:tblGrid>
                <a:gridCol w="41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БОЛИ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НАШИ ПРЕДЛОЖЕНИЯ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Сроки выполнения выпускных работ (студенты часто делают всё в последний момент)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Не успеваешь сдать работу в срок? - Мы тебе поможем!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Презентабельность, оригинальность выпускных работ (из-за сжатых сроков и жестких требований к выполнению работ все работы могут получиться на “одно лицо”, а я хочу, чтобы она выделялась и запоминалась)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Твоя работа будет выгодно отличаться от других.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Твой проект заиграет новыми красками.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Твой проект будет явно заметнее на фоне других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Тебя не смогут не заметить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Создание презентабельного портфолио для трудоустройства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поможем продать твои проекты дороже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Мы поможем продать тебя подороже.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Недостаток времени и навыков на создание скетч-проекта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Потратьте время на усиление ваших навыков, а скетч-проект оставьте нам, мы сделаем это быстрее и лучше.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Выгодно и красиво презентовать, а затем и продать свои проекты инвесторам (для этого нет либо времени, либо навыков)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Ваши инвесторы смогут понять все идеи вашего проекта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Выгодная и правильная презентация вашего проекта - половина успеха.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3" name="Google Shape;343;p52"/>
          <p:cNvSpPr txBox="1"/>
          <p:nvPr/>
        </p:nvSpPr>
        <p:spPr>
          <a:xfrm>
            <a:off x="2289475" y="565800"/>
            <a:ext cx="523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Lato"/>
                <a:ea typeface="Lato"/>
                <a:cs typeface="Lato"/>
                <a:sym typeface="Lato"/>
              </a:rPr>
              <a:t>КОСВЕННАЯ И ШИРОКАЯ ЦЕЛЕВАЯ АУДИТОРИЯ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>
            <a:spLocks noGrp="1"/>
          </p:cNvSpPr>
          <p:nvPr>
            <p:ph type="title"/>
          </p:nvPr>
        </p:nvSpPr>
        <p:spPr>
          <a:xfrm>
            <a:off x="727650" y="-110175"/>
            <a:ext cx="76887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Стратегия и гипотезы</a:t>
            </a:r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body" idx="1"/>
          </p:nvPr>
        </p:nvSpPr>
        <p:spPr>
          <a:xfrm>
            <a:off x="352800" y="1345700"/>
            <a:ext cx="84384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Тестируем цель “трафик на профиль” и цель “сообщения в директ”.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Выясняем процент написавших в директ от тех, кто зашел на профиль. Определяем конверсию.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Следующий шаг - тестируем цель ”количество полученных заказов”.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Анализируем наиболее эффективные креативы, связки по таргетингу.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Привлекаем максимально прямую ЦА, после этого расширяемся на косвенную аудиторию.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Ретаргет на широкую аудиторию. Тестирование новых креативов и новых болей ЦА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рекламе делаем акценты на цене, эмоциях и качестве.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Обязательно ведем активно профиль в инстаграм, чтобы посетители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прогревались контентом.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похожих аудиторий на тех, кто ранее купил и оставил свои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❖"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данные (телефон/почта).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588750" y="-134625"/>
            <a:ext cx="7688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офферы и типы креативов</a:t>
            </a:r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body" idx="1"/>
          </p:nvPr>
        </p:nvSpPr>
        <p:spPr>
          <a:xfrm>
            <a:off x="364700" y="1270800"/>
            <a:ext cx="84384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креативов будем выбирать наиболее удачные работы из портфолио, те на которые есть позитивные отзывы. Кроме ттого в креативах используем свои авторские идеи, то есть не те, которые выполняются по конкретным чертежам и проектам.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Обязательно используем динамические креативы в виде сторис. Сторис предлагаю разделить на две группы: о том, как выполняются заказы, о новинках в скетч-проектировании. Вторая группа раскрывает личность автора. Его переживания, эмоции,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Типы креативов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для всех прямых аудиторий будут предпочтительно статичные: там в основном специалисты, которые могут читать чертежи, понимают основы графики и дизайна. А для косвенных и широких аудиторий лучше использовать креативы с анимацией.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Обязательно используем текст с информацией и продающий текст под постами.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 всех креативах будем затрагивать боли клиентов и сразу их закрывать.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Офферы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конкретизируем: призыв к конкретным действиям - ознакомься, прочти, подпишись, изучи, сделай заказ</a:t>
            </a: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163475" y="0"/>
            <a:ext cx="87276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80"/>
              <a:t>Рекомендации по контенту на период рекламных кампаний</a:t>
            </a:r>
            <a:endParaRPr sz="740"/>
          </a:p>
        </p:txBody>
      </p:sp>
      <p:sp>
        <p:nvSpPr>
          <p:cNvPr id="361" name="Google Shape;361;p55"/>
          <p:cNvSpPr txBox="1">
            <a:spLocks noGrp="1"/>
          </p:cNvSpPr>
          <p:nvPr>
            <p:ph type="body" idx="1"/>
          </p:nvPr>
        </p:nvSpPr>
        <p:spPr>
          <a:xfrm>
            <a:off x="477875" y="1408575"/>
            <a:ext cx="8337900" cy="3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❖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Регулярно вести профиль.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❖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этом чередовать чисто профессиональные публикации (техника исполнения, авторский стиль, скорость и качество выполнения заказов) со сторисами, которые характеризуют тебя как личность.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❖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Чередовать примерно в таком порядке: профессиональный пост 1 раз в 3 дня; сторис 1 раз в 2 дня, публикация отзывов - сразу же как получила.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❖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Регулярно следить за содержанием хайлайтов и, при необходимости, их обновлять. 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❖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Те, кто приходит с рекламы, должны видеть ассортимент услуг, цены, сроки исполнения и твои “фишки”, которые отличают тебя от конкурентов. Не должны искать по профилю то, что им нужно.</a:t>
            </a:r>
            <a:endParaRPr sz="23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2"/>
          <p:cNvSpPr txBox="1">
            <a:spLocks noGrp="1"/>
          </p:cNvSpPr>
          <p:nvPr>
            <p:ph type="title"/>
          </p:nvPr>
        </p:nvSpPr>
        <p:spPr>
          <a:xfrm>
            <a:off x="625350" y="0"/>
            <a:ext cx="76887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80"/>
              <a:t>очередность запуска рекламы</a:t>
            </a:r>
            <a:endParaRPr sz="3280"/>
          </a:p>
        </p:txBody>
      </p:sp>
      <p:sp>
        <p:nvSpPr>
          <p:cNvPr id="413" name="Google Shape;413;p62"/>
          <p:cNvSpPr/>
          <p:nvPr/>
        </p:nvSpPr>
        <p:spPr>
          <a:xfrm>
            <a:off x="524725" y="1266025"/>
            <a:ext cx="1751100" cy="48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ПРЯМАЯ</a:t>
            </a:r>
            <a:endParaRPr sz="2000" b="1"/>
          </a:p>
        </p:txBody>
      </p:sp>
      <p:sp>
        <p:nvSpPr>
          <p:cNvPr id="414" name="Google Shape;414;p62"/>
          <p:cNvSpPr/>
          <p:nvPr/>
        </p:nvSpPr>
        <p:spPr>
          <a:xfrm>
            <a:off x="3627163" y="1266025"/>
            <a:ext cx="1891800" cy="48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КОСВЕННАЯ</a:t>
            </a:r>
            <a:endParaRPr sz="2000" b="1"/>
          </a:p>
        </p:txBody>
      </p:sp>
      <p:sp>
        <p:nvSpPr>
          <p:cNvPr id="415" name="Google Shape;415;p62"/>
          <p:cNvSpPr/>
          <p:nvPr/>
        </p:nvSpPr>
        <p:spPr>
          <a:xfrm>
            <a:off x="6742125" y="1266025"/>
            <a:ext cx="1891800" cy="48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ШИРОКАЯ</a:t>
            </a:r>
            <a:endParaRPr sz="2000" b="1"/>
          </a:p>
        </p:txBody>
      </p:sp>
      <p:sp>
        <p:nvSpPr>
          <p:cNvPr id="416" name="Google Shape;416;p62"/>
          <p:cNvSpPr/>
          <p:nvPr/>
        </p:nvSpPr>
        <p:spPr>
          <a:xfrm>
            <a:off x="524725" y="2150450"/>
            <a:ext cx="1751100" cy="235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Дизайнеры интерьеров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Ландшафтные дизайнеры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Декораторы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Архитекторы</a:t>
            </a:r>
            <a:endParaRPr/>
          </a:p>
        </p:txBody>
      </p:sp>
      <p:sp>
        <p:nvSpPr>
          <p:cNvPr id="417" name="Google Shape;417;p62"/>
          <p:cNvSpPr/>
          <p:nvPr/>
        </p:nvSpPr>
        <p:spPr>
          <a:xfrm>
            <a:off x="3579150" y="2150450"/>
            <a:ext cx="1985700" cy="235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Студенты (архитекторы, дизайнеры)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Строительные компании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Зеленстрой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2"/>
          <p:cNvSpPr/>
          <p:nvPr/>
        </p:nvSpPr>
        <p:spPr>
          <a:xfrm>
            <a:off x="6589725" y="2150450"/>
            <a:ext cx="2196600" cy="235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Люди, делающие ремонт самостоятельно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Дачники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Общественные организации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Стартаперы</a:t>
            </a:r>
            <a:endParaRPr/>
          </a:p>
        </p:txBody>
      </p:sp>
      <p:sp>
        <p:nvSpPr>
          <p:cNvPr id="419" name="Google Shape;419;p62"/>
          <p:cNvSpPr txBox="1"/>
          <p:nvPr/>
        </p:nvSpPr>
        <p:spPr>
          <a:xfrm>
            <a:off x="2376825" y="666525"/>
            <a:ext cx="42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Lato"/>
                <a:ea typeface="Lato"/>
                <a:cs typeface="Lato"/>
                <a:sym typeface="Lato"/>
              </a:rPr>
              <a:t>целевая аудитория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62"/>
          <p:cNvSpPr/>
          <p:nvPr/>
        </p:nvSpPr>
        <p:spPr>
          <a:xfrm>
            <a:off x="2288800" y="1357238"/>
            <a:ext cx="1338300" cy="16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2"/>
          <p:cNvSpPr/>
          <p:nvPr/>
        </p:nvSpPr>
        <p:spPr>
          <a:xfrm>
            <a:off x="5545925" y="1319550"/>
            <a:ext cx="1196100" cy="16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40"/>
              <a:t>ЦЕЛЬ</a:t>
            </a:r>
            <a:endParaRPr sz="314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520200" y="1646100"/>
            <a:ext cx="8103600" cy="18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Выйти на показатель 4-5 заказов в месяц через три месяца рекламной кампании при общем бюджете за весь период до 300$</a:t>
            </a:r>
            <a:endParaRPr sz="2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Бюджет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94950" y="1369200"/>
            <a:ext cx="82599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Рекламный бюджет состоит из бюджета на тестовый период и бюджета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/>
              <a:t>на дальнейшие рекламные кампании.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/>
              <a:t>На тестовый период планируем выделить 50$.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/>
              <a:t>Всего протестируем 2 группы: каждая группа  8 дней по 3 $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/>
              <a:t>На последующие рекламные кампании  на протяжении 2 месяцев - около 100$/месяц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работы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43950" y="1313225"/>
            <a:ext cx="87063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Тестируем основные аудитории, места размещения, геолокацию, макеты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2. Анализируем лучшие связки.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3. Определяем, какая из групп ЦА более чувствительна к нашему продукту.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4. Тестируем наиболее подходящие для нас цели: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ru" sz="1500"/>
              <a:t> Сообщения в директ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ru" sz="1500"/>
              <a:t> Трафик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ru" sz="1500"/>
              <a:t> Генерация лидов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4.  Повышаем бюджет на лучшие группы объявлений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5. Начинаем менять поэтапно каждое звено в связке “Цель → аудитория → геолокация → макет”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6. Создаём похожие аудитории на тех, кто взаимодействовал с профилем и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запускаем рекламу на них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7. Ретаргет на посетителей профиля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76775" y="-262875"/>
            <a:ext cx="7688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sketch_yulia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125" y="650525"/>
            <a:ext cx="3856875" cy="40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62875" y="518925"/>
            <a:ext cx="5055600" cy="43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Lato Light"/>
                <a:ea typeface="Lato Light"/>
                <a:cs typeface="Lato Light"/>
                <a:sym typeface="Lato Light"/>
              </a:rPr>
              <a:t>Специалист по скетч-проектированию, который занимается современным и з</a:t>
            </a:r>
            <a:r>
              <a:rPr lang="ru" sz="15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амечательным навыком, помогающим максимально быстро, эффективно, красиво и здорово передавать свою идею из головы на бумагу.</a:t>
            </a:r>
            <a:endParaRPr sz="15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26999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К скетчингу относят интерьерные или ландшафтные рисунки, выполненные как в легкой современной, так и в более академической манере. Это могут быть детально проработанные скетчи, скорее даже, интерьерные иллюстрации и ручные визуализации, порой, фотографически точные</a:t>
            </a:r>
            <a:r>
              <a:rPr lang="ru" sz="14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.</a:t>
            </a:r>
            <a:r>
              <a:rPr lang="ru" sz="6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600"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26999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Художники, архитекторы, дизайнеры «перенасытились» компьютерными программами вроде </a:t>
            </a:r>
            <a:r>
              <a:rPr lang="ru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3D Max</a:t>
            </a:r>
            <a:r>
              <a:rPr lang="ru" sz="1500"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 и теперь хотят вернуться к основе основ, когда идею транслировали в пространство при помощи рисунка.</a:t>
            </a:r>
            <a:endParaRPr sz="1500"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88750" y="0"/>
            <a:ext cx="7688700" cy="5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Прогнозы, анализ рынка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264100" y="1240475"/>
            <a:ext cx="8702400" cy="3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Уровень конкуренции: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требует уточнения. С одной стороны, это относительно новое направление на рынке, поэтому предложений от конкурентов не много. С другой стороны, информация об этом виде услуг мало знакома широкому кругу потребителей. Ещё один фактор, влияющий на уровень конкуренции - относительно узкий, “закрытый” круг заказчиков (архитекторы, дизайнеры, декораторы), которые, в принципе, и сами могут обладать первичными навыками скетч-проектирования.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Потенциал для развития и заработка: 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есть. Как уже было сказано выше - это относительно новое направление услуг. Развитие клиентской базы возможно несколькими путями. Во-первых, найти свою авторскую нишу, уникальность, которая сочеталась бы с оптимальным соотношением цена/качество/скорость выполнения. Во-вторых, создавать спрос в других сегментах целевой аудитории. “Заходить” на новые целевые аудитории. Очень важно сформировать хороший портфолио с учетом разных сегментов целевой аудитории.</a:t>
            </a:r>
            <a:endParaRPr sz="17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39075" y="-62875"/>
            <a:ext cx="76887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Прогнозы, анализ рынка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94950" y="1369200"/>
            <a:ext cx="7688700" cy="3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Риски: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усиление конкурентности. Сейчас многие художники, дизайнеры, студенты осваивают эту нишу. Так как основное направление скетчинга - интерьерный и ландшафтный дизайн, в условиях военного положения, риски могут быть связаны с охлаждением рынка первичной недвижимости, затишьем с сфере ремонтов, оформления интерьеров и т.п.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Продукты конкурентов: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это такие же скетч-проекты, которые отличаются авторским стилем, разными техниками графики, использованием современных графических редакторов.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Ценовая политика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на первых порах = это конкурентное преимущество, так как стоимость работы несколько ниже, чем у конкурентов из-за “нераскрученности” бренда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551000" y="-80475"/>
            <a:ext cx="76887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Анализ конкурентов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494950" y="1369200"/>
            <a:ext cx="45480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Анализ активности в продвижении рекламы показывает, что только единицы конкурентов имеют активную рекламную кампанию. Более того, эти конкуренты затрагивают более широкий спектр скетчинга (не только интерьерный и ландшафтный). Большая часть рекламы - это реклама обучению скетчингу, что можно считать косвенной конкуренцией, так как они привлекают другой сегмент целевой аудитории.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При этом, при запросе “скетч-дизайн” получает также магазины, которые продают товары для самих дизайнеров.</a:t>
            </a:r>
            <a:endParaRPr sz="15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625" y="736450"/>
            <a:ext cx="3003924" cy="43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1827</Words>
  <Application>Microsoft Office PowerPoint</Application>
  <PresentationFormat>Екран (16:9)</PresentationFormat>
  <Paragraphs>168</Paragraphs>
  <Slides>24</Slides>
  <Notes>24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Raleway</vt:lpstr>
      <vt:lpstr>Lato Light</vt:lpstr>
      <vt:lpstr>Montserrat</vt:lpstr>
      <vt:lpstr>Arial</vt:lpstr>
      <vt:lpstr>Roboto</vt:lpstr>
      <vt:lpstr>Lato</vt:lpstr>
      <vt:lpstr>Streamline</vt:lpstr>
      <vt:lpstr>Рекламная стратегия для sketch_yulia</vt:lpstr>
      <vt:lpstr>Из чего состоит стратегия?</vt:lpstr>
      <vt:lpstr>ЦЕЛЬ</vt:lpstr>
      <vt:lpstr>Бюджет</vt:lpstr>
      <vt:lpstr>Этапы работы</vt:lpstr>
      <vt:lpstr>sketch_yulia</vt:lpstr>
      <vt:lpstr>Прогнозы, анализ рынка</vt:lpstr>
      <vt:lpstr>Прогнозы, анализ рынка</vt:lpstr>
      <vt:lpstr>Анализ конкурентов</vt:lpstr>
      <vt:lpstr>Анализ конкурентов</vt:lpstr>
      <vt:lpstr>Анализ конкурентов</vt:lpstr>
      <vt:lpstr>Анализ конкурентов</vt:lpstr>
      <vt:lpstr>Анализ конкурентов</vt:lpstr>
      <vt:lpstr>Анализ конкурентов</vt:lpstr>
      <vt:lpstr>Анализ конкурентов</vt:lpstr>
      <vt:lpstr>Анализ конкурентов</vt:lpstr>
      <vt:lpstr>Целевая аудитория</vt:lpstr>
      <vt:lpstr>Целевая аудитория</vt:lpstr>
      <vt:lpstr>Боли сегментов и наши предложения</vt:lpstr>
      <vt:lpstr>Боли сегментов и наши предложения</vt:lpstr>
      <vt:lpstr>Стратегия и гипотезы</vt:lpstr>
      <vt:lpstr>офферы и типы креативов</vt:lpstr>
      <vt:lpstr>Рекомендации по контенту на период рекламных кампаний</vt:lpstr>
      <vt:lpstr>очередность запуска рекламы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Рекламная стратегия для sketch_yulia</dc:title>
  <dc:creator>Виктор Шабанов</dc:creator>
  <cp:lastModifiedBy>Виктор Шабанов</cp:lastModifiedBy>
  <cp:revision>2</cp:revision>
  <dcterms:modified xsi:type="dcterms:W3CDTF">2022-05-10T12:12:41Z</dcterms:modified>
</cp:coreProperties>
</file>