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080625" cy="7559675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41" autoAdjust="0"/>
  </p:normalViewPr>
  <p:slideViewPr>
    <p:cSldViewPr>
      <p:cViewPr varScale="1">
        <p:scale>
          <a:sx n="60" d="100"/>
          <a:sy n="60" d="100"/>
        </p:scale>
        <p:origin x="-1482" y="-96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5740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312920" y="1027079"/>
            <a:ext cx="4933800" cy="370044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1169640" y="5086800"/>
            <a:ext cx="5226120" cy="4107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39407"/>
      </p:ext>
    </p:extLst>
  </p:cSld>
  <p:clrMap bg1="lt1" tx1="dk1" bg2="lt2" tx2="dk2" accent1="accent1" accent2="accent2" accent3="accent3" accent4="accent4" accent5="accent5" accent6="accent6" hlink="hlink" folHlink="folHlink"/>
  <p:notesStyle>
    <a:lvl1pPr rtl="0" hangingPunct="0">
      <a:tabLst/>
      <a:defRPr lang="en-US" sz="2400" b="0" i="0" u="none" strike="noStrike">
        <a:ln>
          <a:noFill/>
        </a:ln>
        <a:solidFill>
          <a:srgbClr val="000000"/>
        </a:solidFill>
        <a:latin typeface="Thorndale" pitchFamily="18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084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205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7725" y="700088"/>
            <a:ext cx="2151063" cy="6200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1363" y="700088"/>
            <a:ext cx="6303962" cy="6200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6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21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20665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2325" y="2138363"/>
            <a:ext cx="4132263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6988" y="2138363"/>
            <a:ext cx="4133850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06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140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94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6626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79182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8548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2"/>
          <p:cNvSpPr txBox="1">
            <a:spLocks noGrp="1"/>
          </p:cNvSpPr>
          <p:nvPr>
            <p:ph type="title"/>
          </p:nvPr>
        </p:nvSpPr>
        <p:spPr>
          <a:xfrm>
            <a:off x="740879" y="69948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4" name="Текст 3"/>
          <p:cNvSpPr txBox="1">
            <a:spLocks noGrp="1"/>
          </p:cNvSpPr>
          <p:nvPr>
            <p:ph type="body" idx="1"/>
          </p:nvPr>
        </p:nvSpPr>
        <p:spPr>
          <a:xfrm>
            <a:off x="822600" y="2137680"/>
            <a:ext cx="8418240" cy="476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n-US" sz="4000" b="1" i="1" u="none" strike="noStrike">
          <a:ln>
            <a:noFill/>
          </a:ln>
          <a:solidFill>
            <a:srgbClr val="99284C"/>
          </a:solidFill>
          <a:latin typeface="Albany" pitchFamily="34"/>
          <a:cs typeface="Arial Unicode MS" pitchFamily="2"/>
        </a:defRPr>
      </a:lvl1pPr>
    </p:titleStyle>
    <p:bodyStyle>
      <a:lvl1pPr marL="0" marR="0" indent="0" algn="l" rtl="0" hangingPunct="0">
        <a:tabLst/>
        <a:defRPr lang="en-US" sz="3200" b="0" i="0" u="none" strike="noStrike">
          <a:ln>
            <a:noFill/>
          </a:ln>
          <a:solidFill>
            <a:srgbClr val="333333"/>
          </a:solidFill>
          <a:latin typeface="Albany" pitchFamily="34"/>
          <a:cs typeface="Arial Unicode M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608040" y="2312745"/>
            <a:ext cx="8607960" cy="2769989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 hangingPunct="1">
              <a:buNone/>
            </a:pPr>
            <a:r>
              <a:rPr lang="en-US" sz="6000" b="0" i="0" dirty="0" err="1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Глухота</a:t>
            </a:r>
            <a:r>
              <a:rPr lang="en-US" sz="6000" b="0" i="0" dirty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ru-RU" sz="6000" b="0" i="0" dirty="0" smtClean="0">
                <a:solidFill>
                  <a:srgbClr val="000000"/>
                </a:solidFill>
                <a:latin typeface="Century Schoolbook" pitchFamily="34"/>
                <a:cs typeface="Aharoni" panose="02010803020104030203" pitchFamily="2" charset="-79"/>
              </a:rPr>
              <a:t/>
            </a:r>
            <a:br>
              <a:rPr lang="ru-RU" sz="6000" b="0" i="0" dirty="0" smtClean="0">
                <a:solidFill>
                  <a:srgbClr val="000000"/>
                </a:solidFill>
                <a:latin typeface="Century Schoolbook" pitchFamily="34"/>
                <a:cs typeface="Aharoni" panose="02010803020104030203" pitchFamily="2" charset="-79"/>
              </a:rPr>
            </a:br>
            <a:r>
              <a:rPr lang="en-US" sz="6000" b="0" i="0" dirty="0" err="1" smtClean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Тугоухость</a:t>
            </a:r>
            <a:r>
              <a:rPr lang="ru-RU" sz="6000" b="0" i="0" dirty="0" smtClean="0">
                <a:solidFill>
                  <a:srgbClr val="000000"/>
                </a:solidFill>
                <a:latin typeface="Century Schoolbook" pitchFamily="34"/>
                <a:cs typeface="Aharoni" panose="02010803020104030203" pitchFamily="2" charset="-79"/>
              </a:rPr>
              <a:t> </a:t>
            </a:r>
            <a:r>
              <a:rPr lang="en-US" sz="6000" b="0" i="0" dirty="0" smtClean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-</a:t>
            </a:r>
            <a:r>
              <a:rPr lang="ru-RU" sz="6000" b="0" i="0" dirty="0" smtClean="0">
                <a:solidFill>
                  <a:srgbClr val="000000"/>
                </a:solidFill>
                <a:latin typeface="Century Schoolbook" pitchFamily="34"/>
                <a:cs typeface="Aharoni" panose="02010803020104030203" pitchFamily="2" charset="-79"/>
              </a:rPr>
              <a:t> </a:t>
            </a:r>
            <a:r>
              <a:rPr lang="en-US" sz="6000" b="0" i="0" dirty="0" err="1" smtClean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общая</a:t>
            </a:r>
            <a:r>
              <a:rPr lang="en-US" sz="6000" b="0" i="0" dirty="0" smtClean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характеристика</a:t>
            </a:r>
            <a:endParaRPr lang="en-US" sz="6000" b="0" i="0" dirty="0">
              <a:solidFill>
                <a:srgbClr val="0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Дальнейшие шаг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76000" y="576000"/>
            <a:ext cx="8784000" cy="1152000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 sz="3200">
                <a:latin typeface="Times New Roman" pitchFamily="18"/>
              </a:rPr>
              <a:t>Особенности памяти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999" y="720000"/>
            <a:ext cx="8844840" cy="6778080"/>
          </a:xfrm>
        </p:spPr>
        <p:txBody>
          <a:bodyPr/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marL="0" lvl="0" indent="0">
              <a:buNone/>
            </a:pP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Рассматривая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среди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прочих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равных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условиях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как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впервые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было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отмечено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Р. М.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Боскис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чем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меньше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снижен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слух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у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ребенка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тем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выше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уровень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его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речевого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развития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чем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позже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возникает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нарушение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слуха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тем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менее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пагубно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оно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влияет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на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состояние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речи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ребенка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При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своевременном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начале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коррекционной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работы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ее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система­тическом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адекватном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проведении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в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течение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длительного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време­ни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уровень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речевого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развития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даже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глухого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ребенка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может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быть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максимально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сближен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с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нормой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Степень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и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характер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речевой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недо­статочности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у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детей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с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нарушениями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слуха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зависят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от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взаимодей­ствия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четырех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основных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факторов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:</a:t>
            </a:r>
          </a:p>
          <a:p>
            <a:pPr marL="0" lvl="0" indent="0">
              <a:buNone/>
            </a:pPr>
            <a:endParaRPr lang="en-US" sz="2400" dirty="0">
              <a:solidFill>
                <a:srgbClr val="000000"/>
              </a:solidFill>
              <a:latin typeface="Times New Roman" pitchFamily="18"/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-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от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степени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снижения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слуха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,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-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от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времени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возникновения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поражения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слуха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,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-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от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наличия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дополнительных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отклонений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в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развитии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,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/>
              </a:rPr>
              <a:t>-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</a:rPr>
              <a:t>от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условий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развития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ребенка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после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поражения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</a:rPr>
              <a:t>слуха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</a:rPr>
              <a:t>.</a:t>
            </a:r>
          </a:p>
          <a:p>
            <a:pPr marL="0" lvl="0" indent="0">
              <a:buNone/>
            </a:pP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999" y="576000"/>
            <a:ext cx="8928000" cy="6408000"/>
          </a:xfrm>
        </p:spPr>
        <p:txBody>
          <a:bodyPr/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>
              <a:buNone/>
            </a:pPr>
            <a:endParaRPr lang="en-US" sz="2400">
              <a:latin typeface="Times New Roman" pitchFamily="18"/>
            </a:endParaRPr>
          </a:p>
          <a:p>
            <a:pPr lvl="0">
              <a:buNone/>
            </a:pPr>
            <a:endParaRPr lang="en-US" sz="2400"/>
          </a:p>
          <a:p>
            <a:pPr lvl="0">
              <a:buNone/>
            </a:pPr>
            <a:endParaRPr lang="en-US" sz="240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03999" y="549000"/>
            <a:ext cx="8928000" cy="6578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76000" y="576000"/>
            <a:ext cx="8784000" cy="6408000"/>
          </a:xfrm>
        </p:spPr>
        <p:txBody>
          <a:bodyPr/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 algn="just">
              <a:buNone/>
            </a:pPr>
            <a:r>
              <a:rPr lang="en-US" sz="3600" dirty="0">
                <a:solidFill>
                  <a:schemeClr val="tx1"/>
                </a:solidFill>
                <a:latin typeface="Times New Roman" pitchFamily="18"/>
              </a:rPr>
              <a:t>К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категории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детей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с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нарушениями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слуха</a:t>
            </a:r>
            <a:endParaRPr lang="ru-RU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относятся</a:t>
            </a:r>
            <a:r>
              <a:rPr lang="en-US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дети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имеющие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b="1" u="sng" dirty="0" err="1">
                <a:solidFill>
                  <a:schemeClr val="tx1"/>
                </a:solidFill>
                <a:latin typeface="Times New Roman" pitchFamily="18"/>
              </a:rPr>
              <a:t>стойкое</a:t>
            </a:r>
            <a:endParaRPr lang="en-US" b="1" u="sng" dirty="0">
              <a:solidFill>
                <a:schemeClr val="tx1"/>
              </a:solidFill>
              <a:latin typeface="Times New Roman" pitchFamily="18"/>
            </a:endParaRPr>
          </a:p>
          <a:p>
            <a:pPr lvl="0" algn="just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(т. е.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необратимое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так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как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слух</a:t>
            </a:r>
            <a:endParaRPr lang="ru-RU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восстановить</a:t>
            </a:r>
            <a:r>
              <a:rPr lang="en-US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нельзя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) </a:t>
            </a:r>
            <a:r>
              <a:rPr lang="en-US" b="1" u="sng" dirty="0" err="1">
                <a:solidFill>
                  <a:schemeClr val="tx1"/>
                </a:solidFill>
                <a:latin typeface="Times New Roman" pitchFamily="18"/>
              </a:rPr>
              <a:t>двустороннее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на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оба</a:t>
            </a:r>
            <a:endParaRPr lang="ru-RU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уха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)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нарушение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слуховой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функции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при</a:t>
            </a:r>
            <a:endParaRPr lang="ru-RU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котором</a:t>
            </a:r>
            <a:r>
              <a:rPr lang="en-US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обычное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на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слух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речевое</a:t>
            </a:r>
            <a:endParaRPr lang="ru-RU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общение</a:t>
            </a:r>
            <a:r>
              <a:rPr lang="en-US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с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окружающими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затруднено</a:t>
            </a:r>
            <a:endParaRPr lang="ru-RU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 algn="just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/>
              </a:rPr>
              <a:t>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/>
              </a:rPr>
              <a:t>тугоухость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)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или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невозможно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/>
              </a:rPr>
              <a:t>глухота</a:t>
            </a:r>
            <a:r>
              <a:rPr lang="en-US" dirty="0">
                <a:solidFill>
                  <a:schemeClr val="tx1"/>
                </a:solidFill>
                <a:latin typeface="Times New Roman" pitchFamily="18"/>
              </a:rPr>
              <a:t>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Финансовый анали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15159" y="557640"/>
            <a:ext cx="8844840" cy="1134360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18039" y="668520"/>
            <a:ext cx="8856000" cy="6617196"/>
          </a:xfrm>
        </p:spPr>
        <p:txBody>
          <a:bodyPr>
            <a:spAutoFit/>
          </a:bodyPr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>
              <a:buNone/>
            </a:pPr>
            <a:r>
              <a:rPr lang="en-US" sz="1800" b="1" i="1" dirty="0">
                <a:solidFill>
                  <a:schemeClr val="tx1"/>
                </a:solidFill>
                <a:latin typeface="Times New Roman" pitchFamily="18"/>
              </a:rPr>
              <a:t>1.Кондуктивная </a:t>
            </a:r>
            <a:r>
              <a:rPr lang="en-US" sz="1800" b="1" i="1" dirty="0" err="1">
                <a:solidFill>
                  <a:schemeClr val="tx1"/>
                </a:solidFill>
                <a:latin typeface="Times New Roman" pitchFamily="18"/>
              </a:rPr>
              <a:t>тугоухость</a:t>
            </a:r>
            <a:r>
              <a:rPr lang="en-US" sz="1800" b="1" i="1" dirty="0">
                <a:solidFill>
                  <a:schemeClr val="tx1"/>
                </a:solidFill>
                <a:latin typeface="Times New Roman" pitchFamily="18"/>
              </a:rPr>
              <a:t>.</a:t>
            </a:r>
          </a:p>
          <a:p>
            <a:pPr lvl="0">
              <a:buNone/>
            </a:pP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Вызывается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препятствием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пути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проведения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и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усиления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звука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Препятствие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возникает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на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уровне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наружного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уха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пороки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развития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серные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пробки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опухоли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наружный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отит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)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или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среднего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уха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травматическое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повреждение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барабанной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перепонки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и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слуховых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косточек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средний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отит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адгезивный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отит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тубоотит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отосклероз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).</a:t>
            </a:r>
          </a:p>
          <a:p>
            <a:pPr lvl="0">
              <a:buNone/>
            </a:pPr>
            <a:endParaRPr lang="en-US" sz="1800" dirty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b="1" i="1" dirty="0">
                <a:solidFill>
                  <a:schemeClr val="tx1"/>
                </a:solidFill>
                <a:latin typeface="Times New Roman" pitchFamily="18"/>
              </a:rPr>
              <a:t>2.Нейросенсорная (</a:t>
            </a:r>
            <a:r>
              <a:rPr lang="en-US" sz="1800" b="1" i="1" dirty="0" err="1">
                <a:solidFill>
                  <a:schemeClr val="tx1"/>
                </a:solidFill>
                <a:latin typeface="Times New Roman" pitchFamily="18"/>
              </a:rPr>
              <a:t>сенсоневральная</a:t>
            </a:r>
            <a:r>
              <a:rPr lang="en-US" sz="1800" b="1" i="1" dirty="0">
                <a:solidFill>
                  <a:schemeClr val="tx1"/>
                </a:solidFill>
                <a:latin typeface="Times New Roman" pitchFamily="18"/>
              </a:rPr>
              <a:t>) </a:t>
            </a:r>
            <a:r>
              <a:rPr lang="en-US" sz="1800" b="1" i="1" dirty="0" err="1">
                <a:solidFill>
                  <a:schemeClr val="tx1"/>
                </a:solidFill>
                <a:latin typeface="Times New Roman" pitchFamily="18"/>
              </a:rPr>
              <a:t>тугоухость</a:t>
            </a:r>
            <a:r>
              <a:rPr lang="en-US" sz="1800" b="1" i="1" dirty="0">
                <a:solidFill>
                  <a:schemeClr val="tx1"/>
                </a:solidFill>
                <a:latin typeface="Times New Roman" pitchFamily="18"/>
              </a:rPr>
              <a:t>.</a:t>
            </a:r>
          </a:p>
          <a:p>
            <a:pPr lvl="0">
              <a:buNone/>
            </a:pP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уровне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внутреннего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уха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механические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колебания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преобразуются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в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электрические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импульсы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Гибель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волосковых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клеток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становится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причиной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нарушения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этого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процесса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.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В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результате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восприятие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звуков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ухудшается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и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искажается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нейросенсорной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тугоухости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часто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наблюдается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снижение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болевого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порога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звуковосприятия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Для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здорового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человека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болевой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порог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восприятии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звуков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составляет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примерно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100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дБ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Пациенты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с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нейросенсорной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тугоухостью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могут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испытывать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боль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восприятии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звуков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,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незначительно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превышающих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порог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слышимости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.</a:t>
            </a:r>
          </a:p>
          <a:p>
            <a:pPr lvl="0">
              <a:buNone/>
            </a:pPr>
            <a:endParaRPr lang="en-US" sz="1800" dirty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Нейросенсорная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тугоухость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может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развиться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микроциркуляторных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нарушениях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во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внутреннем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ухе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болезни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Меньера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повышении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давления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жидкости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во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внутреннем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ухе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),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патологии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слухового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нерва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и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т.д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Причиной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нейросенсорной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глухоты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могут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стать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некоторые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инфекционные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заболевания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корь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менингит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эпидемический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паротит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, СПИД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).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Крайне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редко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к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развитию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нейросенсорной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тугоухости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приводят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аутоиммунные</a:t>
            </a:r>
            <a:endParaRPr lang="ru-RU" sz="1800" dirty="0" smtClean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/>
              </a:rPr>
              <a:t>заболевания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гранулематоз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/>
              </a:rPr>
              <a:t>Вегенера</a:t>
            </a:r>
            <a:r>
              <a:rPr lang="en-US" sz="1800" dirty="0">
                <a:solidFill>
                  <a:schemeClr val="tx1"/>
                </a:solidFill>
                <a:latin typeface="Times New Roman" pitchFamily="18"/>
              </a:rPr>
              <a:t>).</a:t>
            </a:r>
          </a:p>
          <a:p>
            <a:pPr lvl="0">
              <a:buNone/>
            </a:pPr>
            <a:endParaRPr lang="en-US" sz="2600" dirty="0">
              <a:latin typeface="Times New Roman" pitchFamily="18"/>
            </a:endParaRPr>
          </a:p>
          <a:p>
            <a:pPr lvl="0">
              <a:buNone/>
            </a:pPr>
            <a:endParaRPr lang="en-US" sz="2600" dirty="0">
              <a:latin typeface="Times New Roman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Удовлетворение потребностей заказчи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 rot="18600">
            <a:off x="508909" y="549825"/>
            <a:ext cx="8945058" cy="5030636"/>
          </a:xfrm>
        </p:spPr>
        <p:txBody>
          <a:bodyPr/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 algn="ctr" hangingPunct="1">
              <a:buNone/>
            </a:pPr>
            <a:endParaRPr lang="en-US" sz="3600" b="1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 algn="just" hangingPunct="1">
              <a:buNone/>
            </a:pP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Существуют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различные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классификации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степени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понижения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слуха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.</a:t>
            </a:r>
            <a:endParaRPr lang="ru-RU" sz="2400" dirty="0" smtClean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 algn="just" hangingPunct="1"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В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странах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СНГ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наиболее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распространенными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являются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аудио</a:t>
            </a:r>
            <a:endParaRPr lang="ru-RU" sz="2400" dirty="0" smtClean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 algn="just" hangingPunct="1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лого-педагогическая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классификация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Л. В.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Неймана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широко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ис</a:t>
            </a:r>
            <a:endParaRPr lang="ru-RU" sz="2400" dirty="0" smtClean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 algn="just" hangingPunct="1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пользуемая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в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образовательных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учреждениях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и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международная</a:t>
            </a:r>
            <a:endParaRPr lang="ru-RU" sz="2400" dirty="0" smtClean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 algn="just" hangingPunct="1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клас­сификация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которая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используется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в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медицинских</a:t>
            </a:r>
            <a:endParaRPr lang="ru-RU" sz="2400" dirty="0" smtClean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 algn="just" hangingPunct="1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учреждениях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.</a:t>
            </a:r>
          </a:p>
          <a:p>
            <a:pPr lvl="0" algn="ctr" hangingPunct="1">
              <a:buNone/>
            </a:pPr>
            <a:r>
              <a:rPr lang="en-US" sz="36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Классификация</a:t>
            </a:r>
            <a:r>
              <a:rPr lang="en-US" sz="36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тугоухости</a:t>
            </a:r>
            <a:endParaRPr lang="en-US" sz="3600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 algn="ctr" hangingPunct="1">
              <a:buNone/>
            </a:pPr>
            <a:r>
              <a:rPr lang="en-US" sz="36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по</a:t>
            </a:r>
            <a:r>
              <a:rPr lang="en-US" sz="36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Л.В.Нейману</a:t>
            </a:r>
            <a:r>
              <a:rPr lang="en-US" sz="36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(1961 г.)</a:t>
            </a:r>
          </a:p>
          <a:p>
            <a:pPr lvl="0">
              <a:buNone/>
            </a:pPr>
            <a:r>
              <a:rPr lang="en-US" sz="36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Степень</a:t>
            </a:r>
            <a:r>
              <a:rPr lang="en-US" sz="2400" i="1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тугоухости</a:t>
            </a:r>
            <a:r>
              <a:rPr lang="en-US" sz="2400" i="1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	        </a:t>
            </a:r>
            <a:r>
              <a:rPr lang="en-US" sz="2400" i="1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Средняя</a:t>
            </a:r>
            <a:r>
              <a:rPr lang="en-US" sz="2400" i="1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потеря</a:t>
            </a:r>
            <a:r>
              <a:rPr lang="en-US" sz="2400" i="1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слуха</a:t>
            </a:r>
            <a:r>
              <a:rPr lang="en-US" sz="2400" i="1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, </a:t>
            </a:r>
            <a:r>
              <a:rPr lang="en-US" sz="2400" i="1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дБ</a:t>
            </a:r>
            <a:endParaRPr lang="en-US" sz="2400" i="1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>
              <a:buNone/>
            </a:pPr>
            <a:r>
              <a:rPr lang="en-US" sz="36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I	                                       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               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до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50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дБ</a:t>
            </a:r>
            <a:endParaRPr lang="en-US" sz="2400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II	                                      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                  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от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51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до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70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дБ</a:t>
            </a:r>
            <a:endParaRPr lang="en-US" sz="2400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III	                                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                   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от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70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до</a:t>
            </a:r>
            <a:r>
              <a:rPr lang="en-US" sz="24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75-80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дБ</a:t>
            </a:r>
            <a:endParaRPr lang="en-US" sz="2400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>
              <a:buNone/>
            </a:pPr>
            <a:endParaRPr lang="en-US" sz="3600" dirty="0">
              <a:solidFill>
                <a:srgbClr val="000000"/>
              </a:solidFill>
              <a:latin typeface="Times New Roman" pitchFamily="18"/>
              <a:cs typeface="Times New Roman" pitchFamily="18"/>
            </a:endParaRPr>
          </a:p>
          <a:p>
            <a:pPr lvl="0">
              <a:buNone/>
            </a:pP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76000" y="648000"/>
            <a:ext cx="8856000" cy="6336000"/>
          </a:xfrm>
        </p:spPr>
        <p:txBody>
          <a:bodyPr/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 hangingPunct="1">
              <a:buNone/>
            </a:pPr>
            <a:r>
              <a:rPr lang="en-US" sz="3400" b="1">
                <a:solidFill>
                  <a:srgbClr val="575F6D"/>
                </a:solidFill>
                <a:latin typeface="Bookman Old Style" pitchFamily="16"/>
              </a:rPr>
              <a:t>ФАКТОРЫ РИСКА ПО ГЛУХОТЕ И ТУГОУХОСТИ</a:t>
            </a:r>
          </a:p>
          <a:p>
            <a:pPr lvl="0">
              <a:buNone/>
            </a:pPr>
            <a:endParaRPr 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575816" y="1773759"/>
            <a:ext cx="8639984" cy="52084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инфекционные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и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вирусные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заболевания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матери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во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время</a:t>
            </a:r>
            <a:endParaRPr lang="ru-RU" sz="2400" b="0" i="0" u="none" strike="noStrike" dirty="0" smtClean="0">
              <a:ln>
                <a:noFill/>
              </a:ln>
              <a:solidFill>
                <a:srgbClr val="000000"/>
              </a:solidFill>
              <a:latin typeface="Times New Roman" pitchFamily="18"/>
              <a:ea typeface="HG Mincho Light J" pitchFamily="2"/>
              <a:cs typeface="Arial Unicode M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 err="1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беременности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,</a:t>
            </a:r>
            <a:endParaRPr lang="en-US" sz="2400" b="0" i="0" u="none" strike="noStrike" dirty="0">
              <a:ln>
                <a:noFill/>
              </a:ln>
              <a:solidFill>
                <a:srgbClr val="000000"/>
              </a:solidFill>
              <a:latin typeface="Times New Roman" pitchFamily="18"/>
              <a:ea typeface="HG Mincho Light J" pitchFamily="2"/>
              <a:cs typeface="Arial Unicode M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токсикозы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беременности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,</a:t>
            </a:r>
          </a:p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асфиксия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новорожденного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внутри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черепная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родовая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травма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,</a:t>
            </a:r>
          </a:p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резус-конфликт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,</a:t>
            </a:r>
          </a:p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гемолитическая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болезнь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новорожденного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endParaRPr lang="ru-RU" sz="2400" b="0" i="0" u="none" strike="noStrike" dirty="0" smtClean="0">
              <a:ln>
                <a:noFill/>
              </a:ln>
              <a:solidFill>
                <a:srgbClr val="000000"/>
              </a:solidFill>
              <a:latin typeface="Times New Roman" pitchFamily="18"/>
              <a:ea typeface="HG Mincho Light J" pitchFamily="2"/>
              <a:cs typeface="Arial Unicode M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детские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инфекции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endParaRPr lang="ru-RU" sz="2400" b="0" i="0" u="none" strike="noStrike" dirty="0" smtClean="0">
              <a:ln>
                <a:noFill/>
              </a:ln>
              <a:solidFill>
                <a:srgbClr val="000000"/>
              </a:solidFill>
              <a:latin typeface="Times New Roman" pitchFamily="18"/>
              <a:ea typeface="HG Mincho Light J" pitchFamily="2"/>
              <a:cs typeface="Arial Unicode M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грипп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,</a:t>
            </a:r>
          </a:p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острые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и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хронические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средние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отиты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,</a:t>
            </a:r>
          </a:p>
          <a:p>
            <a:pPr marL="0" marR="0" lvl="0" indent="0" algn="l" rtl="0" hangingPunct="0">
              <a:lnSpc>
                <a:spcPct val="100000"/>
              </a:lnSpc>
              <a:buNone/>
              <a:tabLst/>
            </a:pP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-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черепно-мозговая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 </a:t>
            </a:r>
            <a:r>
              <a:rPr lang="en-US" sz="2400" b="0" i="0" u="none" strike="noStrike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травма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HG Mincho Light J" pitchFamily="2"/>
                <a:cs typeface="Arial Unicode MS" pitchFamily="2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9" y="576000"/>
            <a:ext cx="8844840" cy="1385640"/>
          </a:xfrm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07160" y="1379519"/>
            <a:ext cx="8736840" cy="5388480"/>
          </a:xfrm>
        </p:spPr>
        <p:txBody>
          <a:bodyPr/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>
              <a:buNone/>
            </a:pPr>
            <a:endParaRPr lang="en-US" sz="2400">
              <a:latin typeface="Times New Roman" pitchFamily="18"/>
            </a:endParaRPr>
          </a:p>
          <a:p>
            <a:pPr lvl="0">
              <a:buNone/>
            </a:pPr>
            <a:endParaRPr lang="en-US" sz="2200">
              <a:latin typeface="Times New Roman" pitchFamily="1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6000" y="576000"/>
            <a:ext cx="8784000" cy="38880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Кондуктивная</a:t>
            </a:r>
            <a:r>
              <a:rPr lang="en-US" sz="2400" b="1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1" i="0" u="none" strike="noStrike" spc="0" dirty="0" err="1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тугоухость</a:t>
            </a:r>
            <a:r>
              <a:rPr lang="ru-RU" sz="2400" b="1" i="0" u="none" strike="noStrike" spc="0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.</a:t>
            </a:r>
            <a:endParaRPr lang="ru-RU" sz="2400" b="1" dirty="0" smtClean="0">
              <a:solidFill>
                <a:srgbClr val="000000"/>
              </a:solidFill>
              <a:latin typeface="Times New Roman" pitchFamily="18"/>
              <a:ea typeface="Calibri" pitchFamily="1"/>
              <a:cs typeface="Times New Roman" pitchFamily="18"/>
            </a:endParaRP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spc="0" dirty="0" err="1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Тугоухость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,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вызываемая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препятствиями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на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пути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endParaRPr lang="ru-RU" sz="2400" b="0" i="0" u="none" strike="noStrike" spc="0" dirty="0" smtClean="0">
              <a:ln>
                <a:noFill/>
              </a:ln>
              <a:solidFill>
                <a:srgbClr val="000000"/>
              </a:solidFill>
              <a:latin typeface="Times New Roman" pitchFamily="18"/>
              <a:ea typeface="Calibri" pitchFamily="1"/>
              <a:cs typeface="Times New Roman" pitchFamily="18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spc="0" dirty="0" err="1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проведения</a:t>
            </a:r>
            <a:r>
              <a:rPr lang="en-US" sz="2400" b="0" i="0" u="none" strike="noStrike" spc="0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звуков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и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их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усиления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, </a:t>
            </a:r>
            <a:endParaRPr lang="ru-RU" sz="2400" b="0" i="0" u="none" strike="noStrike" spc="0" dirty="0" smtClean="0">
              <a:ln>
                <a:noFill/>
              </a:ln>
              <a:solidFill>
                <a:srgbClr val="000000"/>
              </a:solidFill>
              <a:latin typeface="Times New Roman" pitchFamily="18"/>
              <a:ea typeface="Calibri" pitchFamily="1"/>
              <a:cs typeface="Times New Roman" pitchFamily="18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spc="0" dirty="0" err="1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называется</a:t>
            </a:r>
            <a:r>
              <a:rPr lang="en-US" sz="2400" b="0" i="0" u="none" strike="noStrike" spc="0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кондуктивной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. </a:t>
            </a:r>
            <a:endParaRPr lang="ru-RU" sz="2400" b="0" i="0" u="none" strike="noStrike" spc="0" dirty="0" smtClean="0">
              <a:ln>
                <a:noFill/>
              </a:ln>
              <a:solidFill>
                <a:srgbClr val="000000"/>
              </a:solidFill>
              <a:latin typeface="Times New Roman" pitchFamily="18"/>
              <a:ea typeface="Calibri" pitchFamily="1"/>
              <a:cs typeface="Times New Roman" pitchFamily="18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spc="0" dirty="0" err="1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Препятствие</a:t>
            </a:r>
            <a:r>
              <a:rPr lang="en-US" sz="2400" b="0" i="0" u="none" strike="noStrike" spc="0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возникает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на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уровне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наружного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endParaRPr lang="ru-RU" sz="2400" b="0" i="0" u="none" strike="noStrike" spc="0" dirty="0" smtClean="0">
              <a:ln>
                <a:noFill/>
              </a:ln>
              <a:solidFill>
                <a:srgbClr val="000000"/>
              </a:solidFill>
              <a:latin typeface="Times New Roman" pitchFamily="18"/>
              <a:ea typeface="Calibri" pitchFamily="1"/>
              <a:cs typeface="Times New Roman" pitchFamily="18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spc="0" dirty="0" err="1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уха</a:t>
            </a:r>
            <a:r>
              <a:rPr lang="en-US" sz="2400" b="0" i="0" u="none" strike="noStrike" spc="0" dirty="0" smtClean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или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среднего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 </a:t>
            </a:r>
            <a:r>
              <a:rPr lang="en-US" sz="2400" b="0" i="0" u="none" strike="noStrike" spc="0" dirty="0" err="1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уха</a:t>
            </a:r>
            <a:r>
              <a:rPr lang="en-US" sz="2400" b="0" i="0" u="none" strike="noStrike" spc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Calibri" pitchFamily="1"/>
                <a:cs typeface="Times New Roman" pitchFamily="18"/>
              </a:rPr>
              <a:t>.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 l="5404" t="9189" r="5886" b="7652"/>
          <a:stretch>
            <a:fillRect/>
          </a:stretch>
        </p:blipFill>
        <p:spPr>
          <a:xfrm>
            <a:off x="1288143" y="2771725"/>
            <a:ext cx="7359714" cy="41044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720000" y="659520"/>
            <a:ext cx="8664840" cy="6324479"/>
          </a:xfrm>
        </p:spPr>
        <p:txBody>
          <a:bodyPr/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 hangingPunct="1">
              <a:buNone/>
            </a:pP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Нейросенсорная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тугоухость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hangingPunct="1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повреждения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нервных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клеток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hangingPunct="1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внутреннем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ухе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слухового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нерва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hangingPunct="1"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слуховой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 l="5404" t="9189" r="5886" b="7652"/>
          <a:stretch>
            <a:fillRect/>
          </a:stretch>
        </p:blipFill>
        <p:spPr>
          <a:xfrm>
            <a:off x="1368000" y="2808000"/>
            <a:ext cx="7272000" cy="417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Преимущест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999" y="648000"/>
            <a:ext cx="8844840" cy="6480000"/>
          </a:xfrm>
        </p:spPr>
        <p:txBody>
          <a:bodyPr/>
          <a:lstStyle>
            <a:defPPr marL="504000" marR="0" lvl="0" indent="-432000" algn="l">
              <a:buClr>
                <a:srgbClr val="99284C"/>
              </a:buClr>
              <a:buSzPct val="75000"/>
              <a:buFont typeface="StarSymbol" pitchFamily="2"/>
              <a:buNone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32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8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buClr>
                <a:srgbClr val="99284C"/>
              </a:buClr>
              <a:buSzPct val="75000"/>
              <a:buFont typeface="StarSymbol" pitchFamily="2"/>
              <a:buChar char=""/>
              <a:defRPr lang="en-US" sz="20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>
              <a:buNone/>
            </a:pP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По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состоянию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словесной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речи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среди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детей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 с </a:t>
            </a: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нарушенным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слухом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можно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  <a:latin typeface="Times New Roman" pitchFamily="18"/>
              </a:rPr>
              <a:t>выделить</a:t>
            </a:r>
            <a:r>
              <a:rPr lang="en-US" sz="2400" i="1" u="sng" dirty="0">
                <a:solidFill>
                  <a:schemeClr val="tx1"/>
                </a:solidFill>
                <a:latin typeface="Times New Roman" pitchFamily="18"/>
              </a:rPr>
              <a:t>:</a:t>
            </a:r>
          </a:p>
          <a:p>
            <a:pPr lvl="0">
              <a:buNone/>
            </a:pPr>
            <a:endParaRPr lang="en-US" sz="2400" dirty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неговорящих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необученные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дети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);</a:t>
            </a:r>
          </a:p>
          <a:p>
            <a:pPr lvl="0">
              <a:buNone/>
            </a:pPr>
            <a:endParaRPr lang="en-US" sz="2400" dirty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детей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, в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речи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которых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имеются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отдельные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слова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на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начальном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этапе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обучения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);</a:t>
            </a:r>
          </a:p>
          <a:p>
            <a:pPr lvl="0">
              <a:buNone/>
            </a:pPr>
            <a:endParaRPr lang="en-US" sz="2400" dirty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детей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имеющих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короткую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фразу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с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аграмматизмом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;</a:t>
            </a:r>
          </a:p>
          <a:p>
            <a:pPr lvl="0">
              <a:buNone/>
            </a:pPr>
            <a:endParaRPr lang="en-US" sz="2400" dirty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детей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с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развернутой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фразовой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речью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с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аграмматизмом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;</a:t>
            </a:r>
          </a:p>
          <a:p>
            <a:pPr lvl="0">
              <a:buNone/>
            </a:pPr>
            <a:endParaRPr lang="en-US" sz="2400" dirty="0">
              <a:solidFill>
                <a:schemeClr val="tx1"/>
              </a:solidFill>
              <a:latin typeface="Times New Roman" pitchFamily="18"/>
            </a:endParaRPr>
          </a:p>
          <a:p>
            <a:pPr lvl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детей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с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нормальной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фразовой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речью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соответствующей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/>
              </a:rPr>
              <a:t>возрасту</a:t>
            </a:r>
            <a:r>
              <a:rPr lang="en-US" sz="2400" dirty="0">
                <a:solidFill>
                  <a:schemeClr val="tx1"/>
                </a:solidFill>
                <a:latin typeface="Times New Roman" pitchFamily="18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s-novelty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../../../../Program%20Files%20(x86)/OpenOffice%204/share/template/ru/presnt/prs-novelty.otp</Template>
  <TotalTime>104</TotalTime>
  <Words>578</Words>
  <Application>Microsoft Office PowerPoint</Application>
  <PresentationFormat>Экран (4:3)</PresentationFormat>
  <Paragraphs>84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prs-novelty</vt:lpstr>
      <vt:lpstr>Глухота.  Тугоухость - общая характеристика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Особенности памяти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нового продукта</dc:title>
  <dc:creator>Игорь</dc:creator>
  <dc:description>Общая презентация нового продукта, учитывающая пожелания заказчика</dc:description>
  <cp:lastModifiedBy>Игорь</cp:lastModifiedBy>
  <cp:revision>18</cp:revision>
  <dcterms:created xsi:type="dcterms:W3CDTF">2018-03-29T19:26:40Z</dcterms:created>
  <dcterms:modified xsi:type="dcterms:W3CDTF">2021-10-27T11:26:57Z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0">
    <vt:lpwstr/>
  </property>
  <property fmtid="{D5CDD505-2E9C-101B-9397-08002B2CF9AE}" pid="3" name="Info 1">
    <vt:lpwstr/>
  </property>
  <property fmtid="{D5CDD505-2E9C-101B-9397-08002B2CF9AE}" pid="4" name="Info 2">
    <vt:lpwstr/>
  </property>
  <property fmtid="{D5CDD505-2E9C-101B-9397-08002B2CF9AE}" pid="5" name="Info 3">
    <vt:lpwstr/>
  </property>
</Properties>
</file>