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8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C64BF78-4FFE-4F33-8CE6-ABA4F5CE21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FB08468-0ADC-464D-890B-603C3D801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F96FA06-384B-456B-86BF-667A38AE0D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504B8A-D13F-4279-8369-CC0D4A082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2B32A82-905E-43A2-8758-89635C9F7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5DF958-E3A0-4DB5-B1C2-82B409101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2969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FC12CF-56C7-44E1-A06D-04926E2ED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47482C-C1FD-433C-8FEF-D8093EB87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2127019-F405-4B38-955F-4E29C037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27ADFF6-A6C0-4EBA-96CD-6D52E393C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294E144-3F54-4E83-A6E8-98494B26F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443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4AA04C-E67B-47B6-832A-5155CC0AC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3CDC1C6-CF4C-4152-935C-6DB3F62008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F08F529-6128-4341-88B5-83A53730E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5B12B2-853D-4B31-91A2-A6DA9F6A2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17C1EC7-4EFF-4DB1-A5F8-E0B8EAB11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5042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2755F6-0BBC-4E46-848A-1D277E26D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716169A-F4C9-42DC-8DDB-2EDE660929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4C5201E-DE88-4625-B224-EF3FE1C2F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4EE2852-F990-485A-9DB4-0FAD91D9B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56F4AE9-BC8E-4143-BF63-78E279BF8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84B9505-5565-4F18-B13C-91AF782AA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4358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E5CCC7-A828-4692-A42D-0FE405565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C5371A5-58CB-4100-9781-176080A6B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CA78784-15F6-438E-B334-AA85FE97E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818E235-A50E-4FC8-9B32-8EBF69536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B56E0AB-358B-44B1-83EC-8B2872773D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8AD0DE1-1D8A-407C-8E88-2B9613B99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E012A43E-222B-43A8-A3E0-E40DF6F5F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8F339FD6-8665-4C6B-82B0-2A2F30003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941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26EC28-573D-4AF9-A29B-C2C430B74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781A2CE-540D-4925-A513-188AC217A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6427FC52-7A38-4A83-B5B5-C756EE72C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50107DF-C97E-4034-820F-0C5537C56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056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BF126C91-0397-490B-8CB5-CD57D184B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7658E293-C541-4359-B906-4794DB20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CC6C427C-C2A6-46CE-B79B-02CCD3641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8859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0B5C75-92DE-42E1-B3B6-E015EB02F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74565AF-BD99-47FC-B476-73676E8A1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993DE4A-EC83-4B7B-A9BF-C724088DDA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BA29EE0-F7CE-4EBB-8EFE-D568B4AAA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BADBDF4-3A69-403C-A062-A5AB77469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EC2563D-6C47-4F75-BD7A-7000A560F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8256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5ADA83-2309-41E6-BDFD-C267A1BF1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6CA922F-1A43-4196-80DE-E61DA9EF68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225760C8-F4F4-4D36-B590-35C37E1FBF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C816379-2E43-4A55-893F-4CFDEF117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E09DD35-97EA-4CD7-B167-6DD45767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D30CD43-5F86-46E6-A1ED-853E632B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474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52972C-3D44-4D48-AED7-1B5EAEAC3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D125176-8009-41EA-B09B-C3E75FF5F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506F0B0-D06F-4DA4-8B06-B475E47F0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357B4FC-1FBF-449A-80DF-2B24E8D75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0788162-4E2D-4D84-B0B6-47EFDB656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4200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B44575E-484B-4CF6-8673-E5F24495EC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0BBBA41-7E60-42C0-A68C-A74A6D325F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D7BC4CA-53E9-4D42-8195-38C6B815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3641A85-18D4-4551-BDB7-A0CA7DE8A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6CBE55B-DC1E-474C-8FD2-84E949B3C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255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5109779-DDAA-4060-A09C-5F0636B216E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A42FC6-95F1-4B71-9E86-DC32FBAAA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DE1B468-58D0-488B-A16E-0C42CBEA5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8D68C09-2A3F-4545-9DD2-E3CF825731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24800-820A-467A-84B5-E7291FB2E722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41BFCD-8EA5-426F-985B-074CDE1946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7344D71-7819-440A-8C31-8D7799C834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E25A1-49BC-42DC-85C7-A3D3221FD9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37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Справжні сови або сов'ячі – Фактосві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185" y="639536"/>
            <a:ext cx="3671706" cy="46997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F087F8-E07D-4A16-A452-006D582D44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9273" y="1741196"/>
            <a:ext cx="4322619" cy="2387600"/>
          </a:xfrm>
        </p:spPr>
        <p:txBody>
          <a:bodyPr>
            <a:normAutofit/>
          </a:bodyPr>
          <a:lstStyle/>
          <a:p>
            <a:pPr>
              <a:lnSpc>
                <a:spcPct val="50000"/>
              </a:lnSpc>
            </a:pPr>
            <a:r>
              <a:rPr lang="uk-UA" sz="9600" dirty="0" smtClean="0">
                <a:solidFill>
                  <a:srgbClr val="CF885C"/>
                </a:solidFill>
                <a:latin typeface="Coral waves" panose="00000500000000000000" pitchFamily="50" charset="-52"/>
              </a:rPr>
              <a:t>Сова </a:t>
            </a:r>
            <a:br>
              <a:rPr lang="uk-UA" sz="9600" dirty="0" smtClean="0">
                <a:solidFill>
                  <a:srgbClr val="CF885C"/>
                </a:solidFill>
                <a:latin typeface="Coral waves" panose="00000500000000000000" pitchFamily="50" charset="-52"/>
              </a:rPr>
            </a:br>
            <a:r>
              <a:rPr lang="uk-UA" sz="9600" dirty="0" smtClean="0">
                <a:solidFill>
                  <a:srgbClr val="CF885C"/>
                </a:solidFill>
                <a:latin typeface="Coral waves" panose="00000500000000000000" pitchFamily="50" charset="-52"/>
              </a:rPr>
              <a:t>с</a:t>
            </a:r>
            <a:r>
              <a:rPr lang="en-US" sz="9600" dirty="0" err="1" smtClean="0">
                <a:solidFill>
                  <a:srgbClr val="CF885C"/>
                </a:solidFill>
                <a:latin typeface="Coral waves" panose="00000500000000000000" pitchFamily="50" charset="-52"/>
              </a:rPr>
              <a:t>i</a:t>
            </a:r>
            <a:r>
              <a:rPr lang="uk-UA" sz="9600" dirty="0" smtClean="0">
                <a:solidFill>
                  <a:srgbClr val="CF885C"/>
                </a:solidFill>
                <a:latin typeface="Coral waves" panose="00000500000000000000" pitchFamily="50" charset="-52"/>
              </a:rPr>
              <a:t>ра</a:t>
            </a:r>
            <a:endParaRPr lang="en-US" sz="9600" dirty="0">
              <a:solidFill>
                <a:srgbClr val="CF885C"/>
              </a:solidFill>
              <a:latin typeface="Coral waves" panose="00000500000000000000" pitchFamily="50" charset="-52"/>
            </a:endParaRPr>
          </a:p>
        </p:txBody>
      </p:sp>
      <p:pic>
        <p:nvPicPr>
          <p:cNvPr id="1028" name="Picture 4" descr="сова — Вікісловник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1" t="17524" r="19202" b="571"/>
          <a:stretch/>
        </p:blipFill>
        <p:spPr bwMode="auto">
          <a:xfrm>
            <a:off x="133538" y="3067338"/>
            <a:ext cx="4228912" cy="333657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2265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389" y="230908"/>
            <a:ext cx="8416636" cy="900257"/>
          </a:xfrm>
        </p:spPr>
        <p:txBody>
          <a:bodyPr/>
          <a:lstStyle/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Коротка інформація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36939" y="918259"/>
            <a:ext cx="110966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 smtClean="0"/>
              <a:t>                </a:t>
            </a:r>
            <a:r>
              <a:rPr lang="uk-UA" sz="2000" b="1" dirty="0" smtClean="0"/>
              <a:t>Сова сіра</a:t>
            </a:r>
            <a:r>
              <a:rPr lang="uk-UA" sz="2000" dirty="0"/>
              <a:t> (</a:t>
            </a:r>
            <a:r>
              <a:rPr lang="en-US" sz="2000" i="1" dirty="0" err="1">
                <a:solidFill>
                  <a:srgbClr val="CF885C"/>
                </a:solidFill>
              </a:rPr>
              <a:t>Strix</a:t>
            </a:r>
            <a:r>
              <a:rPr lang="en-US" sz="2000" i="1" dirty="0">
                <a:solidFill>
                  <a:srgbClr val="CF885C"/>
                </a:solidFill>
              </a:rPr>
              <a:t> </a:t>
            </a:r>
            <a:r>
              <a:rPr lang="en-US" sz="2000" i="1" dirty="0" err="1">
                <a:solidFill>
                  <a:srgbClr val="CF885C"/>
                </a:solidFill>
              </a:rPr>
              <a:t>aluco</a:t>
            </a:r>
            <a:r>
              <a:rPr lang="en-US" sz="2000" dirty="0"/>
              <a:t>) — </a:t>
            </a:r>
            <a:r>
              <a:rPr lang="uk-UA" sz="2000" dirty="0"/>
              <a:t>птах родини </a:t>
            </a:r>
            <a:r>
              <a:rPr lang="uk-UA" sz="2000" dirty="0" err="1"/>
              <a:t>Совові</a:t>
            </a:r>
            <a:r>
              <a:rPr lang="uk-UA" sz="2000" dirty="0"/>
              <a:t> (</a:t>
            </a:r>
            <a:r>
              <a:rPr lang="en-US" sz="2000" i="1" dirty="0" err="1">
                <a:solidFill>
                  <a:srgbClr val="CF885C"/>
                </a:solidFill>
              </a:rPr>
              <a:t>Strigidae</a:t>
            </a:r>
            <a:r>
              <a:rPr lang="en-US" sz="2000" dirty="0"/>
              <a:t>). </a:t>
            </a:r>
            <a:r>
              <a:rPr lang="uk-UA" sz="2000" dirty="0"/>
              <a:t>Довжина 41—66 см, вага 450—1200 г. 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Ареал розповсюдження </a:t>
            </a:r>
            <a:r>
              <a:rPr lang="uk-UA" sz="2000" dirty="0"/>
              <a:t>— Європа, Західний Сибір, Північна Африка. </a:t>
            </a:r>
            <a:endParaRPr lang="uk-UA" sz="2000" dirty="0" smtClean="0"/>
          </a:p>
          <a:p>
            <a:r>
              <a:rPr lang="uk-UA" sz="2000" dirty="0"/>
              <a:t> </a:t>
            </a:r>
            <a:r>
              <a:rPr lang="uk-UA" sz="2000" dirty="0" smtClean="0"/>
              <a:t>         В </a:t>
            </a:r>
            <a:r>
              <a:rPr lang="uk-UA" sz="2000" dirty="0"/>
              <a:t>Україні звичайний осілий птах Полісся, Лісостепу, Криму й Карпат. </a:t>
            </a:r>
            <a:endParaRPr lang="uk-UA" sz="2000" dirty="0"/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867479"/>
              </p:ext>
            </p:extLst>
          </p:nvPr>
        </p:nvGraphicFramePr>
        <p:xfrm>
          <a:off x="1662112" y="2411895"/>
          <a:ext cx="7300913" cy="435026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3131499"/>
                <a:gridCol w="4169414"/>
              </a:tblGrid>
              <a:tr h="420332">
                <a:tc>
                  <a:txBody>
                    <a:bodyPr/>
                    <a:lstStyle/>
                    <a:p>
                      <a:pPr algn="l"/>
                      <a:r>
                        <a:rPr lang="uk-UA" sz="1400" b="1" u="none" strike="noStrike" dirty="0" smtClean="0">
                          <a:effectLst/>
                        </a:rPr>
                        <a:t>  Домен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Ядерні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 err="1"/>
                        <a:t>Eukaryota</a:t>
                      </a:r>
                      <a:r>
                        <a:rPr lang="en-US" sz="1400" b="1" dirty="0"/>
                        <a:t>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Царство</a:t>
                      </a:r>
                      <a:r>
                        <a:rPr lang="uk-UA" sz="1400" b="1" dirty="0" smtClean="0"/>
                        <a:t>:</a:t>
                      </a:r>
                      <a:endParaRPr lang="uk-UA" sz="1400" b="1" dirty="0"/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Тварини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 err="1"/>
                        <a:t>Metazoa</a:t>
                      </a:r>
                      <a:r>
                        <a:rPr lang="en-US" sz="1400" b="1" dirty="0"/>
                        <a:t>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Тип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Хордові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/>
                        <a:t>Chordata)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</a:t>
                      </a:r>
                      <a:r>
                        <a:rPr lang="uk-UA" sz="1400" b="1" u="none" strike="noStrike" dirty="0" err="1" smtClean="0">
                          <a:effectLst/>
                        </a:rPr>
                        <a:t>Інфратип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Хребетні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/>
                        <a:t>Vertebrata)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Надклас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</a:t>
                      </a:r>
                      <a:r>
                        <a:rPr lang="uk-UA" sz="1400" b="1" u="none" strike="noStrike" dirty="0" err="1" smtClean="0">
                          <a:effectLst/>
                        </a:rPr>
                        <a:t>Завропсиди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 err="1"/>
                        <a:t>Sauropsida</a:t>
                      </a:r>
                      <a:r>
                        <a:rPr lang="en-US" sz="1400" b="1" dirty="0"/>
                        <a:t>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Клас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Птахи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/>
                        <a:t>Aves)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Ряд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Совоподібні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 err="1"/>
                        <a:t>Strigiformes</a:t>
                      </a:r>
                      <a:r>
                        <a:rPr lang="en-US" sz="1400" b="1" dirty="0"/>
                        <a:t>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Родина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</a:t>
                      </a:r>
                      <a:r>
                        <a:rPr lang="uk-UA" sz="1400" b="1" u="none" strike="noStrike" dirty="0" err="1" smtClean="0">
                          <a:effectLst/>
                        </a:rPr>
                        <a:t>Совові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 err="1"/>
                        <a:t>Strigidae</a:t>
                      </a:r>
                      <a:r>
                        <a:rPr lang="en-US" sz="1400" b="1" dirty="0"/>
                        <a:t>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392637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Рід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Сова</a:t>
                      </a:r>
                      <a:r>
                        <a:rPr lang="uk-UA" sz="1400" b="1" dirty="0"/>
                        <a:t> (</a:t>
                      </a:r>
                      <a:r>
                        <a:rPr lang="en-US" sz="1400" b="1" dirty="0" err="1"/>
                        <a:t>Strix</a:t>
                      </a:r>
                      <a:r>
                        <a:rPr lang="en-US" sz="1400" b="1" dirty="0"/>
                        <a:t>)</a:t>
                      </a:r>
                      <a:br>
                        <a:rPr lang="en-US" sz="1400" b="1" dirty="0"/>
                      </a:br>
                      <a:endParaRPr lang="en-US" sz="1400" b="1" dirty="0"/>
                    </a:p>
                  </a:txBody>
                  <a:tcPr marL="14821" marR="14821" marT="14821" marB="14821"/>
                </a:tc>
              </a:tr>
              <a:tr h="209070">
                <a:tc>
                  <a:txBody>
                    <a:bodyPr/>
                    <a:lstStyle/>
                    <a:p>
                      <a:r>
                        <a:rPr lang="uk-UA" sz="1400" b="1" u="none" strike="noStrike" dirty="0" smtClean="0">
                          <a:effectLst/>
                        </a:rPr>
                        <a:t>  Вид</a:t>
                      </a:r>
                      <a:r>
                        <a:rPr lang="uk-UA" sz="1400" b="1" dirty="0"/>
                        <a:t>:</a:t>
                      </a:r>
                    </a:p>
                  </a:txBody>
                  <a:tcPr marL="14821" marR="14821" marT="14821" marB="14821"/>
                </a:tc>
                <a:tc>
                  <a:txBody>
                    <a:bodyPr/>
                    <a:lstStyle/>
                    <a:p>
                      <a:r>
                        <a:rPr lang="uk-UA" sz="1400" b="1" dirty="0" smtClean="0"/>
                        <a:t>  Сова </a:t>
                      </a:r>
                      <a:r>
                        <a:rPr lang="uk-UA" sz="1400" b="1" dirty="0"/>
                        <a:t>сіра</a:t>
                      </a:r>
                    </a:p>
                  </a:txBody>
                  <a:tcPr marL="14821" marR="14821" marT="14821" marB="14821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662112" y="1933922"/>
            <a:ext cx="2893421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uk-UA" sz="2000" b="1" i="1" dirty="0">
                <a:solidFill>
                  <a:srgbClr val="CF885C"/>
                </a:solidFill>
              </a:rPr>
              <a:t>Біологічна класифікація</a:t>
            </a:r>
            <a:endParaRPr lang="uk-UA" sz="2000" b="1" i="1" dirty="0">
              <a:solidFill>
                <a:srgbClr val="CF885C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42010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440962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499" y="988793"/>
            <a:ext cx="104775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 </a:t>
            </a:r>
            <a:r>
              <a:rPr lang="uk-UA" sz="1800" dirty="0" smtClean="0"/>
              <a:t>       Птах </a:t>
            </a:r>
            <a:r>
              <a:rPr lang="uk-UA" sz="1800" dirty="0"/>
              <a:t>середніх </a:t>
            </a:r>
            <a:r>
              <a:rPr lang="uk-UA" sz="1800" dirty="0" smtClean="0"/>
              <a:t>розмірів</a:t>
            </a:r>
            <a:r>
              <a:rPr lang="uk-UA" sz="1800" dirty="0"/>
              <a:t> з короткими крилами і </a:t>
            </a:r>
            <a:r>
              <a:rPr lang="uk-UA" sz="1800" dirty="0" smtClean="0"/>
              <a:t>коротким заокругленим </a:t>
            </a:r>
            <a:r>
              <a:rPr lang="uk-UA" sz="1800" dirty="0"/>
              <a:t>хвостом. </a:t>
            </a:r>
            <a:r>
              <a:rPr lang="uk-UA" sz="1800" dirty="0" smtClean="0"/>
              <a:t>На </a:t>
            </a:r>
            <a:r>
              <a:rPr lang="uk-UA" sz="1800" dirty="0"/>
              <a:t>голові 2 </a:t>
            </a:r>
            <a:r>
              <a:rPr lang="uk-UA" sz="1800" dirty="0" smtClean="0"/>
              <a:t>широкі  довгасті </a:t>
            </a:r>
            <a:r>
              <a:rPr lang="uk-UA" sz="1800" dirty="0"/>
              <a:t>смуги білого забарвлення з </a:t>
            </a:r>
            <a:r>
              <a:rPr lang="uk-UA" sz="1800" dirty="0" smtClean="0"/>
              <a:t>рябизною. </a:t>
            </a:r>
            <a:r>
              <a:rPr lang="uk-UA" sz="1800" dirty="0"/>
              <a:t>Очі доволі великі, чорні. Між очей над дзьобом валики з білого пір'я у вигляді півмісяців. Дзьоб сірий. Забарвлення буває сірим і рудим. У птахів сірого забарвлення спина буро-сіра, значно темніша ніж груди. На грудях великі довгасті темно-бурі або чорні плями, перекреслені тонкими поперечними штрихами. </a:t>
            </a:r>
            <a:r>
              <a:rPr lang="ru-RU" sz="1800" dirty="0" err="1"/>
              <a:t>Сірим</a:t>
            </a:r>
            <a:r>
              <a:rPr lang="ru-RU" sz="1800" dirty="0"/>
              <a:t> совам </a:t>
            </a:r>
            <a:r>
              <a:rPr lang="ru-RU" sz="1800" dirty="0" err="1"/>
              <a:t>властивий</a:t>
            </a:r>
            <a:r>
              <a:rPr lang="ru-RU" sz="1800" dirty="0"/>
              <a:t> </a:t>
            </a:r>
            <a:r>
              <a:rPr lang="ru-RU" sz="1800" dirty="0" err="1"/>
              <a:t>статевий</a:t>
            </a:r>
            <a:r>
              <a:rPr lang="ru-RU" sz="1800" dirty="0"/>
              <a:t> </a:t>
            </a:r>
            <a:r>
              <a:rPr lang="ru-RU" sz="1800" dirty="0" err="1"/>
              <a:t>диморфізм</a:t>
            </a:r>
            <a:r>
              <a:rPr lang="ru-RU" sz="1800" dirty="0"/>
              <a:t> – </a:t>
            </a:r>
            <a:r>
              <a:rPr lang="ru-RU" sz="1800" dirty="0" err="1"/>
              <a:t>самиці</a:t>
            </a:r>
            <a:r>
              <a:rPr lang="ru-RU" sz="1800" dirty="0"/>
              <a:t> </a:t>
            </a:r>
            <a:r>
              <a:rPr lang="ru-RU" sz="1800" dirty="0" err="1"/>
              <a:t>помітно</a:t>
            </a:r>
            <a:r>
              <a:rPr lang="ru-RU" sz="1800" dirty="0"/>
              <a:t> </a:t>
            </a:r>
            <a:r>
              <a:rPr lang="ru-RU" sz="1800" dirty="0" err="1"/>
              <a:t>більші</a:t>
            </a:r>
            <a:r>
              <a:rPr lang="ru-RU" sz="1800" dirty="0"/>
              <a:t> за </a:t>
            </a:r>
            <a:r>
              <a:rPr lang="ru-RU" sz="1800" dirty="0" err="1" smtClean="0"/>
              <a:t>самців</a:t>
            </a:r>
            <a:r>
              <a:rPr lang="ru-RU" sz="1800" dirty="0" smtClean="0"/>
              <a:t>.</a:t>
            </a:r>
            <a:endParaRPr lang="uk-UA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Морфологічний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9" name="Picture 4" descr="Фотография Сова сіра / Kastytis V. / photographers.u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2" t="13811" r="24899" b="8856"/>
          <a:stretch/>
        </p:blipFill>
        <p:spPr bwMode="auto">
          <a:xfrm>
            <a:off x="475307" y="2595721"/>
            <a:ext cx="4796349" cy="3754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Файл:Сова сіра.jpg — Вікіпедія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95" t="8655" r="25834" b="16062"/>
          <a:stretch/>
        </p:blipFill>
        <p:spPr bwMode="auto">
          <a:xfrm>
            <a:off x="5539227" y="2597554"/>
            <a:ext cx="3002959" cy="3752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Сова сіра - eBir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01" t="3924" r="21575" b="8735"/>
          <a:stretch/>
        </p:blipFill>
        <p:spPr bwMode="auto">
          <a:xfrm>
            <a:off x="8809757" y="2595720"/>
            <a:ext cx="2786598" cy="3754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759754" y="6435355"/>
            <a:ext cx="3188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 smtClean="0">
                <a:solidFill>
                  <a:srgbClr val="CF885C"/>
                </a:solidFill>
              </a:rPr>
              <a:t>Сова сіра (сірого забарвлення)</a:t>
            </a:r>
            <a:endParaRPr lang="uk-UA" i="1" dirty="0">
              <a:solidFill>
                <a:srgbClr val="CF88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3292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499" y="978765"/>
            <a:ext cx="1047750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        У рудої морфи спинна сторона бура, низ світліший, </a:t>
            </a:r>
            <a:r>
              <a:rPr lang="uk-UA" sz="1800" dirty="0" err="1" smtClean="0"/>
              <a:t>вохристо</a:t>
            </a:r>
            <a:r>
              <a:rPr lang="uk-UA" sz="1800" dirty="0" smtClean="0"/>
              <a:t>-рудий. Плямистість </a:t>
            </a:r>
            <a:r>
              <a:rPr lang="uk-UA" sz="1800" dirty="0"/>
              <a:t>така ж як і у сірої морфи. На плечах, як правило, білі плями. У природі відрізняються від інших сов розмірами, великою крутою головою без «вушок». Пухові пташенята в першому вбранні білі з вохристим відтінком на спині. Довкола очей круглі сіруваті плями. Забарвлення голови світліше ніж забарвлення грудей.</a:t>
            </a:r>
          </a:p>
          <a:p>
            <a:pPr marL="0" indent="0">
              <a:buNone/>
            </a:pPr>
            <a:endParaRPr lang="uk-UA" sz="2000" dirty="0"/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Морфологічний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12" name="Picture 12" descr="Малыши / Птенцы серой неясыт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" t="6512" r="4364" b="364"/>
          <a:stretch/>
        </p:blipFill>
        <p:spPr bwMode="auto">
          <a:xfrm>
            <a:off x="6657839" y="2260599"/>
            <a:ext cx="5305424" cy="3640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Сова сіра — Вікіпедія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1" b="7576"/>
          <a:stretch/>
        </p:blipFill>
        <p:spPr bwMode="auto">
          <a:xfrm>
            <a:off x="458111" y="2260599"/>
            <a:ext cx="2885164" cy="36780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Фотография Сова сіра / Kastytis V. / photographers.u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7" t="18827" r="48642" b="11062"/>
          <a:stretch/>
        </p:blipFill>
        <p:spPr bwMode="auto">
          <a:xfrm>
            <a:off x="3592671" y="2260599"/>
            <a:ext cx="2815772" cy="36734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952959" y="6062640"/>
            <a:ext cx="3279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 smtClean="0">
                <a:solidFill>
                  <a:srgbClr val="CF885C"/>
                </a:solidFill>
              </a:rPr>
              <a:t>Сова сіра (бурого забарвлення)</a:t>
            </a:r>
            <a:endParaRPr lang="uk-UA" i="1" dirty="0">
              <a:solidFill>
                <a:srgbClr val="CF885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34299" y="6076905"/>
            <a:ext cx="2441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i="1" dirty="0" smtClean="0">
                <a:solidFill>
                  <a:srgbClr val="CF885C"/>
                </a:solidFill>
              </a:rPr>
              <a:t>Пташенята сірої сови</a:t>
            </a:r>
            <a:endParaRPr lang="uk-UA" i="1" dirty="0">
              <a:solidFill>
                <a:srgbClr val="CF885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209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5745" y="1045440"/>
            <a:ext cx="101662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            Сірій </a:t>
            </a:r>
            <a:r>
              <a:rPr lang="uk-UA" sz="1800" dirty="0"/>
              <a:t>сові властивий осілий спосіб життя. Кожен самець займає власну гніздову ділянкою і пильно охороняє її від чужинців. З настанням гніздового сезону самці приваблюють подруг зазивним уханням, яке інколи можна почути й восени - з вересня аж до початку грудня. </a:t>
            </a:r>
            <a:r>
              <a:rPr lang="uk-UA" sz="1800" dirty="0" smtClean="0"/>
              <a:t>Сови зазвичай </a:t>
            </a:r>
            <a:r>
              <a:rPr lang="uk-UA" sz="1800" dirty="0"/>
              <a:t>оселяються в покинутих колишніми господарями дуплах, але можуть облаштуватися в стінних </a:t>
            </a:r>
            <a:r>
              <a:rPr lang="uk-UA" sz="1800" dirty="0" err="1"/>
              <a:t>тріщинах</a:t>
            </a:r>
            <a:r>
              <a:rPr lang="uk-UA" sz="1800" dirty="0"/>
              <a:t>, покинутих бункерах, печерах, чи навіть на горищах, а деколи з особливим комфортом влаштовуються в шпаківні. Перш ніж розпочати спарювання з партнеркою, самець приділяє їй знаки уваги, підносячи як подарунок спійману здобич. </a:t>
            </a:r>
            <a:endParaRPr lang="uk-UA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Фізіологічний та етологічний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6154" name="Picture 10" descr="Набор алмазной вышивки &quot;Совы - Нежность&quot; - Чарівний діаман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4"/>
          <a:stretch/>
        </p:blipFill>
        <p:spPr bwMode="auto">
          <a:xfrm>
            <a:off x="7618672" y="2771775"/>
            <a:ext cx="2893970" cy="35062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Два краснокнижных совенка родились в парке &quot;Останкино&quot; :: Новости :: ТВ  Центр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" t="7304" b="12534"/>
          <a:stretch/>
        </p:blipFill>
        <p:spPr bwMode="auto">
          <a:xfrm>
            <a:off x="1471143" y="2943225"/>
            <a:ext cx="5569564" cy="3555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130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5745" y="1045440"/>
            <a:ext cx="101662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            </a:t>
            </a:r>
            <a:r>
              <a:rPr lang="uk-UA" sz="1800" dirty="0"/>
              <a:t>У березні-травні самка відкладає яйця. Зазвичай в кладці буває 3-5 білих яєць, але в залежності від запасів поживи їх кількість може коливатися від двох до дев'яти. Протягом 30 днів самка насиджує кладку, харчуючись тільки приношеннями чоловіка. Вигодовуванням пташенят займаються обидва батьків. У віці чотирьох тижнів совенята вибираються з гнізда і рядком всідаються на сусідній гілці. У цю пору вони ще вдягнені в проміжне </a:t>
            </a:r>
            <a:r>
              <a:rPr lang="uk-UA" sz="1800" dirty="0" err="1"/>
              <a:t>напівпухове</a:t>
            </a:r>
            <a:r>
              <a:rPr lang="uk-UA" sz="1800" dirty="0"/>
              <a:t> вбрання, літати не вміють, а тому потребують батьківської опіки. Здійснюючи перші пробні польоти, совенята часто сідають на землю, але цілком можуть видертися стовбуром назад на гілку. У сім тижнів від народження пташенята вже добре літають, однак під опікою батьків залишаються до двомісячного віку. Статевої зрілості сірі сови досягають у віці 2-3 років.</a:t>
            </a:r>
            <a:endParaRPr lang="uk-UA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Фізіологічний та етологічний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5122" name="Picture 2" descr="Сова – описание, виды, где обитает, чем питается,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243" y="3561564"/>
            <a:ext cx="4552233" cy="3037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Семья сов | Пикабу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0" t="1220" r="200" b="4199"/>
          <a:stretch/>
        </p:blipFill>
        <p:spPr bwMode="auto">
          <a:xfrm>
            <a:off x="6691085" y="3229401"/>
            <a:ext cx="3562448" cy="33693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8550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499" y="1045440"/>
            <a:ext cx="100774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           Сіра </a:t>
            </a:r>
            <a:r>
              <a:rPr lang="uk-UA" sz="1800" dirty="0"/>
              <a:t>сова вважається найпоширенішою зі всіх європейських сов. Вона охоче селиться як в глухих безлюдних куточках, так і поблизу людського житла. Ареал сірої сови обіймає Європу, Західний Сибір та Північну Африку, на сході він простягається до Тихого океану. В Україні сіра сова трапляється в лісовій та лісостеповій смузі, а також значній частині степової смуги, пониззя Дніпра, Придунайський регіон і гірський Крим.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Географічний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9544" y="2365592"/>
            <a:ext cx="5289405" cy="3969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1714499" y="2365592"/>
            <a:ext cx="33463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Найчастіше вона населяє рівнинні і гірські лісові масиви, проте не уникає й культурного ландшафту, селячись у великих міських парках, на цвинтарях і околицях населених пунктів, які межують з відкритими просторами. Мисливські угіддя цієї сови зазвичай розташовані на ділянках зі старим листяним або змішаним деревостоєм.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545655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14500" y="1045441"/>
            <a:ext cx="6524625" cy="16596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 smtClean="0"/>
              <a:t>      Гніздовий </a:t>
            </a:r>
            <a:r>
              <a:rPr lang="uk-UA" sz="1800" dirty="0"/>
              <a:t>період починається </a:t>
            </a:r>
            <a:r>
              <a:rPr lang="uk-UA" sz="1800" dirty="0" smtClean="0"/>
              <a:t>рано. На </a:t>
            </a:r>
            <a:r>
              <a:rPr lang="uk-UA" sz="1800" dirty="0"/>
              <a:t>початку </a:t>
            </a:r>
            <a:r>
              <a:rPr lang="uk-UA" sz="1800" dirty="0" smtClean="0"/>
              <a:t>березня. Сова сіра в більшості випадків влаштовує гнізда в природних дуплах старих лип, дубів, тополь, берез, верб і осик. </a:t>
            </a:r>
            <a:endParaRPr lang="uk-UA" sz="1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Екологічний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8194" name="Picture 2" descr="Сова сіра (Strix aluco) :: Пернаті друзі, птахи України, орнітологія :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9096" y="1605300"/>
            <a:ext cx="3342470" cy="4456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34529" y="1749535"/>
            <a:ext cx="71697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       У </a:t>
            </a:r>
            <a:r>
              <a:rPr lang="uk-UA" dirty="0"/>
              <a:t>карстових і гірських </a:t>
            </a:r>
            <a:r>
              <a:rPr lang="uk-UA" dirty="0" smtClean="0"/>
              <a:t>районах гніздиться </a:t>
            </a:r>
            <a:r>
              <a:rPr lang="uk-UA" dirty="0"/>
              <a:t>в </a:t>
            </a:r>
            <a:r>
              <a:rPr lang="uk-UA" dirty="0" smtClean="0"/>
              <a:t>глибоких </a:t>
            </a:r>
            <a:r>
              <a:rPr lang="uk-UA" dirty="0"/>
              <a:t>нішах і </a:t>
            </a:r>
            <a:r>
              <a:rPr lang="uk-UA" dirty="0" smtClean="0"/>
              <a:t>    </a:t>
            </a:r>
            <a:r>
              <a:rPr lang="uk-UA" dirty="0" err="1" smtClean="0"/>
              <a:t>тріщинах</a:t>
            </a:r>
            <a:r>
              <a:rPr lang="uk-UA" dirty="0" smtClean="0"/>
              <a:t> скельних  оголень бортів </a:t>
            </a:r>
            <a:r>
              <a:rPr lang="uk-UA" dirty="0"/>
              <a:t>карстових ям, </a:t>
            </a:r>
            <a:r>
              <a:rPr lang="uk-UA" dirty="0" smtClean="0"/>
              <a:t>річкових </a:t>
            </a:r>
            <a:r>
              <a:rPr lang="uk-UA" dirty="0"/>
              <a:t>долин. </a:t>
            </a:r>
            <a:r>
              <a:rPr lang="uk-UA" dirty="0" smtClean="0"/>
              <a:t>Дещо </a:t>
            </a:r>
            <a:r>
              <a:rPr lang="uk-UA" dirty="0"/>
              <a:t>рідше гніздиться в людських спорудах: на горищах будинків, в дахах церков. Власного гнізда не робить, відкладаючи яйця на існуючий субстрат. Повна кладка 2-6 (частіше 3 — 5) білих яєць, в кінці березня — на початку квітня. Насиджує самка 30 днів. Пташенята стають дорослими через 35-40 днів.</a:t>
            </a:r>
          </a:p>
          <a:p>
            <a:endParaRPr lang="uk-UA" dirty="0"/>
          </a:p>
        </p:txBody>
      </p:sp>
      <p:pic>
        <p:nvPicPr>
          <p:cNvPr id="9" name="Picture 4" descr="Строим домики для сов и мелких соколов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6" b="16528"/>
          <a:stretch/>
        </p:blipFill>
        <p:spPr bwMode="auto">
          <a:xfrm>
            <a:off x="4620590" y="3834714"/>
            <a:ext cx="3317758" cy="2882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Программа по привлечению пернатых хищников в гнездовые ящик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43"/>
          <a:stretch/>
        </p:blipFill>
        <p:spPr bwMode="auto">
          <a:xfrm>
            <a:off x="1082297" y="3833614"/>
            <a:ext cx="3334729" cy="28833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5828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832389" y="230908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i="1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Біохімічний та генетичний критерій</a:t>
            </a:r>
            <a:endParaRPr lang="en-US" b="1" i="1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876424" y="1131165"/>
            <a:ext cx="962024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dirty="0" smtClean="0"/>
              <a:t>  Біохімічний критерій формулює та описує подібність біохімічних процесів та реакцій, хімічного складу в особин одного виду.</a:t>
            </a:r>
          </a:p>
          <a:p>
            <a:pPr marL="0" indent="0">
              <a:buNone/>
            </a:pPr>
            <a:endParaRPr lang="uk-UA" sz="2400" dirty="0" smtClean="0"/>
          </a:p>
          <a:p>
            <a:pPr marL="0" indent="0">
              <a:buNone/>
            </a:pPr>
            <a:r>
              <a:rPr lang="uk-UA" sz="2400" dirty="0" smtClean="0"/>
              <a:t>  Генетичний критерій характеризує відмінність хромосомний комплектів</a:t>
            </a:r>
          </a:p>
          <a:p>
            <a:pPr marL="0" indent="0">
              <a:buNone/>
            </a:pPr>
            <a:r>
              <a:rPr lang="uk-UA" sz="2400" dirty="0" smtClean="0"/>
              <a:t>Кількість хромосом: </a:t>
            </a:r>
            <a:r>
              <a:rPr lang="en-US" sz="2400" dirty="0" smtClean="0"/>
              <a:t>~</a:t>
            </a:r>
            <a:r>
              <a:rPr lang="uk-UA" sz="2400" dirty="0" smtClean="0"/>
              <a:t>80</a:t>
            </a:r>
            <a:endParaRPr lang="uk-UA" sz="2400" dirty="0"/>
          </a:p>
        </p:txBody>
      </p:sp>
      <p:pic>
        <p:nvPicPr>
          <p:cNvPr id="9222" name="Picture 6" descr="Сова сіра (Strix aluco) :: Пернаті друзі, птахи України, орнітологія ::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7" t="13599" r="977" b="9010"/>
          <a:stretch/>
        </p:blipFill>
        <p:spPr bwMode="auto">
          <a:xfrm>
            <a:off x="4162424" y="3967162"/>
            <a:ext cx="4876800" cy="2543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4216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0125" y="3997325"/>
            <a:ext cx="4162425" cy="29845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400" b="1" i="1" dirty="0" smtClean="0"/>
              <a:t>Підготувала</a:t>
            </a:r>
          </a:p>
          <a:p>
            <a:pPr marL="0" indent="0">
              <a:buNone/>
            </a:pPr>
            <a:r>
              <a:rPr lang="uk-UA" sz="2400" b="1" i="1" dirty="0" smtClean="0"/>
              <a:t>учениця групи ОВА-11</a:t>
            </a:r>
          </a:p>
          <a:p>
            <a:pPr marL="0" indent="0">
              <a:buNone/>
            </a:pPr>
            <a:r>
              <a:rPr lang="uk-UA" sz="2400" b="1" i="1" dirty="0" smtClean="0"/>
              <a:t>Технічного коледжу ТНТУ</a:t>
            </a:r>
          </a:p>
          <a:p>
            <a:pPr marL="0" indent="0">
              <a:buNone/>
            </a:pPr>
            <a:r>
              <a:rPr lang="uk-UA" sz="2400" b="1" i="1" dirty="0" smtClean="0"/>
              <a:t>Чорна Вікторія</a:t>
            </a:r>
            <a:endParaRPr lang="uk-UA" sz="2400" b="1" i="1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DE0B460-4AA0-4034-ADD9-FC3E3D5A69AB}"/>
              </a:ext>
            </a:extLst>
          </p:cNvPr>
          <p:cNvSpPr txBox="1">
            <a:spLocks/>
          </p:cNvSpPr>
          <p:nvPr/>
        </p:nvSpPr>
        <p:spPr>
          <a:xfrm>
            <a:off x="2518064" y="430933"/>
            <a:ext cx="8416636" cy="9002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8000" b="1" i="1" u="sng" dirty="0" smtClean="0">
                <a:solidFill>
                  <a:srgbClr val="CF885C"/>
                </a:solidFill>
                <a:latin typeface="Adagio script" panose="02000807060000020002" pitchFamily="2" charset="0"/>
              </a:rPr>
              <a:t>Дякую за увагу!</a:t>
            </a:r>
            <a:endParaRPr lang="en-US" sz="8000" b="1" i="1" u="sng" dirty="0">
              <a:solidFill>
                <a:srgbClr val="CF885C"/>
              </a:solidFill>
              <a:latin typeface="Adagio script" panose="02000807060000020002" pitchFamily="2" charset="0"/>
            </a:endParaRPr>
          </a:p>
        </p:txBody>
      </p:sp>
      <p:pic>
        <p:nvPicPr>
          <p:cNvPr id="10242" name="Picture 2" descr="Сова сіра (Strix aluco Linnaeu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1616075"/>
            <a:ext cx="3686175" cy="47625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670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653</Words>
  <Application>Microsoft Office PowerPoint</Application>
  <PresentationFormat>Широкоэкранный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Adagio script</vt:lpstr>
      <vt:lpstr>Arial</vt:lpstr>
      <vt:lpstr>Calibri</vt:lpstr>
      <vt:lpstr>Calibri Light</vt:lpstr>
      <vt:lpstr>Coral waves</vt:lpstr>
      <vt:lpstr>Тема Office</vt:lpstr>
      <vt:lpstr>Сова  сiра</vt:lpstr>
      <vt:lpstr>Коротка інформація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User</cp:lastModifiedBy>
  <cp:revision>23</cp:revision>
  <dcterms:created xsi:type="dcterms:W3CDTF">2020-10-04T11:40:48Z</dcterms:created>
  <dcterms:modified xsi:type="dcterms:W3CDTF">2020-11-12T17:22:39Z</dcterms:modified>
</cp:coreProperties>
</file>