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986-DB93-4567-B163-7A164957F0E8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6A9D4-6140-4EDB-9616-18D3A28A36DE}" type="slidenum">
              <a:rPr lang="ru-RU" smtClean="0"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986-DB93-4567-B163-7A164957F0E8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6A9D4-6140-4EDB-9616-18D3A28A36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986-DB93-4567-B163-7A164957F0E8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6A9D4-6140-4EDB-9616-18D3A28A36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986-DB93-4567-B163-7A164957F0E8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6A9D4-6140-4EDB-9616-18D3A28A36D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986-DB93-4567-B163-7A164957F0E8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6A9D4-6140-4EDB-9616-18D3A28A36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986-DB93-4567-B163-7A164957F0E8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6A9D4-6140-4EDB-9616-18D3A28A36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986-DB93-4567-B163-7A164957F0E8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6A9D4-6140-4EDB-9616-18D3A28A36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986-DB93-4567-B163-7A164957F0E8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6A9D4-6140-4EDB-9616-18D3A28A36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986-DB93-4567-B163-7A164957F0E8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6A9D4-6140-4EDB-9616-18D3A28A36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986-DB93-4567-B163-7A164957F0E8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6A9D4-6140-4EDB-9616-18D3A28A36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986-DB93-4567-B163-7A164957F0E8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6A9D4-6140-4EDB-9616-18D3A28A36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5E853986-DB93-4567-B163-7A164957F0E8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0C06A9D4-6140-4EDB-9616-18D3A28A36DE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20688"/>
            <a:ext cx="9144000" cy="5040560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800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Розвиток ракетної техніки </a:t>
            </a:r>
            <a:endParaRPr lang="ru-RU" sz="4800" i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5517232"/>
            <a:ext cx="9144000" cy="13407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4-конечная звезда 13"/>
          <p:cNvSpPr/>
          <p:nvPr/>
        </p:nvSpPr>
        <p:spPr>
          <a:xfrm>
            <a:off x="395536" y="980728"/>
            <a:ext cx="792088" cy="864096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4-конечная звезда 14"/>
          <p:cNvSpPr/>
          <p:nvPr/>
        </p:nvSpPr>
        <p:spPr>
          <a:xfrm>
            <a:off x="4139952" y="1844824"/>
            <a:ext cx="936104" cy="720080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4-конечная звезда 15"/>
          <p:cNvSpPr/>
          <p:nvPr/>
        </p:nvSpPr>
        <p:spPr>
          <a:xfrm>
            <a:off x="7020272" y="980728"/>
            <a:ext cx="1656184" cy="1224136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4-конечная звезда 16"/>
          <p:cNvSpPr/>
          <p:nvPr/>
        </p:nvSpPr>
        <p:spPr>
          <a:xfrm>
            <a:off x="1187624" y="3933056"/>
            <a:ext cx="1296144" cy="1368152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4-конечная звезда 17"/>
          <p:cNvSpPr/>
          <p:nvPr/>
        </p:nvSpPr>
        <p:spPr>
          <a:xfrm>
            <a:off x="4572000" y="3645024"/>
            <a:ext cx="864096" cy="504056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4-конечная звезда 18"/>
          <p:cNvSpPr/>
          <p:nvPr/>
        </p:nvSpPr>
        <p:spPr>
          <a:xfrm>
            <a:off x="5868144" y="4437112"/>
            <a:ext cx="1152128" cy="1080120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057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32656"/>
            <a:ext cx="4700113" cy="264180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5292080" y="332656"/>
            <a:ext cx="360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Ракета</a:t>
            </a:r>
            <a:r>
              <a:rPr lang="en-US" i="1" dirty="0" smtClean="0"/>
              <a:t>— </a:t>
            </a:r>
            <a:r>
              <a:rPr lang="vi-VN" i="1" dirty="0" smtClean="0"/>
              <a:t>літальний апарат, що рухається в просторі за рахунок дії реактивного руху, що виникає внаслідок відкидання частини власної маси (робочого тіла) апарату без використання речовини з навколишнього середовища.</a:t>
            </a:r>
            <a:endParaRPr lang="ru-RU" i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244" y="3294290"/>
            <a:ext cx="3675898" cy="206769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179512" y="3294290"/>
            <a:ext cx="439248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err="1" smtClean="0"/>
              <a:t>Оскільки</a:t>
            </a:r>
            <a:r>
              <a:rPr lang="ru-RU" i="1" dirty="0" smtClean="0"/>
              <a:t> </a:t>
            </a:r>
            <a:r>
              <a:rPr lang="ru-RU" i="1" dirty="0" err="1" smtClean="0"/>
              <a:t>політ</a:t>
            </a:r>
            <a:r>
              <a:rPr lang="ru-RU" i="1" dirty="0" smtClean="0"/>
              <a:t>  </a:t>
            </a:r>
            <a:r>
              <a:rPr lang="ru-RU" i="1" dirty="0" err="1" smtClean="0"/>
              <a:t>ракети</a:t>
            </a:r>
            <a:r>
              <a:rPr lang="ru-RU" i="1" dirty="0" smtClean="0"/>
              <a:t> не </a:t>
            </a:r>
            <a:r>
              <a:rPr lang="ru-RU" i="1" dirty="0" err="1" smtClean="0"/>
              <a:t>вимагає</a:t>
            </a:r>
            <a:r>
              <a:rPr lang="ru-RU" i="1" dirty="0" smtClean="0"/>
              <a:t> </a:t>
            </a:r>
            <a:r>
              <a:rPr lang="ru-RU" i="1" dirty="0" err="1" smtClean="0"/>
              <a:t>обов'язкової</a:t>
            </a:r>
            <a:r>
              <a:rPr lang="ru-RU" i="1" dirty="0" smtClean="0"/>
              <a:t> </a:t>
            </a:r>
            <a:r>
              <a:rPr lang="ru-RU" i="1" dirty="0" err="1" smtClean="0"/>
              <a:t>наявності</a:t>
            </a:r>
            <a:r>
              <a:rPr lang="ru-RU" i="1" dirty="0" smtClean="0"/>
              <a:t> </a:t>
            </a:r>
            <a:r>
              <a:rPr lang="ru-RU" i="1" dirty="0" err="1" smtClean="0"/>
              <a:t>навколишнього</a:t>
            </a:r>
            <a:r>
              <a:rPr lang="ru-RU" i="1" dirty="0" smtClean="0"/>
              <a:t> </a:t>
            </a:r>
            <a:r>
              <a:rPr lang="ru-RU" i="1" dirty="0" err="1" smtClean="0"/>
              <a:t>повітряного</a:t>
            </a:r>
            <a:r>
              <a:rPr lang="ru-RU" i="1" dirty="0" smtClean="0"/>
              <a:t> </a:t>
            </a:r>
            <a:r>
              <a:rPr lang="ru-RU" i="1" dirty="0" err="1" smtClean="0"/>
              <a:t>або</a:t>
            </a:r>
            <a:r>
              <a:rPr lang="ru-RU" i="1" dirty="0" smtClean="0"/>
              <a:t> газового </a:t>
            </a:r>
            <a:r>
              <a:rPr lang="ru-RU" i="1" dirty="0" err="1" smtClean="0"/>
              <a:t>середовища</a:t>
            </a:r>
            <a:r>
              <a:rPr lang="ru-RU" i="1" dirty="0" smtClean="0"/>
              <a:t>, то </a:t>
            </a:r>
            <a:r>
              <a:rPr lang="ru-RU" i="1" dirty="0" err="1" smtClean="0"/>
              <a:t>рух</a:t>
            </a:r>
            <a:r>
              <a:rPr lang="ru-RU" i="1" dirty="0" smtClean="0"/>
              <a:t> </a:t>
            </a:r>
            <a:r>
              <a:rPr lang="ru-RU" i="1" dirty="0" err="1" smtClean="0"/>
              <a:t>ракети</a:t>
            </a:r>
            <a:r>
              <a:rPr lang="ru-RU" i="1" dirty="0" smtClean="0"/>
              <a:t> </a:t>
            </a:r>
            <a:r>
              <a:rPr lang="ru-RU" i="1" dirty="0" err="1" smtClean="0"/>
              <a:t>можливий</a:t>
            </a:r>
            <a:r>
              <a:rPr lang="ru-RU" i="1" dirty="0" smtClean="0"/>
              <a:t> не </a:t>
            </a:r>
            <a:r>
              <a:rPr lang="ru-RU" i="1" dirty="0" err="1" smtClean="0"/>
              <a:t>тільки</a:t>
            </a:r>
            <a:r>
              <a:rPr lang="ru-RU" i="1" dirty="0" smtClean="0"/>
              <a:t> в </a:t>
            </a:r>
            <a:r>
              <a:rPr lang="ru-RU" i="1" dirty="0" err="1" smtClean="0"/>
              <a:t>атмосфері</a:t>
            </a:r>
            <a:r>
              <a:rPr lang="ru-RU" i="1" dirty="0" smtClean="0"/>
              <a:t>, але й у </a:t>
            </a:r>
            <a:r>
              <a:rPr lang="ru-RU" i="1" dirty="0" err="1" smtClean="0"/>
              <a:t>вакуумі</a:t>
            </a:r>
            <a:r>
              <a:rPr lang="ru-RU" i="1" dirty="0" smtClean="0"/>
              <a:t>. Словом ракета </a:t>
            </a:r>
            <a:r>
              <a:rPr lang="ru-RU" i="1" dirty="0" err="1" smtClean="0"/>
              <a:t>позначають</a:t>
            </a:r>
            <a:r>
              <a:rPr lang="ru-RU" i="1" dirty="0" smtClean="0"/>
              <a:t> широкий спектр </a:t>
            </a:r>
            <a:r>
              <a:rPr lang="ru-RU" i="1" dirty="0" err="1" smtClean="0"/>
              <a:t>летючих</a:t>
            </a:r>
            <a:r>
              <a:rPr lang="ru-RU" i="1" dirty="0" smtClean="0"/>
              <a:t> </a:t>
            </a:r>
            <a:r>
              <a:rPr lang="ru-RU" i="1" dirty="0" err="1" smtClean="0"/>
              <a:t>пристроїв</a:t>
            </a:r>
            <a:r>
              <a:rPr lang="ru-RU" i="1" dirty="0" smtClean="0"/>
              <a:t> </a:t>
            </a:r>
            <a:r>
              <a:rPr lang="ru-RU" i="1" dirty="0" err="1" smtClean="0"/>
              <a:t>від</a:t>
            </a:r>
            <a:r>
              <a:rPr lang="ru-RU" i="1" dirty="0" smtClean="0"/>
              <a:t> </a:t>
            </a:r>
            <a:r>
              <a:rPr lang="ru-RU" i="1" dirty="0" err="1" smtClean="0"/>
              <a:t>святкової</a:t>
            </a:r>
            <a:r>
              <a:rPr lang="ru-RU" i="1" dirty="0" smtClean="0"/>
              <a:t> </a:t>
            </a:r>
            <a:r>
              <a:rPr lang="ru-RU" i="1" dirty="0" err="1" smtClean="0"/>
              <a:t>петарди</a:t>
            </a:r>
            <a:r>
              <a:rPr lang="ru-RU" i="1" dirty="0" smtClean="0"/>
              <a:t> до </a:t>
            </a:r>
            <a:r>
              <a:rPr lang="ru-RU" i="1" dirty="0" err="1" smtClean="0"/>
              <a:t>космічної</a:t>
            </a:r>
            <a:r>
              <a:rPr lang="ru-RU" i="1" dirty="0" smtClean="0"/>
              <a:t> </a:t>
            </a:r>
            <a:r>
              <a:rPr lang="ru-RU" i="1" dirty="0" err="1" smtClean="0"/>
              <a:t>ракети-носія</a:t>
            </a:r>
            <a:r>
              <a:rPr lang="ru-RU" i="1" dirty="0" smtClean="0"/>
              <a:t>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91817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234" y="548680"/>
            <a:ext cx="4057650" cy="20162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7504" y="332656"/>
            <a:ext cx="43924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err="1" smtClean="0"/>
              <a:t>Перші</a:t>
            </a:r>
            <a:r>
              <a:rPr lang="ru-RU" i="1" dirty="0" smtClean="0"/>
              <a:t> </a:t>
            </a:r>
            <a:r>
              <a:rPr lang="ru-RU" i="1" dirty="0" err="1" smtClean="0"/>
              <a:t>ракети</a:t>
            </a:r>
            <a:r>
              <a:rPr lang="ru-RU" i="1" dirty="0" smtClean="0"/>
              <a:t>, про </a:t>
            </a:r>
            <a:r>
              <a:rPr lang="ru-RU" i="1" dirty="0" err="1" smtClean="0"/>
              <a:t>які</a:t>
            </a:r>
            <a:r>
              <a:rPr lang="ru-RU" i="1" dirty="0" smtClean="0"/>
              <a:t> </a:t>
            </a:r>
            <a:r>
              <a:rPr lang="ru-RU" i="1" dirty="0" err="1" smtClean="0"/>
              <a:t>відомо</a:t>
            </a:r>
            <a:r>
              <a:rPr lang="ru-RU" i="1" dirty="0" smtClean="0"/>
              <a:t> з </a:t>
            </a:r>
            <a:r>
              <a:rPr lang="ru-RU" i="1" dirty="0" err="1" smtClean="0"/>
              <a:t>історії</a:t>
            </a:r>
            <a:r>
              <a:rPr lang="ru-RU" i="1" dirty="0" smtClean="0"/>
              <a:t>, </a:t>
            </a:r>
            <a:r>
              <a:rPr lang="ru-RU" i="1" dirty="0" err="1" smtClean="0"/>
              <a:t>вироблялись</a:t>
            </a:r>
            <a:r>
              <a:rPr lang="ru-RU" i="1" dirty="0" smtClean="0"/>
              <a:t> у </a:t>
            </a:r>
            <a:r>
              <a:rPr lang="ru-RU" i="1" dirty="0" err="1" smtClean="0"/>
              <a:t>Китаї</a:t>
            </a:r>
            <a:r>
              <a:rPr lang="ru-RU" i="1" dirty="0" smtClean="0"/>
              <a:t>. В </a:t>
            </a:r>
            <a:r>
              <a:rPr lang="ru-RU" i="1" dirty="0" err="1" smtClean="0"/>
              <a:t>Китаї</a:t>
            </a:r>
            <a:r>
              <a:rPr lang="ru-RU" i="1" dirty="0" smtClean="0"/>
              <a:t> </a:t>
            </a:r>
            <a:r>
              <a:rPr lang="ru-RU" i="1" dirty="0" err="1" smtClean="0"/>
              <a:t>був</a:t>
            </a:r>
            <a:r>
              <a:rPr lang="ru-RU" i="1" dirty="0" smtClean="0"/>
              <a:t> </a:t>
            </a:r>
            <a:r>
              <a:rPr lang="ru-RU" i="1" dirty="0" err="1" smtClean="0"/>
              <a:t>винайдений</a:t>
            </a:r>
            <a:r>
              <a:rPr lang="ru-RU" i="1" dirty="0" smtClean="0"/>
              <a:t> порох, у </a:t>
            </a:r>
            <a:r>
              <a:rPr lang="ru-RU" i="1" dirty="0" err="1" smtClean="0"/>
              <a:t>вигляді</a:t>
            </a:r>
            <a:r>
              <a:rPr lang="ru-RU" i="1" dirty="0" smtClean="0"/>
              <a:t> порошку порох при </a:t>
            </a:r>
            <a:r>
              <a:rPr lang="ru-RU" i="1" dirty="0" err="1" smtClean="0"/>
              <a:t>запалюванні</a:t>
            </a:r>
            <a:r>
              <a:rPr lang="ru-RU" i="1" dirty="0" smtClean="0"/>
              <a:t> </a:t>
            </a:r>
            <a:r>
              <a:rPr lang="ru-RU" i="1" dirty="0" err="1" smtClean="0"/>
              <a:t>вибухає</a:t>
            </a:r>
            <a:r>
              <a:rPr lang="ru-RU" i="1" dirty="0" smtClean="0"/>
              <a:t>, але </a:t>
            </a:r>
            <a:r>
              <a:rPr lang="ru-RU" i="1" dirty="0" err="1" smtClean="0"/>
              <a:t>якщо</a:t>
            </a:r>
            <a:r>
              <a:rPr lang="ru-RU" i="1" dirty="0" smtClean="0"/>
              <a:t> </a:t>
            </a:r>
            <a:r>
              <a:rPr lang="ru-RU" i="1" dirty="0" err="1" smtClean="0"/>
              <a:t>він</a:t>
            </a:r>
            <a:r>
              <a:rPr lang="ru-RU" i="1" dirty="0" smtClean="0"/>
              <a:t> добре </a:t>
            </a:r>
            <a:r>
              <a:rPr lang="ru-RU" i="1" dirty="0" err="1" smtClean="0"/>
              <a:t>спресований</a:t>
            </a:r>
            <a:r>
              <a:rPr lang="ru-RU" i="1" dirty="0" smtClean="0"/>
              <a:t>, то при </a:t>
            </a:r>
            <a:r>
              <a:rPr lang="ru-RU" i="1" dirty="0" err="1" smtClean="0"/>
              <a:t>запалювані</a:t>
            </a:r>
            <a:r>
              <a:rPr lang="ru-RU" i="1" dirty="0" smtClean="0"/>
              <a:t> </a:t>
            </a:r>
            <a:r>
              <a:rPr lang="ru-RU" i="1" dirty="0" err="1" smtClean="0"/>
              <a:t>він</a:t>
            </a:r>
            <a:r>
              <a:rPr lang="ru-RU" i="1" dirty="0" smtClean="0"/>
              <a:t> </a:t>
            </a:r>
            <a:r>
              <a:rPr lang="ru-RU" i="1" dirty="0" err="1" smtClean="0"/>
              <a:t>рівномірно</a:t>
            </a:r>
            <a:r>
              <a:rPr lang="ru-RU" i="1" dirty="0" smtClean="0"/>
              <a:t> </a:t>
            </a:r>
            <a:r>
              <a:rPr lang="ru-RU" i="1" dirty="0" err="1" smtClean="0"/>
              <a:t>горить</a:t>
            </a:r>
            <a:r>
              <a:rPr lang="ru-RU" i="1" dirty="0" smtClean="0"/>
              <a:t>. </a:t>
            </a:r>
            <a:r>
              <a:rPr lang="ru-RU" i="1" dirty="0" err="1" smtClean="0"/>
              <a:t>Саме</a:t>
            </a:r>
            <a:r>
              <a:rPr lang="ru-RU" i="1" dirty="0" smtClean="0"/>
              <a:t> </a:t>
            </a:r>
            <a:r>
              <a:rPr lang="ru-RU" i="1" dirty="0" err="1" smtClean="0"/>
              <a:t>властивість</a:t>
            </a:r>
            <a:r>
              <a:rPr lang="ru-RU" i="1" dirty="0" smtClean="0"/>
              <a:t> </a:t>
            </a:r>
            <a:r>
              <a:rPr lang="ru-RU" i="1" dirty="0" err="1" smtClean="0"/>
              <a:t>спресованого</a:t>
            </a:r>
            <a:r>
              <a:rPr lang="ru-RU" i="1" dirty="0" smtClean="0"/>
              <a:t> пороху </a:t>
            </a:r>
            <a:r>
              <a:rPr lang="ru-RU" i="1" dirty="0" err="1" smtClean="0"/>
              <a:t>рівномірно</a:t>
            </a:r>
            <a:r>
              <a:rPr lang="ru-RU" i="1" dirty="0" smtClean="0"/>
              <a:t> </a:t>
            </a:r>
            <a:r>
              <a:rPr lang="ru-RU" i="1" dirty="0" err="1" smtClean="0"/>
              <a:t>горіти</a:t>
            </a:r>
            <a:r>
              <a:rPr lang="ru-RU" i="1" dirty="0" smtClean="0"/>
              <a:t>, </a:t>
            </a:r>
            <a:r>
              <a:rPr lang="ru-RU" i="1" dirty="0" err="1" smtClean="0"/>
              <a:t>китайці</a:t>
            </a:r>
            <a:r>
              <a:rPr lang="ru-RU" i="1" dirty="0" smtClean="0"/>
              <a:t> </a:t>
            </a:r>
            <a:r>
              <a:rPr lang="ru-RU" i="1" dirty="0" err="1" smtClean="0"/>
              <a:t>використовували</a:t>
            </a:r>
            <a:r>
              <a:rPr lang="ru-RU" i="1" dirty="0" smtClean="0"/>
              <a:t>, </a:t>
            </a:r>
            <a:r>
              <a:rPr lang="ru-RU" i="1" dirty="0" err="1" smtClean="0"/>
              <a:t>щоб</a:t>
            </a:r>
            <a:r>
              <a:rPr lang="ru-RU" i="1" dirty="0" smtClean="0"/>
              <a:t> </a:t>
            </a:r>
            <a:r>
              <a:rPr lang="ru-RU" i="1" dirty="0" err="1" smtClean="0"/>
              <a:t>робити</a:t>
            </a:r>
            <a:r>
              <a:rPr lang="ru-RU" i="1" dirty="0" smtClean="0"/>
              <a:t> </a:t>
            </a:r>
            <a:r>
              <a:rPr lang="ru-RU" i="1" dirty="0" err="1" smtClean="0"/>
              <a:t>свої</a:t>
            </a:r>
            <a:r>
              <a:rPr lang="ru-RU" i="1" dirty="0" smtClean="0"/>
              <a:t> </a:t>
            </a:r>
            <a:r>
              <a:rPr lang="ru-RU" i="1" dirty="0" err="1" smtClean="0"/>
              <a:t>ракети</a:t>
            </a:r>
            <a:r>
              <a:rPr lang="ru-RU" i="1" dirty="0" smtClean="0"/>
              <a:t>.</a:t>
            </a:r>
            <a:endParaRPr lang="ru-RU" i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284984"/>
            <a:ext cx="2520280" cy="29260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347864" y="3068960"/>
            <a:ext cx="51845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Фау-2 (початкова </a:t>
            </a:r>
            <a:r>
              <a:rPr lang="ru-RU" i="1" dirty="0" err="1" smtClean="0"/>
              <a:t>назва</a:t>
            </a:r>
            <a:r>
              <a:rPr lang="ru-RU" i="1" dirty="0" smtClean="0"/>
              <a:t> - А-4) — ракета, </a:t>
            </a:r>
            <a:r>
              <a:rPr lang="ru-RU" i="1" dirty="0" err="1" smtClean="0"/>
              <a:t>розроблена</a:t>
            </a:r>
            <a:r>
              <a:rPr lang="ru-RU" i="1" dirty="0" smtClean="0"/>
              <a:t> у </a:t>
            </a:r>
            <a:r>
              <a:rPr lang="ru-RU" i="1" dirty="0" err="1" smtClean="0"/>
              <a:t>нацистській</a:t>
            </a:r>
            <a:r>
              <a:rPr lang="ru-RU" i="1" dirty="0" smtClean="0"/>
              <a:t> </a:t>
            </a:r>
            <a:r>
              <a:rPr lang="ru-RU" i="1" dirty="0" err="1" smtClean="0"/>
              <a:t>Німеччині</a:t>
            </a:r>
            <a:r>
              <a:rPr lang="ru-RU" i="1" dirty="0" smtClean="0"/>
              <a:t> </a:t>
            </a:r>
            <a:r>
              <a:rPr lang="ru-RU" i="1" dirty="0" err="1" smtClean="0"/>
              <a:t>під</a:t>
            </a:r>
            <a:r>
              <a:rPr lang="ru-RU" i="1" dirty="0" smtClean="0"/>
              <a:t> </a:t>
            </a:r>
            <a:r>
              <a:rPr lang="ru-RU" i="1" dirty="0" err="1" smtClean="0"/>
              <a:t>керівництвом</a:t>
            </a:r>
            <a:r>
              <a:rPr lang="ru-RU" i="1" dirty="0" smtClean="0"/>
              <a:t> Вернера фон Брауна. </a:t>
            </a:r>
            <a:r>
              <a:rPr lang="ru-RU" i="1" dirty="0" err="1" smtClean="0"/>
              <a:t>Паливом</a:t>
            </a:r>
            <a:r>
              <a:rPr lang="ru-RU" i="1" dirty="0" smtClean="0"/>
              <a:t> для </a:t>
            </a:r>
            <a:r>
              <a:rPr lang="ru-RU" i="1" dirty="0" err="1" smtClean="0"/>
              <a:t>цієї</a:t>
            </a:r>
            <a:r>
              <a:rPr lang="ru-RU" i="1" dirty="0" smtClean="0"/>
              <a:t> </a:t>
            </a:r>
            <a:r>
              <a:rPr lang="ru-RU" i="1" dirty="0" err="1" smtClean="0"/>
              <a:t>ракети</a:t>
            </a:r>
            <a:r>
              <a:rPr lang="ru-RU" i="1" dirty="0" smtClean="0"/>
              <a:t> </a:t>
            </a:r>
            <a:r>
              <a:rPr lang="ru-RU" i="1" dirty="0" err="1" smtClean="0"/>
              <a:t>був</a:t>
            </a:r>
            <a:r>
              <a:rPr lang="ru-RU" i="1" dirty="0" smtClean="0"/>
              <a:t> спирт і </a:t>
            </a:r>
            <a:r>
              <a:rPr lang="ru-RU" i="1" dirty="0" err="1" smtClean="0"/>
              <a:t>рідкий</a:t>
            </a:r>
            <a:r>
              <a:rPr lang="ru-RU" i="1" dirty="0" smtClean="0"/>
              <a:t> </a:t>
            </a:r>
            <a:r>
              <a:rPr lang="ru-RU" i="1" dirty="0" err="1" smtClean="0"/>
              <a:t>кисень</a:t>
            </a:r>
            <a:r>
              <a:rPr lang="ru-RU" i="1" dirty="0" smtClean="0"/>
              <a:t>. </a:t>
            </a:r>
            <a:r>
              <a:rPr lang="ru-RU" i="1" dirty="0" err="1" smtClean="0"/>
              <a:t>Технічні</a:t>
            </a:r>
            <a:r>
              <a:rPr lang="ru-RU" i="1" dirty="0" smtClean="0"/>
              <a:t> </a:t>
            </a:r>
            <a:r>
              <a:rPr lang="ru-RU" i="1" dirty="0" err="1" smtClean="0"/>
              <a:t>дані</a:t>
            </a:r>
            <a:r>
              <a:rPr lang="ru-RU" i="1" dirty="0" smtClean="0"/>
              <a:t> </a:t>
            </a:r>
            <a:r>
              <a:rPr lang="ru-RU" i="1" dirty="0" err="1" smtClean="0"/>
              <a:t>ракети</a:t>
            </a:r>
            <a:r>
              <a:rPr lang="ru-RU" i="1" dirty="0" smtClean="0"/>
              <a:t> дозволяли </a:t>
            </a:r>
            <a:r>
              <a:rPr lang="ru-RU" i="1" dirty="0" err="1" smtClean="0"/>
              <a:t>виконувати</a:t>
            </a:r>
            <a:r>
              <a:rPr lang="ru-RU" i="1" dirty="0" smtClean="0"/>
              <a:t> </a:t>
            </a:r>
            <a:r>
              <a:rPr lang="ru-RU" i="1" dirty="0" err="1" smtClean="0"/>
              <a:t>обстріл</a:t>
            </a:r>
            <a:r>
              <a:rPr lang="ru-RU" i="1" dirty="0" smtClean="0"/>
              <a:t> Лондона (Велика </a:t>
            </a:r>
            <a:r>
              <a:rPr lang="ru-RU" i="1" dirty="0" err="1" smtClean="0"/>
              <a:t>Британія</a:t>
            </a:r>
            <a:r>
              <a:rPr lang="ru-RU" i="1" dirty="0" smtClean="0"/>
              <a:t>), </a:t>
            </a:r>
            <a:r>
              <a:rPr lang="ru-RU" i="1" dirty="0" err="1" smtClean="0"/>
              <a:t>виконуючи</a:t>
            </a:r>
            <a:r>
              <a:rPr lang="ru-RU" i="1" dirty="0" smtClean="0"/>
              <a:t> пуски з </a:t>
            </a:r>
            <a:r>
              <a:rPr lang="ru-RU" i="1" dirty="0" err="1" smtClean="0"/>
              <a:t>території</a:t>
            </a:r>
            <a:r>
              <a:rPr lang="ru-RU" i="1" dirty="0" smtClean="0"/>
              <a:t> </a:t>
            </a:r>
            <a:r>
              <a:rPr lang="ru-RU" i="1" dirty="0" err="1" smtClean="0"/>
              <a:t>Німеччини</a:t>
            </a:r>
            <a:r>
              <a:rPr lang="ru-RU" i="1" dirty="0" smtClean="0"/>
              <a:t> (район </a:t>
            </a:r>
            <a:r>
              <a:rPr lang="ru-RU" i="1" dirty="0" err="1" smtClean="0"/>
              <a:t>Пенемюнде</a:t>
            </a:r>
            <a:r>
              <a:rPr lang="ru-RU" i="1" dirty="0" smtClean="0"/>
              <a:t>). Ракета А-4/Фау-2 стала основою для </a:t>
            </a:r>
            <a:r>
              <a:rPr lang="ru-RU" i="1" dirty="0" err="1" smtClean="0"/>
              <a:t>виникнення</a:t>
            </a:r>
            <a:r>
              <a:rPr lang="ru-RU" i="1" dirty="0" smtClean="0"/>
              <a:t> </a:t>
            </a:r>
            <a:r>
              <a:rPr lang="ru-RU" i="1" dirty="0" err="1" smtClean="0"/>
              <a:t>радянської</a:t>
            </a:r>
            <a:r>
              <a:rPr lang="ru-RU" i="1" dirty="0" smtClean="0"/>
              <a:t> і </a:t>
            </a:r>
            <a:r>
              <a:rPr lang="ru-RU" i="1" dirty="0" err="1" smtClean="0"/>
              <a:t>американської</a:t>
            </a:r>
            <a:r>
              <a:rPr lang="ru-RU" i="1" dirty="0" smtClean="0"/>
              <a:t> ракетно-</a:t>
            </a:r>
            <a:r>
              <a:rPr lang="ru-RU" i="1" dirty="0" err="1" smtClean="0"/>
              <a:t>космічної</a:t>
            </a:r>
            <a:r>
              <a:rPr lang="ru-RU" i="1" dirty="0" smtClean="0"/>
              <a:t> </a:t>
            </a:r>
            <a:r>
              <a:rPr lang="ru-RU" i="1" dirty="0" err="1" smtClean="0"/>
              <a:t>галузі</a:t>
            </a:r>
            <a:r>
              <a:rPr lang="ru-RU" i="1" dirty="0" smtClean="0"/>
              <a:t>. Так, перша </a:t>
            </a:r>
            <a:r>
              <a:rPr lang="ru-RU" i="1" dirty="0" err="1" smtClean="0"/>
              <a:t>радянська</a:t>
            </a:r>
            <a:r>
              <a:rPr lang="ru-RU" i="1" dirty="0" smtClean="0"/>
              <a:t> </a:t>
            </a:r>
            <a:r>
              <a:rPr lang="ru-RU" i="1" dirty="0" err="1" smtClean="0"/>
              <a:t>балістична</a:t>
            </a:r>
            <a:r>
              <a:rPr lang="ru-RU" i="1" dirty="0" smtClean="0"/>
              <a:t> ракета Р-1 </a:t>
            </a:r>
            <a:r>
              <a:rPr lang="ru-RU" i="1" dirty="0" err="1" smtClean="0"/>
              <a:t>була</a:t>
            </a:r>
            <a:r>
              <a:rPr lang="ru-RU" i="1" dirty="0" smtClean="0"/>
              <a:t> </a:t>
            </a:r>
            <a:r>
              <a:rPr lang="ru-RU" i="1" dirty="0" err="1" smtClean="0"/>
              <a:t>копією</a:t>
            </a:r>
            <a:r>
              <a:rPr lang="ru-RU" i="1" dirty="0" smtClean="0"/>
              <a:t> Фау-2. Те </a:t>
            </a:r>
            <a:r>
              <a:rPr lang="ru-RU" i="1" dirty="0" err="1" smtClean="0"/>
              <a:t>саме</a:t>
            </a:r>
            <a:r>
              <a:rPr lang="ru-RU" i="1" dirty="0" smtClean="0"/>
              <a:t> </a:t>
            </a:r>
            <a:r>
              <a:rPr lang="ru-RU" i="1" dirty="0" err="1" smtClean="0"/>
              <a:t>стосується</a:t>
            </a:r>
            <a:r>
              <a:rPr lang="ru-RU" i="1" dirty="0" smtClean="0"/>
              <a:t> </a:t>
            </a:r>
            <a:r>
              <a:rPr lang="ru-RU" i="1" dirty="0" err="1" smtClean="0"/>
              <a:t>американської</a:t>
            </a:r>
            <a:r>
              <a:rPr lang="ru-RU" i="1" dirty="0" smtClean="0"/>
              <a:t> «</a:t>
            </a:r>
            <a:r>
              <a:rPr lang="en-US" i="1" dirty="0" smtClean="0"/>
              <a:t>Bumper»</a:t>
            </a:r>
            <a:endParaRPr lang="ru-RU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0" y="27089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----------------------------------------------------------------------------------------------------------------------------------------------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9710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5" y="404664"/>
            <a:ext cx="3882671" cy="25922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4499992" y="260648"/>
            <a:ext cx="432048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err="1" smtClean="0"/>
              <a:t>Існує</a:t>
            </a:r>
            <a:r>
              <a:rPr lang="ru-RU" i="1" dirty="0" smtClean="0"/>
              <a:t> </a:t>
            </a:r>
            <a:r>
              <a:rPr lang="ru-RU" i="1" dirty="0" err="1" smtClean="0"/>
              <a:t>припущення</a:t>
            </a:r>
            <a:r>
              <a:rPr lang="ru-RU" i="1" dirty="0" smtClean="0"/>
              <a:t>, </a:t>
            </a:r>
            <a:r>
              <a:rPr lang="ru-RU" i="1" dirty="0" err="1" smtClean="0"/>
              <a:t>що</a:t>
            </a:r>
            <a:r>
              <a:rPr lang="ru-RU" i="1" dirty="0" smtClean="0"/>
              <a:t> </a:t>
            </a:r>
            <a:r>
              <a:rPr lang="ru-RU" i="1" dirty="0" err="1" smtClean="0"/>
              <a:t>якась</a:t>
            </a:r>
            <a:r>
              <a:rPr lang="ru-RU" i="1" dirty="0" smtClean="0"/>
              <a:t> </a:t>
            </a:r>
            <a:r>
              <a:rPr lang="ru-RU" i="1" dirty="0" err="1" smtClean="0"/>
              <a:t>подоба</a:t>
            </a:r>
            <a:r>
              <a:rPr lang="ru-RU" i="1" dirty="0" smtClean="0"/>
              <a:t> </a:t>
            </a:r>
            <a:r>
              <a:rPr lang="ru-RU" i="1" dirty="0" err="1" smtClean="0"/>
              <a:t>ракети</a:t>
            </a:r>
            <a:r>
              <a:rPr lang="ru-RU" i="1" dirty="0" smtClean="0"/>
              <a:t> </a:t>
            </a:r>
            <a:r>
              <a:rPr lang="ru-RU" i="1" dirty="0" err="1" smtClean="0"/>
              <a:t>було</a:t>
            </a:r>
            <a:r>
              <a:rPr lang="ru-RU" i="1" dirty="0" smtClean="0"/>
              <a:t> </a:t>
            </a:r>
            <a:r>
              <a:rPr lang="ru-RU" i="1" dirty="0" err="1" smtClean="0"/>
              <a:t>сконструйовано</a:t>
            </a:r>
            <a:r>
              <a:rPr lang="ru-RU" i="1" dirty="0" smtClean="0"/>
              <a:t> </a:t>
            </a:r>
            <a:r>
              <a:rPr lang="ru-RU" i="1" dirty="0" err="1" smtClean="0"/>
              <a:t>ще</a:t>
            </a:r>
            <a:r>
              <a:rPr lang="ru-RU" i="1" dirty="0" smtClean="0"/>
              <a:t> в </a:t>
            </a:r>
            <a:r>
              <a:rPr lang="ru-RU" i="1" dirty="0" err="1" smtClean="0"/>
              <a:t>Стародавній</a:t>
            </a:r>
            <a:r>
              <a:rPr lang="ru-RU" i="1" dirty="0" smtClean="0"/>
              <a:t> </a:t>
            </a:r>
            <a:r>
              <a:rPr lang="ru-RU" i="1" dirty="0" err="1" smtClean="0"/>
              <a:t>Греції</a:t>
            </a:r>
            <a:r>
              <a:rPr lang="ru-RU" i="1" dirty="0" smtClean="0"/>
              <a:t> </a:t>
            </a:r>
            <a:r>
              <a:rPr lang="ru-RU" i="1" dirty="0" err="1" smtClean="0"/>
              <a:t>Алікс</a:t>
            </a:r>
            <a:r>
              <a:rPr lang="ru-RU" i="1" dirty="0" smtClean="0"/>
              <a:t> </a:t>
            </a:r>
            <a:r>
              <a:rPr lang="ru-RU" i="1" dirty="0" err="1" smtClean="0"/>
              <a:t>Сином</a:t>
            </a:r>
            <a:r>
              <a:rPr lang="ru-RU" i="1" dirty="0" smtClean="0"/>
              <a:t>. </a:t>
            </a:r>
            <a:r>
              <a:rPr lang="ru-RU" i="1" dirty="0" err="1" smtClean="0"/>
              <a:t>Мова</a:t>
            </a:r>
            <a:r>
              <a:rPr lang="ru-RU" i="1" dirty="0" smtClean="0"/>
              <a:t> </a:t>
            </a:r>
            <a:r>
              <a:rPr lang="ru-RU" i="1" dirty="0" err="1" smtClean="0"/>
              <a:t>йде</a:t>
            </a:r>
            <a:r>
              <a:rPr lang="ru-RU" i="1" dirty="0" smtClean="0"/>
              <a:t> про </a:t>
            </a:r>
            <a:r>
              <a:rPr lang="ru-RU" i="1" dirty="0" err="1" smtClean="0"/>
              <a:t>літаючому</a:t>
            </a:r>
            <a:r>
              <a:rPr lang="ru-RU" i="1" dirty="0" smtClean="0"/>
              <a:t> </a:t>
            </a:r>
            <a:r>
              <a:rPr lang="ru-RU" i="1" dirty="0" err="1" smtClean="0"/>
              <a:t>дерев'яному</a:t>
            </a:r>
            <a:r>
              <a:rPr lang="ru-RU" i="1" dirty="0" smtClean="0"/>
              <a:t> </a:t>
            </a:r>
            <a:r>
              <a:rPr lang="ru-RU" i="1" dirty="0" err="1" smtClean="0"/>
              <a:t>голубі</a:t>
            </a:r>
            <a:r>
              <a:rPr lang="ru-RU" i="1" dirty="0" smtClean="0"/>
              <a:t> </a:t>
            </a:r>
            <a:r>
              <a:rPr lang="ru-RU" i="1" dirty="0" err="1" smtClean="0"/>
              <a:t>Архита</a:t>
            </a:r>
            <a:r>
              <a:rPr lang="ru-RU" i="1" dirty="0" smtClean="0"/>
              <a:t> </a:t>
            </a:r>
            <a:r>
              <a:rPr lang="ru-RU" i="1" dirty="0" err="1" smtClean="0"/>
              <a:t>Тарентского</a:t>
            </a:r>
            <a:r>
              <a:rPr lang="ru-RU" i="1" dirty="0" smtClean="0"/>
              <a:t> (</a:t>
            </a:r>
            <a:r>
              <a:rPr lang="ru-RU" i="1" dirty="0" err="1" smtClean="0"/>
              <a:t>грец</a:t>
            </a:r>
            <a:r>
              <a:rPr lang="ru-RU" i="1" dirty="0" smtClean="0"/>
              <a:t>. </a:t>
            </a:r>
            <a:r>
              <a:rPr lang="el-GR" i="1" dirty="0" smtClean="0"/>
              <a:t>Ἀρχύτας ὁ Ταραντίνος). </a:t>
            </a:r>
            <a:r>
              <a:rPr lang="ru-RU" i="1" dirty="0" err="1" smtClean="0"/>
              <a:t>Його</a:t>
            </a:r>
            <a:r>
              <a:rPr lang="ru-RU" i="1" dirty="0" smtClean="0"/>
              <a:t> </a:t>
            </a:r>
            <a:r>
              <a:rPr lang="ru-RU" i="1" dirty="0" err="1" smtClean="0"/>
              <a:t>винахід</a:t>
            </a:r>
            <a:r>
              <a:rPr lang="ru-RU" i="1" dirty="0" smtClean="0"/>
              <a:t> </a:t>
            </a:r>
            <a:r>
              <a:rPr lang="ru-RU" i="1" dirty="0" err="1" smtClean="0"/>
              <a:t>згадується</a:t>
            </a:r>
            <a:r>
              <a:rPr lang="ru-RU" i="1" dirty="0" smtClean="0"/>
              <a:t> в </a:t>
            </a:r>
            <a:r>
              <a:rPr lang="ru-RU" i="1" dirty="0" err="1" smtClean="0"/>
              <a:t>творі</a:t>
            </a:r>
            <a:r>
              <a:rPr lang="ru-RU" i="1" dirty="0" smtClean="0"/>
              <a:t> </a:t>
            </a:r>
            <a:r>
              <a:rPr lang="ru-RU" i="1" dirty="0" err="1" smtClean="0"/>
              <a:t>давньоримського</a:t>
            </a:r>
            <a:r>
              <a:rPr lang="ru-RU" i="1" dirty="0" smtClean="0"/>
              <a:t> </a:t>
            </a:r>
            <a:r>
              <a:rPr lang="ru-RU" i="1" dirty="0" err="1" smtClean="0"/>
              <a:t>письменника</a:t>
            </a:r>
            <a:r>
              <a:rPr lang="ru-RU" i="1" dirty="0" smtClean="0"/>
              <a:t> </a:t>
            </a:r>
            <a:r>
              <a:rPr lang="ru-RU" i="1" dirty="0" err="1" smtClean="0"/>
              <a:t>Авла</a:t>
            </a:r>
            <a:r>
              <a:rPr lang="ru-RU" i="1" dirty="0" smtClean="0"/>
              <a:t> </a:t>
            </a:r>
            <a:r>
              <a:rPr lang="ru-RU" i="1" dirty="0" err="1" smtClean="0"/>
              <a:t>Геллі</a:t>
            </a:r>
            <a:r>
              <a:rPr lang="ru-RU" i="1" dirty="0" smtClean="0"/>
              <a:t> (лат. </a:t>
            </a:r>
            <a:r>
              <a:rPr lang="en-US" i="1" dirty="0" err="1" smtClean="0"/>
              <a:t>Aulus</a:t>
            </a:r>
            <a:r>
              <a:rPr lang="en-US" i="1" dirty="0" smtClean="0"/>
              <a:t> </a:t>
            </a:r>
            <a:r>
              <a:rPr lang="en-US" i="1" dirty="0" err="1" smtClean="0"/>
              <a:t>Gellius</a:t>
            </a:r>
            <a:r>
              <a:rPr lang="en-US" i="1" dirty="0" smtClean="0"/>
              <a:t>) «</a:t>
            </a:r>
            <a:r>
              <a:rPr lang="ru-RU" i="1" dirty="0" smtClean="0"/>
              <a:t>Аттические </a:t>
            </a:r>
            <a:r>
              <a:rPr lang="ru-RU" i="1" dirty="0" err="1" smtClean="0"/>
              <a:t>ночі</a:t>
            </a:r>
            <a:r>
              <a:rPr lang="ru-RU" i="1" dirty="0" smtClean="0"/>
              <a:t>» (лат. «</a:t>
            </a:r>
            <a:r>
              <a:rPr lang="en-US" i="1" dirty="0" err="1" smtClean="0"/>
              <a:t>Noctes</a:t>
            </a:r>
            <a:r>
              <a:rPr lang="en-US" i="1" dirty="0" smtClean="0"/>
              <a:t> </a:t>
            </a:r>
            <a:r>
              <a:rPr lang="en-US" i="1" dirty="0" err="1" smtClean="0"/>
              <a:t>Atticae</a:t>
            </a:r>
            <a:r>
              <a:rPr lang="en-US" i="1" dirty="0" smtClean="0"/>
              <a:t>»). </a:t>
            </a:r>
            <a:r>
              <a:rPr lang="ru-RU" i="1" dirty="0" smtClean="0"/>
              <a:t>У </a:t>
            </a:r>
            <a:r>
              <a:rPr lang="ru-RU" i="1" dirty="0" err="1" smtClean="0"/>
              <a:t>книзі</a:t>
            </a:r>
            <a:r>
              <a:rPr lang="ru-RU" i="1" dirty="0" smtClean="0"/>
              <a:t> </a:t>
            </a:r>
            <a:r>
              <a:rPr lang="ru-RU" i="1" dirty="0" err="1" smtClean="0"/>
              <a:t>йдеться</a:t>
            </a:r>
            <a:r>
              <a:rPr lang="ru-RU" i="1" dirty="0" smtClean="0"/>
              <a:t>, </a:t>
            </a:r>
            <a:r>
              <a:rPr lang="ru-RU" i="1" dirty="0" err="1" smtClean="0"/>
              <a:t>що</a:t>
            </a:r>
            <a:r>
              <a:rPr lang="ru-RU" i="1" dirty="0" smtClean="0"/>
              <a:t> птах </a:t>
            </a:r>
            <a:r>
              <a:rPr lang="ru-RU" i="1" dirty="0" err="1" smtClean="0"/>
              <a:t>піднімалася</a:t>
            </a:r>
            <a:r>
              <a:rPr lang="ru-RU" i="1" dirty="0" smtClean="0"/>
              <a:t> за </a:t>
            </a:r>
            <a:r>
              <a:rPr lang="ru-RU" i="1" dirty="0" err="1" smtClean="0"/>
              <a:t>допомогою</a:t>
            </a:r>
            <a:r>
              <a:rPr lang="ru-RU" i="1" dirty="0" smtClean="0"/>
              <a:t> </a:t>
            </a:r>
            <a:r>
              <a:rPr lang="ru-RU" i="1" dirty="0" err="1" smtClean="0"/>
              <a:t>важків</a:t>
            </a:r>
            <a:r>
              <a:rPr lang="ru-RU" i="1" dirty="0" smtClean="0"/>
              <a:t> і </a:t>
            </a:r>
            <a:r>
              <a:rPr lang="ru-RU" i="1" dirty="0" err="1" smtClean="0"/>
              <a:t>приводилася</a:t>
            </a:r>
            <a:r>
              <a:rPr lang="ru-RU" i="1" dirty="0" smtClean="0"/>
              <a:t> в </a:t>
            </a:r>
            <a:r>
              <a:rPr lang="ru-RU" i="1" dirty="0" err="1" smtClean="0"/>
              <a:t>рух</a:t>
            </a:r>
            <a:r>
              <a:rPr lang="ru-RU" i="1" dirty="0" smtClean="0"/>
              <a:t> </a:t>
            </a:r>
            <a:r>
              <a:rPr lang="ru-RU" i="1" dirty="0" err="1" smtClean="0"/>
              <a:t>подувом</a:t>
            </a:r>
            <a:r>
              <a:rPr lang="ru-RU" i="1" dirty="0" smtClean="0"/>
              <a:t> </a:t>
            </a:r>
            <a:r>
              <a:rPr lang="ru-RU" i="1" dirty="0" err="1" smtClean="0"/>
              <a:t>захованого</a:t>
            </a:r>
            <a:r>
              <a:rPr lang="ru-RU" i="1" dirty="0" smtClean="0"/>
              <a:t> і </a:t>
            </a:r>
            <a:r>
              <a:rPr lang="ru-RU" i="1" dirty="0" err="1" smtClean="0"/>
              <a:t>прихованого</a:t>
            </a:r>
            <a:r>
              <a:rPr lang="ru-RU" i="1" dirty="0" smtClean="0"/>
              <a:t> </a:t>
            </a:r>
            <a:r>
              <a:rPr lang="ru-RU" i="1" dirty="0" err="1" smtClean="0"/>
              <a:t>повітря</a:t>
            </a:r>
            <a:r>
              <a:rPr lang="ru-RU" i="1" dirty="0" smtClean="0"/>
              <a:t>.</a:t>
            </a:r>
            <a:endParaRPr lang="ru-RU" i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573016"/>
            <a:ext cx="2930459" cy="201622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179512" y="3573016"/>
            <a:ext cx="55446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В </a:t>
            </a:r>
            <a:r>
              <a:rPr lang="ru-RU" i="1" dirty="0" err="1" smtClean="0"/>
              <a:t>Індії</a:t>
            </a:r>
            <a:r>
              <a:rPr lang="ru-RU" i="1" dirty="0" smtClean="0"/>
              <a:t> в </a:t>
            </a:r>
            <a:r>
              <a:rPr lang="ru-RU" i="1" dirty="0" err="1" smtClean="0"/>
              <a:t>кінці</a:t>
            </a:r>
            <a:r>
              <a:rPr lang="ru-RU" i="1" dirty="0" smtClean="0"/>
              <a:t> </a:t>
            </a:r>
            <a:r>
              <a:rPr lang="en-US" i="1" dirty="0" smtClean="0"/>
              <a:t>XVIII </a:t>
            </a:r>
            <a:r>
              <a:rPr lang="ru-RU" i="1" dirty="0" err="1" smtClean="0"/>
              <a:t>століття</a:t>
            </a:r>
            <a:r>
              <a:rPr lang="ru-RU" i="1" dirty="0" smtClean="0"/>
              <a:t> </a:t>
            </a:r>
            <a:r>
              <a:rPr lang="ru-RU" i="1" dirty="0" err="1" smtClean="0"/>
              <a:t>ракетна</a:t>
            </a:r>
            <a:r>
              <a:rPr lang="ru-RU" i="1" dirty="0" smtClean="0"/>
              <a:t> </a:t>
            </a:r>
            <a:r>
              <a:rPr lang="ru-RU" i="1" dirty="0" err="1" smtClean="0"/>
              <a:t>зброя</a:t>
            </a:r>
            <a:r>
              <a:rPr lang="ru-RU" i="1" dirty="0" smtClean="0"/>
              <a:t> </a:t>
            </a:r>
            <a:r>
              <a:rPr lang="ru-RU" i="1" dirty="0" err="1" smtClean="0"/>
              <a:t>застосовувалося</a:t>
            </a:r>
            <a:r>
              <a:rPr lang="ru-RU" i="1" dirty="0" smtClean="0"/>
              <a:t> </a:t>
            </a:r>
            <a:r>
              <a:rPr lang="ru-RU" i="1" dirty="0" err="1" smtClean="0"/>
              <a:t>досить</a:t>
            </a:r>
            <a:r>
              <a:rPr lang="ru-RU" i="1" dirty="0" smtClean="0"/>
              <a:t> широко, і, </a:t>
            </a:r>
            <a:r>
              <a:rPr lang="ru-RU" i="1" dirty="0" err="1" smtClean="0"/>
              <a:t>зокрема</a:t>
            </a:r>
            <a:r>
              <a:rPr lang="ru-RU" i="1" dirty="0" smtClean="0"/>
              <a:t>, </a:t>
            </a:r>
            <a:r>
              <a:rPr lang="ru-RU" i="1" dirty="0" err="1" smtClean="0"/>
              <a:t>існували</a:t>
            </a:r>
            <a:r>
              <a:rPr lang="ru-RU" i="1" dirty="0" smtClean="0"/>
              <a:t> </a:t>
            </a:r>
            <a:r>
              <a:rPr lang="ru-RU" i="1" dirty="0" err="1" smtClean="0"/>
              <a:t>особливі</a:t>
            </a:r>
            <a:r>
              <a:rPr lang="ru-RU" i="1" dirty="0" smtClean="0"/>
              <a:t> загони </a:t>
            </a:r>
            <a:r>
              <a:rPr lang="ru-RU" i="1" dirty="0" err="1" smtClean="0"/>
              <a:t>ракетників</a:t>
            </a:r>
            <a:r>
              <a:rPr lang="ru-RU" i="1" dirty="0" smtClean="0"/>
              <a:t>, </a:t>
            </a:r>
            <a:r>
              <a:rPr lang="ru-RU" i="1" dirty="0" err="1" smtClean="0"/>
              <a:t>загальна</a:t>
            </a:r>
            <a:r>
              <a:rPr lang="ru-RU" i="1" dirty="0" smtClean="0"/>
              <a:t> </a:t>
            </a:r>
            <a:r>
              <a:rPr lang="ru-RU" i="1" dirty="0" err="1" smtClean="0"/>
              <a:t>чисельність</a:t>
            </a:r>
            <a:r>
              <a:rPr lang="ru-RU" i="1" dirty="0" smtClean="0"/>
              <a:t> </a:t>
            </a:r>
            <a:r>
              <a:rPr lang="ru-RU" i="1" dirty="0" err="1" smtClean="0"/>
              <a:t>яких</a:t>
            </a:r>
            <a:r>
              <a:rPr lang="ru-RU" i="1" dirty="0" smtClean="0"/>
              <a:t> досягала </a:t>
            </a:r>
            <a:r>
              <a:rPr lang="ru-RU" i="1" dirty="0" err="1" smtClean="0"/>
              <a:t>приблизно</a:t>
            </a:r>
            <a:r>
              <a:rPr lang="ru-RU" i="1" dirty="0" smtClean="0"/>
              <a:t> 5000 </a:t>
            </a:r>
            <a:r>
              <a:rPr lang="ru-RU" i="1" dirty="0" err="1" smtClean="0"/>
              <a:t>чоловік</a:t>
            </a:r>
            <a:r>
              <a:rPr lang="ru-RU" i="1" dirty="0" smtClean="0"/>
              <a:t>. </a:t>
            </a:r>
            <a:r>
              <a:rPr lang="ru-RU" i="1" dirty="0" err="1" smtClean="0"/>
              <a:t>Ракетні</a:t>
            </a:r>
            <a:r>
              <a:rPr lang="ru-RU" i="1" dirty="0" smtClean="0"/>
              <a:t> </a:t>
            </a:r>
            <a:r>
              <a:rPr lang="ru-RU" i="1" dirty="0" err="1" smtClean="0"/>
              <a:t>стріли</a:t>
            </a:r>
            <a:r>
              <a:rPr lang="ru-RU" i="1" dirty="0" smtClean="0"/>
              <a:t>-снаряди, </a:t>
            </a:r>
            <a:r>
              <a:rPr lang="ru-RU" i="1" dirty="0" err="1" smtClean="0"/>
              <a:t>які</a:t>
            </a:r>
            <a:r>
              <a:rPr lang="ru-RU" i="1" dirty="0" smtClean="0"/>
              <a:t> представляли собою трубки з зарядом </a:t>
            </a:r>
            <a:r>
              <a:rPr lang="ru-RU" i="1" dirty="0" err="1" smtClean="0"/>
              <a:t>горючої</a:t>
            </a:r>
            <a:r>
              <a:rPr lang="ru-RU" i="1" dirty="0" smtClean="0"/>
              <a:t> </a:t>
            </a:r>
            <a:r>
              <a:rPr lang="ru-RU" i="1" dirty="0" err="1" smtClean="0"/>
              <a:t>речовини</a:t>
            </a:r>
            <a:r>
              <a:rPr lang="ru-RU" i="1" dirty="0" smtClean="0"/>
              <a:t>, </a:t>
            </a:r>
            <a:r>
              <a:rPr lang="ru-RU" i="1" dirty="0" err="1" smtClean="0"/>
              <a:t>застосовувалися</a:t>
            </a:r>
            <a:r>
              <a:rPr lang="ru-RU" i="1" dirty="0" smtClean="0"/>
              <a:t> </a:t>
            </a:r>
            <a:r>
              <a:rPr lang="ru-RU" i="1" dirty="0" err="1" smtClean="0"/>
              <a:t>індійцями</a:t>
            </a:r>
            <a:r>
              <a:rPr lang="ru-RU" i="1" dirty="0" smtClean="0"/>
              <a:t> в боях з </a:t>
            </a:r>
            <a:r>
              <a:rPr lang="ru-RU" i="1" dirty="0" err="1" smtClean="0"/>
              <a:t>британськими</a:t>
            </a:r>
            <a:r>
              <a:rPr lang="ru-RU" i="1" dirty="0" smtClean="0"/>
              <a:t> </a:t>
            </a:r>
            <a:r>
              <a:rPr lang="ru-RU" i="1" dirty="0" err="1" smtClean="0"/>
              <a:t>військами</a:t>
            </a:r>
            <a:r>
              <a:rPr lang="ru-RU" i="1" dirty="0" smtClean="0"/>
              <a:t>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565476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476672"/>
            <a:ext cx="3009900" cy="21907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395536" y="476672"/>
            <a:ext cx="47525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Ціолковського</a:t>
            </a:r>
            <a:r>
              <a:rPr lang="ru-RU" dirty="0" smtClean="0"/>
              <a:t>, </a:t>
            </a:r>
            <a:r>
              <a:rPr lang="ru-RU" dirty="0" err="1" smtClean="0"/>
              <a:t>Оберта</a:t>
            </a:r>
            <a:r>
              <a:rPr lang="ru-RU" dirty="0" smtClean="0"/>
              <a:t> і </a:t>
            </a:r>
            <a:r>
              <a:rPr lang="ru-RU" dirty="0" err="1" smtClean="0"/>
              <a:t>Годдарда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продовжені</a:t>
            </a:r>
            <a:r>
              <a:rPr lang="ru-RU" dirty="0" smtClean="0"/>
              <a:t> </a:t>
            </a:r>
            <a:r>
              <a:rPr lang="ru-RU" dirty="0" err="1" smtClean="0"/>
              <a:t>групами</a:t>
            </a:r>
            <a:r>
              <a:rPr lang="ru-RU" dirty="0" smtClean="0"/>
              <a:t> </a:t>
            </a:r>
            <a:r>
              <a:rPr lang="ru-RU" dirty="0" err="1" smtClean="0"/>
              <a:t>ентузіастів</a:t>
            </a:r>
            <a:r>
              <a:rPr lang="ru-RU" dirty="0" smtClean="0"/>
              <a:t> </a:t>
            </a:r>
            <a:r>
              <a:rPr lang="ru-RU" dirty="0" err="1" smtClean="0"/>
              <a:t>ракетної</a:t>
            </a:r>
            <a:r>
              <a:rPr lang="ru-RU" dirty="0" smtClean="0"/>
              <a:t> </a:t>
            </a:r>
            <a:r>
              <a:rPr lang="ru-RU" dirty="0" err="1" smtClean="0"/>
              <a:t>техніки</a:t>
            </a:r>
            <a:r>
              <a:rPr lang="ru-RU" dirty="0" smtClean="0"/>
              <a:t> в США, СРСР і </a:t>
            </a:r>
            <a:r>
              <a:rPr lang="ru-RU" dirty="0" err="1" smtClean="0"/>
              <a:t>Німеччини</a:t>
            </a:r>
            <a:r>
              <a:rPr lang="ru-RU" dirty="0" smtClean="0"/>
              <a:t>. В СРСР </a:t>
            </a:r>
            <a:r>
              <a:rPr lang="ru-RU" dirty="0" err="1" smtClean="0"/>
              <a:t>дослідні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вели </a:t>
            </a:r>
            <a:r>
              <a:rPr lang="ru-RU" dirty="0" err="1" smtClean="0"/>
              <a:t>Група</a:t>
            </a:r>
            <a:r>
              <a:rPr lang="ru-RU" dirty="0" smtClean="0"/>
              <a:t> </a:t>
            </a:r>
            <a:r>
              <a:rPr lang="ru-RU" dirty="0" err="1" smtClean="0"/>
              <a:t>вивчення</a:t>
            </a:r>
            <a:r>
              <a:rPr lang="ru-RU" dirty="0" smtClean="0"/>
              <a:t> реактивного </a:t>
            </a:r>
            <a:r>
              <a:rPr lang="ru-RU" dirty="0" err="1" smtClean="0"/>
              <a:t>руху</a:t>
            </a:r>
            <a:r>
              <a:rPr lang="ru-RU" dirty="0" smtClean="0"/>
              <a:t> (Москва) і </a:t>
            </a:r>
            <a:r>
              <a:rPr lang="ru-RU" dirty="0" err="1" smtClean="0"/>
              <a:t>Газодинамічна</a:t>
            </a:r>
            <a:r>
              <a:rPr lang="ru-RU" dirty="0" smtClean="0"/>
              <a:t> </a:t>
            </a:r>
            <a:r>
              <a:rPr lang="ru-RU" dirty="0" err="1" smtClean="0"/>
              <a:t>лабораторія</a:t>
            </a:r>
            <a:r>
              <a:rPr lang="ru-RU" dirty="0" smtClean="0"/>
              <a:t> (</a:t>
            </a:r>
            <a:r>
              <a:rPr lang="ru-RU" dirty="0" err="1" smtClean="0"/>
              <a:t>Ленінград</a:t>
            </a:r>
            <a:r>
              <a:rPr lang="ru-RU" dirty="0" smtClean="0"/>
              <a:t>). У 1933 </a:t>
            </a:r>
            <a:r>
              <a:rPr lang="ru-RU" dirty="0" err="1" smtClean="0"/>
              <a:t>році</a:t>
            </a:r>
            <a:r>
              <a:rPr lang="ru-RU" dirty="0" smtClean="0"/>
              <a:t> на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створений</a:t>
            </a:r>
            <a:r>
              <a:rPr lang="ru-RU" dirty="0" smtClean="0"/>
              <a:t> </a:t>
            </a:r>
            <a:r>
              <a:rPr lang="ru-RU" dirty="0" err="1" smtClean="0"/>
              <a:t>Реактивний</a:t>
            </a:r>
            <a:r>
              <a:rPr lang="ru-RU" dirty="0" smtClean="0"/>
              <a:t> </a:t>
            </a:r>
            <a:r>
              <a:rPr lang="ru-RU" dirty="0" err="1" smtClean="0"/>
              <a:t>інститут</a:t>
            </a:r>
            <a:r>
              <a:rPr lang="ru-RU" dirty="0" smtClean="0"/>
              <a:t> (РНИИ)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3068960"/>
            <a:ext cx="50405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17 </a:t>
            </a:r>
            <a:r>
              <a:rPr lang="ru-RU" i="1" dirty="0" err="1" smtClean="0"/>
              <a:t>серпня</a:t>
            </a:r>
            <a:r>
              <a:rPr lang="ru-RU" i="1" dirty="0" smtClean="0"/>
              <a:t> 1933 року </a:t>
            </a:r>
            <a:r>
              <a:rPr lang="ru-RU" i="1" dirty="0" err="1" smtClean="0"/>
              <a:t>була</a:t>
            </a:r>
            <a:r>
              <a:rPr lang="ru-RU" i="1" dirty="0" smtClean="0"/>
              <a:t> запущена ракета «ГВРР 9», яку </a:t>
            </a:r>
            <a:r>
              <a:rPr lang="ru-RU" i="1" dirty="0" err="1" smtClean="0"/>
              <a:t>можна</a:t>
            </a:r>
            <a:r>
              <a:rPr lang="ru-RU" i="1" dirty="0" smtClean="0"/>
              <a:t> </a:t>
            </a:r>
            <a:r>
              <a:rPr lang="ru-RU" i="1" dirty="0" err="1" smtClean="0"/>
              <a:t>вважати</a:t>
            </a:r>
            <a:r>
              <a:rPr lang="ru-RU" i="1" dirty="0" smtClean="0"/>
              <a:t> </a:t>
            </a:r>
            <a:r>
              <a:rPr lang="ru-RU" i="1" dirty="0" err="1" smtClean="0"/>
              <a:t>першою</a:t>
            </a:r>
            <a:r>
              <a:rPr lang="ru-RU" i="1" dirty="0" smtClean="0"/>
              <a:t> </a:t>
            </a:r>
            <a:r>
              <a:rPr lang="ru-RU" i="1" dirty="0" err="1" smtClean="0"/>
              <a:t>радянською</a:t>
            </a:r>
            <a:r>
              <a:rPr lang="ru-RU" i="1" dirty="0" smtClean="0"/>
              <a:t> </a:t>
            </a:r>
            <a:r>
              <a:rPr lang="ru-RU" i="1" dirty="0" err="1" smtClean="0"/>
              <a:t>зенітною</a:t>
            </a:r>
            <a:r>
              <a:rPr lang="ru-RU" i="1" dirty="0" smtClean="0"/>
              <a:t> ракетою. Вона </a:t>
            </a:r>
            <a:r>
              <a:rPr lang="ru-RU" i="1" dirty="0" err="1" smtClean="0"/>
              <a:t>досягла</a:t>
            </a:r>
            <a:r>
              <a:rPr lang="ru-RU" i="1" dirty="0" smtClean="0"/>
              <a:t> </a:t>
            </a:r>
            <a:r>
              <a:rPr lang="ru-RU" i="1" dirty="0" err="1" smtClean="0"/>
              <a:t>висоти</a:t>
            </a:r>
            <a:r>
              <a:rPr lang="ru-RU" i="1" dirty="0" smtClean="0"/>
              <a:t> 1,5 км. А </a:t>
            </a:r>
            <a:r>
              <a:rPr lang="ru-RU" i="1" dirty="0" err="1" smtClean="0"/>
              <a:t>наступна</a:t>
            </a:r>
            <a:r>
              <a:rPr lang="ru-RU" i="1" dirty="0" smtClean="0"/>
              <a:t> ракета «ГВРР 10», запущена 25 листопада 1933 року, </a:t>
            </a:r>
            <a:r>
              <a:rPr lang="ru-RU" i="1" dirty="0" err="1" smtClean="0"/>
              <a:t>досягла</a:t>
            </a:r>
            <a:r>
              <a:rPr lang="ru-RU" i="1" dirty="0" smtClean="0"/>
              <a:t> </a:t>
            </a:r>
            <a:r>
              <a:rPr lang="ru-RU" i="1" dirty="0" err="1" smtClean="0"/>
              <a:t>вже</a:t>
            </a:r>
            <a:r>
              <a:rPr lang="ru-RU" i="1" dirty="0" smtClean="0"/>
              <a:t> </a:t>
            </a:r>
            <a:r>
              <a:rPr lang="ru-RU" i="1" dirty="0" err="1" smtClean="0"/>
              <a:t>висоти</a:t>
            </a:r>
            <a:r>
              <a:rPr lang="ru-RU" i="1" dirty="0" smtClean="0"/>
              <a:t> в 5 км.</a:t>
            </a:r>
            <a:endParaRPr lang="ru-RU" i="1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2784996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-------------------------------------------------------------------------------------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778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04664"/>
            <a:ext cx="2095500" cy="26860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2699792" y="316528"/>
            <a:ext cx="62646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 </a:t>
            </a:r>
            <a:r>
              <a:rPr lang="en-US" dirty="0" err="1" smtClean="0"/>
              <a:t>VfR</a:t>
            </a:r>
            <a:r>
              <a:rPr lang="en-US" dirty="0" smtClean="0"/>
              <a:t> </a:t>
            </a:r>
            <a:r>
              <a:rPr lang="ru-RU" dirty="0" err="1" smtClean="0"/>
              <a:t>працював</a:t>
            </a:r>
            <a:r>
              <a:rPr lang="ru-RU" dirty="0" smtClean="0"/>
              <a:t> </a:t>
            </a:r>
            <a:r>
              <a:rPr lang="ru-RU" b="1" i="1" u="sng" dirty="0" smtClean="0">
                <a:solidFill>
                  <a:srgbClr val="FF0000"/>
                </a:solidFill>
              </a:rPr>
              <a:t>Вернер фон Браун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, з </a:t>
            </a:r>
            <a:r>
              <a:rPr lang="ru-RU" dirty="0" err="1" smtClean="0"/>
              <a:t>грудня</a:t>
            </a:r>
            <a:r>
              <a:rPr lang="ru-RU" dirty="0" smtClean="0"/>
              <a:t> 1932 року </a:t>
            </a:r>
            <a:r>
              <a:rPr lang="ru-RU" dirty="0" err="1" smtClean="0"/>
              <a:t>розпочав</a:t>
            </a:r>
            <a:r>
              <a:rPr lang="ru-RU" dirty="0" smtClean="0"/>
              <a:t> </a:t>
            </a:r>
            <a:r>
              <a:rPr lang="ru-RU" dirty="0" err="1" smtClean="0"/>
              <a:t>розробку</a:t>
            </a:r>
            <a:r>
              <a:rPr lang="ru-RU" dirty="0" smtClean="0"/>
              <a:t> </a:t>
            </a:r>
            <a:r>
              <a:rPr lang="ru-RU" dirty="0" err="1" smtClean="0"/>
              <a:t>ракетних</a:t>
            </a:r>
            <a:r>
              <a:rPr lang="ru-RU" dirty="0" smtClean="0"/>
              <a:t> </a:t>
            </a:r>
            <a:r>
              <a:rPr lang="ru-RU" dirty="0" err="1" smtClean="0"/>
              <a:t>двигунів</a:t>
            </a:r>
            <a:r>
              <a:rPr lang="ru-RU" dirty="0" smtClean="0"/>
              <a:t> на </a:t>
            </a:r>
            <a:r>
              <a:rPr lang="ru-RU" dirty="0" err="1" smtClean="0"/>
              <a:t>артилерійському</a:t>
            </a:r>
            <a:r>
              <a:rPr lang="ru-RU" dirty="0" smtClean="0"/>
              <a:t> </a:t>
            </a:r>
            <a:r>
              <a:rPr lang="ru-RU" dirty="0" err="1" smtClean="0"/>
              <a:t>полігоні</a:t>
            </a:r>
            <a:r>
              <a:rPr lang="ru-RU" dirty="0" smtClean="0"/>
              <a:t> </a:t>
            </a:r>
            <a:r>
              <a:rPr lang="ru-RU" dirty="0" err="1" smtClean="0"/>
              <a:t>німецької</a:t>
            </a:r>
            <a:r>
              <a:rPr lang="ru-RU" dirty="0" smtClean="0"/>
              <a:t> </a:t>
            </a:r>
            <a:r>
              <a:rPr lang="ru-RU" dirty="0" err="1" smtClean="0"/>
              <a:t>армії</a:t>
            </a:r>
            <a:r>
              <a:rPr lang="ru-RU" dirty="0" smtClean="0"/>
              <a:t> в </a:t>
            </a:r>
            <a:r>
              <a:rPr lang="ru-RU" dirty="0" err="1" smtClean="0"/>
              <a:t>Куммерсдорфе</a:t>
            </a:r>
            <a:r>
              <a:rPr lang="ru-RU" dirty="0" smtClean="0"/>
              <a:t>. </a:t>
            </a:r>
            <a:r>
              <a:rPr lang="ru-RU" dirty="0" err="1" smtClean="0"/>
              <a:t>Створений</a:t>
            </a:r>
            <a:r>
              <a:rPr lang="ru-RU" dirty="0" smtClean="0"/>
              <a:t> ним </a:t>
            </a:r>
            <a:r>
              <a:rPr lang="ru-RU" dirty="0" err="1" smtClean="0"/>
              <a:t>двигун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використаний</a:t>
            </a:r>
            <a:r>
              <a:rPr lang="ru-RU" dirty="0" smtClean="0"/>
              <a:t> на </a:t>
            </a:r>
            <a:r>
              <a:rPr lang="ru-RU" dirty="0" err="1" smtClean="0"/>
              <a:t>дослідній</a:t>
            </a:r>
            <a:r>
              <a:rPr lang="ru-RU" dirty="0" smtClean="0"/>
              <a:t> </a:t>
            </a:r>
            <a:r>
              <a:rPr lang="ru-RU" dirty="0" err="1" smtClean="0"/>
              <a:t>ракеті</a:t>
            </a:r>
            <a:r>
              <a:rPr lang="ru-RU" dirty="0" smtClean="0"/>
              <a:t> А-2, </a:t>
            </a:r>
            <a:r>
              <a:rPr lang="ru-RU" dirty="0" err="1" smtClean="0"/>
              <a:t>успішно</a:t>
            </a:r>
            <a:r>
              <a:rPr lang="ru-RU" dirty="0" smtClean="0"/>
              <a:t> </a:t>
            </a:r>
            <a:r>
              <a:rPr lang="ru-RU" dirty="0" err="1" smtClean="0"/>
              <a:t>запущеної</a:t>
            </a:r>
            <a:r>
              <a:rPr lang="ru-RU" dirty="0" smtClean="0"/>
              <a:t> з острова </a:t>
            </a:r>
            <a:r>
              <a:rPr lang="ru-RU" dirty="0" err="1" smtClean="0"/>
              <a:t>Боркум</a:t>
            </a:r>
            <a:r>
              <a:rPr lang="ru-RU" dirty="0" smtClean="0"/>
              <a:t> 19 </a:t>
            </a:r>
            <a:r>
              <a:rPr lang="ru-RU" dirty="0" err="1" smtClean="0"/>
              <a:t>грудня</a:t>
            </a:r>
            <a:r>
              <a:rPr lang="ru-RU" dirty="0" smtClean="0"/>
              <a:t> 1934 року. </a:t>
            </a:r>
            <a:r>
              <a:rPr lang="ru-RU" dirty="0" err="1" smtClean="0"/>
              <a:t>Після</a:t>
            </a:r>
            <a:r>
              <a:rPr lang="ru-RU" dirty="0" smtClean="0"/>
              <a:t> приходу </a:t>
            </a:r>
            <a:r>
              <a:rPr lang="ru-RU" dirty="0" err="1" smtClean="0"/>
              <a:t>нацистів</a:t>
            </a:r>
            <a:r>
              <a:rPr lang="ru-RU" dirty="0" smtClean="0"/>
              <a:t> до </a:t>
            </a:r>
            <a:r>
              <a:rPr lang="ru-RU" dirty="0" err="1" smtClean="0"/>
              <a:t>влади</a:t>
            </a:r>
            <a:r>
              <a:rPr lang="ru-RU" dirty="0" smtClean="0"/>
              <a:t> в </a:t>
            </a:r>
            <a:r>
              <a:rPr lang="ru-RU" dirty="0" err="1" smtClean="0"/>
              <a:t>Німеччині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виділені</a:t>
            </a:r>
            <a:r>
              <a:rPr lang="ru-RU" dirty="0" smtClean="0"/>
              <a:t> </a:t>
            </a:r>
            <a:r>
              <a:rPr lang="ru-RU" dirty="0" err="1" smtClean="0"/>
              <a:t>кошти</a:t>
            </a:r>
            <a:r>
              <a:rPr lang="ru-RU" dirty="0" smtClean="0"/>
              <a:t> на </a:t>
            </a:r>
            <a:r>
              <a:rPr lang="ru-RU" dirty="0" err="1" smtClean="0"/>
              <a:t>розробку</a:t>
            </a:r>
            <a:r>
              <a:rPr lang="ru-RU" dirty="0" smtClean="0"/>
              <a:t> </a:t>
            </a:r>
            <a:r>
              <a:rPr lang="ru-RU" dirty="0" err="1" smtClean="0"/>
              <a:t>ракетної</a:t>
            </a:r>
            <a:r>
              <a:rPr lang="ru-RU" dirty="0" smtClean="0"/>
              <a:t> </a:t>
            </a:r>
            <a:r>
              <a:rPr lang="ru-RU" dirty="0" err="1" smtClean="0"/>
              <a:t>зброї</a:t>
            </a:r>
            <a:r>
              <a:rPr lang="ru-RU" dirty="0" smtClean="0"/>
              <a:t>, і </a:t>
            </a:r>
            <a:r>
              <a:rPr lang="ru-RU" dirty="0" err="1" smtClean="0"/>
              <a:t>навесні</a:t>
            </a:r>
            <a:r>
              <a:rPr lang="ru-RU" dirty="0" smtClean="0"/>
              <a:t> 1936 року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схвалена</a:t>
            </a:r>
            <a:r>
              <a:rPr lang="ru-RU" dirty="0" smtClean="0"/>
              <a:t> </a:t>
            </a:r>
            <a:r>
              <a:rPr lang="ru-RU" dirty="0" err="1" smtClean="0"/>
              <a:t>програма</a:t>
            </a:r>
            <a:r>
              <a:rPr lang="ru-RU" dirty="0" smtClean="0"/>
              <a:t> </a:t>
            </a:r>
            <a:r>
              <a:rPr lang="ru-RU" dirty="0" err="1" smtClean="0"/>
              <a:t>будівництва</a:t>
            </a:r>
            <a:r>
              <a:rPr lang="ru-RU" dirty="0" smtClean="0"/>
              <a:t> ракетного центру в </a:t>
            </a:r>
            <a:r>
              <a:rPr lang="ru-RU" dirty="0" err="1" smtClean="0"/>
              <a:t>Пенемюнде</a:t>
            </a:r>
            <a:r>
              <a:rPr lang="ru-RU" dirty="0" smtClean="0"/>
              <a:t>, </a:t>
            </a:r>
            <a:r>
              <a:rPr lang="ru-RU" dirty="0" err="1" smtClean="0"/>
              <a:t>керівником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призначений</a:t>
            </a:r>
            <a:r>
              <a:rPr lang="ru-RU" dirty="0" smtClean="0"/>
              <a:t> Вальтер </a:t>
            </a:r>
            <a:r>
              <a:rPr lang="ru-RU" dirty="0" err="1" smtClean="0"/>
              <a:t>Дорнбергер</a:t>
            </a:r>
            <a:r>
              <a:rPr lang="ru-RU" dirty="0" smtClean="0"/>
              <a:t>, а </a:t>
            </a:r>
            <a:r>
              <a:rPr lang="ru-RU" dirty="0" err="1" smtClean="0"/>
              <a:t>технічним</a:t>
            </a:r>
            <a:r>
              <a:rPr lang="ru-RU" dirty="0" smtClean="0"/>
              <a:t> директором - фон Браун.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79512" y="3097641"/>
            <a:ext cx="8784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У </a:t>
            </a:r>
            <a:r>
              <a:rPr lang="ru-RU" i="1" dirty="0" err="1" smtClean="0"/>
              <a:t>ньому</a:t>
            </a:r>
            <a:r>
              <a:rPr lang="ru-RU" i="1" dirty="0" smtClean="0"/>
              <a:t> </a:t>
            </a:r>
            <a:r>
              <a:rPr lang="ru-RU" i="1" dirty="0" err="1" smtClean="0"/>
              <a:t>була</a:t>
            </a:r>
            <a:r>
              <a:rPr lang="ru-RU" i="1" dirty="0" smtClean="0"/>
              <a:t> </a:t>
            </a:r>
            <a:r>
              <a:rPr lang="ru-RU" i="1" dirty="0" err="1" smtClean="0"/>
              <a:t>розроблена</a:t>
            </a:r>
            <a:r>
              <a:rPr lang="ru-RU" i="1" dirty="0" smtClean="0"/>
              <a:t> </a:t>
            </a:r>
            <a:r>
              <a:rPr lang="ru-RU" i="1" dirty="0" err="1" smtClean="0"/>
              <a:t>балістична</a:t>
            </a:r>
            <a:r>
              <a:rPr lang="ru-RU" i="1" dirty="0" smtClean="0"/>
              <a:t> ракета А-4 з </a:t>
            </a:r>
            <a:r>
              <a:rPr lang="ru-RU" i="1" dirty="0" err="1" smtClean="0"/>
              <a:t>дальністю</a:t>
            </a:r>
            <a:r>
              <a:rPr lang="ru-RU" i="1" dirty="0" smtClean="0"/>
              <a:t> </a:t>
            </a:r>
            <a:r>
              <a:rPr lang="ru-RU" i="1" dirty="0" err="1" smtClean="0"/>
              <a:t>польоту</a:t>
            </a:r>
            <a:r>
              <a:rPr lang="ru-RU" i="1" dirty="0" smtClean="0"/>
              <a:t> 320 км. </a:t>
            </a:r>
            <a:r>
              <a:rPr lang="ru-RU" i="1" dirty="0" err="1" smtClean="0"/>
              <a:t>Під</a:t>
            </a:r>
            <a:r>
              <a:rPr lang="ru-RU" i="1" dirty="0" smtClean="0"/>
              <a:t> час </a:t>
            </a:r>
            <a:r>
              <a:rPr lang="ru-RU" i="1" dirty="0" err="1" smtClean="0"/>
              <a:t>Другої</a:t>
            </a:r>
            <a:r>
              <a:rPr lang="ru-RU" i="1" dirty="0" smtClean="0"/>
              <a:t> </a:t>
            </a:r>
            <a:r>
              <a:rPr lang="ru-RU" i="1" dirty="0" err="1" smtClean="0"/>
              <a:t>світової</a:t>
            </a:r>
            <a:r>
              <a:rPr lang="ru-RU" i="1" dirty="0" smtClean="0"/>
              <a:t> </a:t>
            </a:r>
            <a:r>
              <a:rPr lang="ru-RU" i="1" dirty="0" err="1" smtClean="0"/>
              <a:t>війни</a:t>
            </a:r>
            <a:r>
              <a:rPr lang="ru-RU" i="1" dirty="0" smtClean="0"/>
              <a:t> 3 </a:t>
            </a:r>
            <a:r>
              <a:rPr lang="ru-RU" i="1" dirty="0" err="1" smtClean="0"/>
              <a:t>жовтня</a:t>
            </a:r>
            <a:r>
              <a:rPr lang="ru-RU" i="1" dirty="0" smtClean="0"/>
              <a:t> 1942 року </a:t>
            </a:r>
            <a:r>
              <a:rPr lang="ru-RU" i="1" dirty="0" err="1" smtClean="0"/>
              <a:t>відбувся</a:t>
            </a:r>
            <a:r>
              <a:rPr lang="ru-RU" i="1" dirty="0" smtClean="0"/>
              <a:t> перший </a:t>
            </a:r>
            <a:r>
              <a:rPr lang="ru-RU" i="1" dirty="0" err="1" smtClean="0"/>
              <a:t>успішний</a:t>
            </a:r>
            <a:r>
              <a:rPr lang="ru-RU" i="1" dirty="0" smtClean="0"/>
              <a:t> запуск </a:t>
            </a:r>
            <a:r>
              <a:rPr lang="ru-RU" i="1" dirty="0" err="1" smtClean="0"/>
              <a:t>цієї</a:t>
            </a:r>
            <a:r>
              <a:rPr lang="ru-RU" i="1" dirty="0" smtClean="0"/>
              <a:t> </a:t>
            </a:r>
            <a:r>
              <a:rPr lang="ru-RU" i="1" dirty="0" err="1" smtClean="0"/>
              <a:t>ракети</a:t>
            </a:r>
            <a:r>
              <a:rPr lang="ru-RU" i="1" dirty="0" smtClean="0"/>
              <a:t>, а в 1944 </a:t>
            </a:r>
            <a:r>
              <a:rPr lang="ru-RU" i="1" dirty="0" err="1" smtClean="0"/>
              <a:t>році</a:t>
            </a:r>
            <a:r>
              <a:rPr lang="ru-RU" i="1" dirty="0" smtClean="0"/>
              <a:t> </a:t>
            </a:r>
            <a:r>
              <a:rPr lang="ru-RU" i="1" dirty="0" err="1" smtClean="0"/>
              <a:t>почалося</a:t>
            </a:r>
            <a:r>
              <a:rPr lang="ru-RU" i="1" dirty="0" smtClean="0"/>
              <a:t> </a:t>
            </a:r>
            <a:r>
              <a:rPr lang="ru-RU" i="1" dirty="0" err="1" smtClean="0"/>
              <a:t>її</a:t>
            </a:r>
            <a:r>
              <a:rPr lang="ru-RU" i="1" dirty="0" smtClean="0"/>
              <a:t> </a:t>
            </a:r>
            <a:r>
              <a:rPr lang="ru-RU" i="1" dirty="0" err="1" smtClean="0"/>
              <a:t>бойове</a:t>
            </a:r>
            <a:r>
              <a:rPr lang="ru-RU" i="1" dirty="0" smtClean="0"/>
              <a:t> </a:t>
            </a:r>
            <a:r>
              <a:rPr lang="ru-RU" i="1" dirty="0" err="1" smtClean="0"/>
              <a:t>застосування</a:t>
            </a:r>
            <a:r>
              <a:rPr lang="ru-RU" i="1" dirty="0" smtClean="0"/>
              <a:t> </a:t>
            </a:r>
            <a:r>
              <a:rPr lang="ru-RU" i="1" dirty="0" err="1" smtClean="0"/>
              <a:t>під</a:t>
            </a:r>
            <a:r>
              <a:rPr lang="ru-RU" i="1" dirty="0" smtClean="0"/>
              <a:t> </a:t>
            </a:r>
            <a:r>
              <a:rPr lang="ru-RU" i="1" dirty="0" err="1" smtClean="0"/>
              <a:t>назвою</a:t>
            </a:r>
            <a:r>
              <a:rPr lang="ru-RU" i="1" dirty="0" smtClean="0"/>
              <a:t> «Фау-2» (</a:t>
            </a:r>
            <a:r>
              <a:rPr lang="en-US" i="1" dirty="0" smtClean="0"/>
              <a:t>V-2).</a:t>
            </a:r>
            <a:endParaRPr lang="ru-RU" i="1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4013863"/>
            <a:ext cx="1512168" cy="19960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5085184"/>
            <a:ext cx="1444842" cy="149360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TextBox 8"/>
          <p:cNvSpPr txBox="1"/>
          <p:nvPr/>
        </p:nvSpPr>
        <p:spPr>
          <a:xfrm>
            <a:off x="179512" y="4134731"/>
            <a:ext cx="55446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У 1957 </a:t>
            </a:r>
            <a:r>
              <a:rPr lang="ru-RU" b="1" dirty="0" err="1" smtClean="0"/>
              <a:t>році</a:t>
            </a:r>
            <a:r>
              <a:rPr lang="ru-RU" b="1" dirty="0" smtClean="0"/>
              <a:t> в СРСР </a:t>
            </a:r>
            <a:r>
              <a:rPr lang="ru-RU" b="1" dirty="0" err="1" smtClean="0"/>
              <a:t>під</a:t>
            </a:r>
            <a:r>
              <a:rPr lang="ru-RU" b="1" dirty="0" smtClean="0"/>
              <a:t> </a:t>
            </a:r>
            <a:r>
              <a:rPr lang="ru-RU" b="1" dirty="0" err="1" smtClean="0"/>
              <a:t>керівництвом</a:t>
            </a:r>
            <a:r>
              <a:rPr lang="ru-RU" b="1" dirty="0" smtClean="0"/>
              <a:t> </a:t>
            </a:r>
            <a:r>
              <a:rPr lang="ru-RU" b="1" dirty="0" err="1" smtClean="0"/>
              <a:t>Сергія</a:t>
            </a:r>
            <a:r>
              <a:rPr lang="ru-RU" b="1" dirty="0" smtClean="0"/>
              <a:t> Павловича </a:t>
            </a:r>
            <a:r>
              <a:rPr lang="ru-RU" b="1" dirty="0" err="1" smtClean="0"/>
              <a:t>Корольова</a:t>
            </a:r>
            <a:r>
              <a:rPr lang="ru-RU" b="1" dirty="0" smtClean="0"/>
              <a:t> як </a:t>
            </a:r>
            <a:r>
              <a:rPr lang="ru-RU" b="1" dirty="0" err="1" smtClean="0"/>
              <a:t>засіб</a:t>
            </a:r>
            <a:r>
              <a:rPr lang="ru-RU" b="1" dirty="0" smtClean="0"/>
              <a:t> доставки </a:t>
            </a:r>
            <a:r>
              <a:rPr lang="ru-RU" b="1" dirty="0" err="1" smtClean="0"/>
              <a:t>ядерної</a:t>
            </a:r>
            <a:r>
              <a:rPr lang="ru-RU" b="1" dirty="0" smtClean="0"/>
              <a:t> </a:t>
            </a:r>
            <a:r>
              <a:rPr lang="ru-RU" b="1" dirty="0" err="1" smtClean="0"/>
              <a:t>зброї</a:t>
            </a:r>
            <a:r>
              <a:rPr lang="ru-RU" b="1" dirty="0" smtClean="0"/>
              <a:t> </a:t>
            </a:r>
            <a:r>
              <a:rPr lang="ru-RU" b="1" dirty="0" err="1" smtClean="0"/>
              <a:t>була</a:t>
            </a:r>
            <a:r>
              <a:rPr lang="ru-RU" b="1" dirty="0" smtClean="0"/>
              <a:t> створена перша в </a:t>
            </a:r>
            <a:r>
              <a:rPr lang="ru-RU" b="1" dirty="0" err="1" smtClean="0"/>
              <a:t>світі</a:t>
            </a:r>
            <a:r>
              <a:rPr lang="ru-RU" b="1" dirty="0" smtClean="0"/>
              <a:t> </a:t>
            </a:r>
            <a:r>
              <a:rPr lang="ru-RU" b="1" dirty="0" err="1" smtClean="0"/>
              <a:t>міжконтинентальна</a:t>
            </a:r>
            <a:r>
              <a:rPr lang="ru-RU" b="1" dirty="0" smtClean="0"/>
              <a:t> </a:t>
            </a:r>
            <a:r>
              <a:rPr lang="ru-RU" b="1" dirty="0" err="1" smtClean="0"/>
              <a:t>балістична</a:t>
            </a:r>
            <a:r>
              <a:rPr lang="ru-RU" b="1" dirty="0" smtClean="0"/>
              <a:t> ракета Р-7, яка в тому ж </a:t>
            </a:r>
            <a:r>
              <a:rPr lang="ru-RU" b="1" dirty="0" err="1" smtClean="0"/>
              <a:t>році</a:t>
            </a:r>
            <a:r>
              <a:rPr lang="ru-RU" b="1" dirty="0" smtClean="0"/>
              <a:t> </a:t>
            </a:r>
            <a:r>
              <a:rPr lang="ru-RU" b="1" dirty="0" err="1" smtClean="0"/>
              <a:t>була</a:t>
            </a:r>
            <a:r>
              <a:rPr lang="ru-RU" b="1" dirty="0" smtClean="0"/>
              <a:t> </a:t>
            </a:r>
            <a:r>
              <a:rPr lang="ru-RU" b="1" dirty="0" err="1" smtClean="0"/>
              <a:t>використана</a:t>
            </a:r>
            <a:r>
              <a:rPr lang="ru-RU" b="1" dirty="0" smtClean="0"/>
              <a:t> для запуску </a:t>
            </a:r>
            <a:r>
              <a:rPr lang="ru-RU" b="1" dirty="0" err="1" smtClean="0"/>
              <a:t>першого</a:t>
            </a:r>
            <a:r>
              <a:rPr lang="ru-RU" b="1" dirty="0" smtClean="0"/>
              <a:t> в </a:t>
            </a:r>
            <a:r>
              <a:rPr lang="ru-RU" b="1" dirty="0" err="1" smtClean="0"/>
              <a:t>світі</a:t>
            </a:r>
            <a:r>
              <a:rPr lang="ru-RU" b="1" dirty="0" smtClean="0"/>
              <a:t> штучного </a:t>
            </a:r>
            <a:r>
              <a:rPr lang="ru-RU" b="1" dirty="0" err="1" smtClean="0"/>
              <a:t>супутника</a:t>
            </a:r>
            <a:r>
              <a:rPr lang="ru-RU" b="1" dirty="0" smtClean="0"/>
              <a:t> </a:t>
            </a:r>
            <a:r>
              <a:rPr lang="ru-RU" b="1" dirty="0" err="1" smtClean="0"/>
              <a:t>Землі</a:t>
            </a:r>
            <a:r>
              <a:rPr lang="ru-RU" b="1" dirty="0" smtClean="0"/>
              <a:t>. Так </a:t>
            </a:r>
            <a:r>
              <a:rPr lang="ru-RU" b="1" dirty="0" err="1" smtClean="0"/>
              <a:t>почалося</a:t>
            </a:r>
            <a:r>
              <a:rPr lang="ru-RU" b="1" dirty="0" smtClean="0"/>
              <a:t> </a:t>
            </a:r>
            <a:r>
              <a:rPr lang="ru-RU" b="1" dirty="0" err="1" smtClean="0"/>
              <a:t>застосування</a:t>
            </a:r>
            <a:r>
              <a:rPr lang="ru-RU" b="1" dirty="0" smtClean="0"/>
              <a:t> ракет для </a:t>
            </a:r>
            <a:r>
              <a:rPr lang="ru-RU" b="1" dirty="0" err="1" smtClean="0"/>
              <a:t>космічних</a:t>
            </a:r>
            <a:r>
              <a:rPr lang="ru-RU" b="1" dirty="0" smtClean="0"/>
              <a:t> </a:t>
            </a:r>
            <a:r>
              <a:rPr lang="ru-RU" b="1" dirty="0" err="1" smtClean="0"/>
              <a:t>польотів</a:t>
            </a:r>
            <a:r>
              <a:rPr lang="ru-RU" b="1" dirty="0" smtClean="0"/>
              <a:t>.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3842381"/>
            <a:ext cx="6950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------------------------------------------------------------------------------------------------------------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11710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76" y="332656"/>
            <a:ext cx="3588398" cy="24482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3952769" y="332656"/>
            <a:ext cx="47525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 </a:t>
            </a:r>
            <a:r>
              <a:rPr lang="ru-RU" dirty="0" err="1" smtClean="0"/>
              <a:t>сьогоднішній</a:t>
            </a:r>
            <a:r>
              <a:rPr lang="ru-RU" dirty="0" smtClean="0"/>
              <a:t> день </a:t>
            </a:r>
            <a:r>
              <a:rPr lang="ru-RU" dirty="0" err="1" smtClean="0"/>
              <a:t>космічна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інтегрує</a:t>
            </a:r>
            <a:r>
              <a:rPr lang="ru-RU" dirty="0" smtClean="0"/>
              <a:t> і </a:t>
            </a:r>
            <a:r>
              <a:rPr lang="ru-RU" dirty="0" err="1" smtClean="0"/>
              <a:t>використовує</a:t>
            </a:r>
            <a:r>
              <a:rPr lang="ru-RU" dirty="0" smtClean="0"/>
              <a:t> </a:t>
            </a:r>
            <a:r>
              <a:rPr lang="ru-RU" dirty="0" err="1" smtClean="0"/>
              <a:t>досягнення</a:t>
            </a:r>
            <a:r>
              <a:rPr lang="ru-RU" dirty="0" smtClean="0"/>
              <a:t> таких </a:t>
            </a:r>
            <a:r>
              <a:rPr lang="ru-RU" dirty="0" err="1" smtClean="0"/>
              <a:t>найважливіших</a:t>
            </a:r>
            <a:r>
              <a:rPr lang="ru-RU" dirty="0" smtClean="0"/>
              <a:t> </a:t>
            </a:r>
            <a:r>
              <a:rPr lang="ru-RU" dirty="0" err="1" smtClean="0"/>
              <a:t>високотехнологічних</a:t>
            </a:r>
            <a:r>
              <a:rPr lang="ru-RU" dirty="0" smtClean="0"/>
              <a:t> </a:t>
            </a:r>
            <a:r>
              <a:rPr lang="ru-RU" dirty="0" err="1" smtClean="0"/>
              <a:t>галузей</a:t>
            </a:r>
            <a:r>
              <a:rPr lang="ru-RU" dirty="0" smtClean="0"/>
              <a:t>, як </a:t>
            </a:r>
            <a:r>
              <a:rPr lang="ru-RU" dirty="0" err="1" smtClean="0"/>
              <a:t>комп'ютерне</a:t>
            </a:r>
            <a:r>
              <a:rPr lang="ru-RU" dirty="0" smtClean="0"/>
              <a:t> </a:t>
            </a:r>
            <a:r>
              <a:rPr lang="ru-RU" dirty="0" err="1" smtClean="0"/>
              <a:t>програмне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, </a:t>
            </a:r>
            <a:r>
              <a:rPr lang="ru-RU" dirty="0" err="1" smtClean="0"/>
              <a:t>електроніка</a:t>
            </a:r>
            <a:r>
              <a:rPr lang="ru-RU" dirty="0" smtClean="0"/>
              <a:t>, </a:t>
            </a:r>
            <a:r>
              <a:rPr lang="ru-RU" dirty="0" err="1" smtClean="0"/>
              <a:t>зв'язок</a:t>
            </a:r>
            <a:r>
              <a:rPr lang="ru-RU" dirty="0" smtClean="0"/>
              <a:t>, </a:t>
            </a:r>
            <a:r>
              <a:rPr lang="ru-RU" dirty="0" err="1" smtClean="0"/>
              <a:t>біотехнології</a:t>
            </a:r>
            <a:r>
              <a:rPr lang="ru-RU" dirty="0" smtClean="0"/>
              <a:t>,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 </a:t>
            </a:r>
            <a:r>
              <a:rPr lang="ru-RU" dirty="0" err="1" smtClean="0"/>
              <a:t>Космічна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пов'язана</a:t>
            </a:r>
            <a:r>
              <a:rPr lang="ru-RU" dirty="0" smtClean="0"/>
              <a:t> з </a:t>
            </a:r>
            <a:r>
              <a:rPr lang="ru-RU" dirty="0" err="1" smtClean="0"/>
              <a:t>міжнародною</a:t>
            </a:r>
            <a:r>
              <a:rPr lang="ru-RU" dirty="0" smtClean="0"/>
              <a:t> </a:t>
            </a:r>
            <a:r>
              <a:rPr lang="ru-RU" dirty="0" err="1" smtClean="0"/>
              <a:t>торгівлею</a:t>
            </a:r>
            <a:r>
              <a:rPr lang="ru-RU" dirty="0" smtClean="0"/>
              <a:t> та </a:t>
            </a:r>
            <a:r>
              <a:rPr lang="ru-RU" dirty="0" err="1" smtClean="0"/>
              <a:t>політикою</a:t>
            </a:r>
            <a:r>
              <a:rPr lang="ru-RU" dirty="0" smtClean="0"/>
              <a:t>, </a:t>
            </a:r>
            <a:r>
              <a:rPr lang="ru-RU" dirty="0" err="1" smtClean="0"/>
              <a:t>глобальними</a:t>
            </a:r>
            <a:r>
              <a:rPr lang="ru-RU" dirty="0" smtClean="0"/>
              <a:t> ринками, </a:t>
            </a:r>
            <a:r>
              <a:rPr lang="ru-RU" dirty="0" err="1" smtClean="0"/>
              <a:t>міжнародною</a:t>
            </a:r>
            <a:r>
              <a:rPr lang="ru-RU" dirty="0" smtClean="0"/>
              <a:t> </a:t>
            </a:r>
            <a:r>
              <a:rPr lang="ru-RU" dirty="0" err="1" smtClean="0"/>
              <a:t>конкуренцією</a:t>
            </a:r>
            <a:r>
              <a:rPr lang="ru-RU" dirty="0" smtClean="0"/>
              <a:t>, </a:t>
            </a:r>
            <a:r>
              <a:rPr lang="ru-RU" dirty="0" err="1" smtClean="0"/>
              <a:t>стандартизацією</a:t>
            </a:r>
            <a:r>
              <a:rPr lang="ru-RU" dirty="0" smtClean="0"/>
              <a:t> та </a:t>
            </a:r>
            <a:r>
              <a:rPr lang="ru-RU" dirty="0" err="1" smtClean="0"/>
              <a:t>регулюванням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07504" y="3068960"/>
            <a:ext cx="88569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Ракетно-</a:t>
            </a:r>
            <a:r>
              <a:rPr lang="ru-RU" dirty="0" err="1" smtClean="0"/>
              <a:t>космічна</a:t>
            </a:r>
            <a:r>
              <a:rPr lang="ru-RU" dirty="0" smtClean="0"/>
              <a:t> </a:t>
            </a:r>
            <a:r>
              <a:rPr lang="ru-RU" dirty="0" err="1" smtClean="0"/>
              <a:t>галузь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значний</a:t>
            </a:r>
            <a:r>
              <a:rPr lang="ru-RU" dirty="0" smtClean="0"/>
              <a:t> </a:t>
            </a:r>
            <a:r>
              <a:rPr lang="ru-RU" dirty="0" err="1" smtClean="0"/>
              <a:t>економічний</a:t>
            </a:r>
            <a:r>
              <a:rPr lang="ru-RU" dirty="0" smtClean="0"/>
              <a:t> та </a:t>
            </a:r>
            <a:r>
              <a:rPr lang="ru-RU" dirty="0" err="1" smtClean="0"/>
              <a:t>науково-технічний</a:t>
            </a:r>
            <a:r>
              <a:rPr lang="ru-RU" dirty="0" smtClean="0"/>
              <a:t> </a:t>
            </a:r>
            <a:r>
              <a:rPr lang="ru-RU" dirty="0" err="1" smtClean="0"/>
              <a:t>потенціал</a:t>
            </a:r>
            <a:r>
              <a:rPr lang="ru-RU" dirty="0" smtClean="0"/>
              <a:t>. На початок 1992 р. 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налічувалося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600 </a:t>
            </a:r>
            <a:r>
              <a:rPr lang="ru-RU" dirty="0" err="1" smtClean="0"/>
              <a:t>спеціалізованих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брали участь у </a:t>
            </a:r>
            <a:r>
              <a:rPr lang="ru-RU" dirty="0" err="1" smtClean="0"/>
              <a:t>створенні</a:t>
            </a:r>
            <a:r>
              <a:rPr lang="ru-RU" dirty="0" smtClean="0"/>
              <a:t> ракетно-</a:t>
            </a:r>
            <a:r>
              <a:rPr lang="ru-RU" dirty="0" err="1" smtClean="0"/>
              <a:t>космічної</a:t>
            </a:r>
            <a:r>
              <a:rPr lang="ru-RU" dirty="0" smtClean="0"/>
              <a:t> </a:t>
            </a:r>
            <a:r>
              <a:rPr lang="ru-RU" dirty="0" err="1" smtClean="0"/>
              <a:t>техніки</a:t>
            </a:r>
            <a:r>
              <a:rPr lang="ru-RU" dirty="0" smtClean="0"/>
              <a:t> і на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працювало</a:t>
            </a:r>
            <a:r>
              <a:rPr lang="ru-RU" dirty="0" smtClean="0"/>
              <a:t> </a:t>
            </a:r>
            <a:r>
              <a:rPr lang="ru-RU" dirty="0" err="1" smtClean="0"/>
              <a:t>понад</a:t>
            </a:r>
            <a:r>
              <a:rPr lang="ru-RU" dirty="0" smtClean="0"/>
              <a:t> 250 тис. </a:t>
            </a:r>
            <a:r>
              <a:rPr lang="ru-RU" dirty="0" err="1" smtClean="0"/>
              <a:t>Кваліфікованих</a:t>
            </a:r>
            <a:r>
              <a:rPr lang="ru-RU" dirty="0" smtClean="0"/>
              <a:t> </a:t>
            </a:r>
            <a:r>
              <a:rPr lang="ru-RU" dirty="0" err="1" smtClean="0"/>
              <a:t>спеціалістів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07504" y="4437112"/>
            <a:ext cx="859779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Основною </a:t>
            </a:r>
            <a:r>
              <a:rPr lang="ru-RU" dirty="0" err="1" smtClean="0">
                <a:solidFill>
                  <a:srgbClr val="FFFF00"/>
                </a:solidFill>
              </a:rPr>
              <a:t>продукцією</a:t>
            </a:r>
            <a:r>
              <a:rPr lang="ru-RU" dirty="0" smtClean="0">
                <a:solidFill>
                  <a:srgbClr val="FFFF00"/>
                </a:solidFill>
              </a:rPr>
              <a:t> ракетно-</a:t>
            </a:r>
            <a:r>
              <a:rPr lang="ru-RU" dirty="0" err="1" smtClean="0">
                <a:solidFill>
                  <a:srgbClr val="FFFF00"/>
                </a:solidFill>
              </a:rPr>
              <a:t>космічного</a:t>
            </a:r>
            <a:r>
              <a:rPr lang="ru-RU" dirty="0" smtClean="0">
                <a:solidFill>
                  <a:srgbClr val="FFFF00"/>
                </a:solidFill>
              </a:rPr>
              <a:t> комплексу </a:t>
            </a:r>
            <a:r>
              <a:rPr lang="ru-RU" dirty="0" err="1" smtClean="0">
                <a:solidFill>
                  <a:srgbClr val="FFFF00"/>
                </a:solidFill>
              </a:rPr>
              <a:t>України</a:t>
            </a:r>
            <a:r>
              <a:rPr lang="ru-RU" dirty="0" smtClean="0">
                <a:solidFill>
                  <a:srgbClr val="FFFF00"/>
                </a:solidFill>
              </a:rPr>
              <a:t> за </a:t>
            </a:r>
            <a:r>
              <a:rPr lang="ru-RU" dirty="0" err="1" smtClean="0">
                <a:solidFill>
                  <a:srgbClr val="FFFF00"/>
                </a:solidFill>
              </a:rPr>
              <a:t>часів</a:t>
            </a:r>
            <a:r>
              <a:rPr lang="ru-RU" dirty="0" smtClean="0">
                <a:solidFill>
                  <a:srgbClr val="FFFF00"/>
                </a:solidFill>
              </a:rPr>
              <a:t> СРСР </a:t>
            </a:r>
            <a:r>
              <a:rPr lang="ru-RU" dirty="0" err="1" smtClean="0">
                <a:solidFill>
                  <a:srgbClr val="FFFF00"/>
                </a:solidFill>
              </a:rPr>
              <a:t>були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бойові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ракетні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комплекси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стратегічного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призначення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всіх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класів</a:t>
            </a:r>
            <a:r>
              <a:rPr lang="ru-RU" dirty="0" smtClean="0">
                <a:solidFill>
                  <a:srgbClr val="FFFF00"/>
                </a:solidFill>
              </a:rPr>
              <a:t> (шахтного, </a:t>
            </a:r>
            <a:r>
              <a:rPr lang="ru-RU" dirty="0" err="1" smtClean="0">
                <a:solidFill>
                  <a:srgbClr val="FFFF00"/>
                </a:solidFill>
              </a:rPr>
              <a:t>залізничного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морського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базування</a:t>
            </a:r>
            <a:r>
              <a:rPr lang="ru-RU" dirty="0" smtClean="0">
                <a:solidFill>
                  <a:srgbClr val="FFFF00"/>
                </a:solidFill>
              </a:rPr>
              <a:t>), "а </a:t>
            </a:r>
            <a:r>
              <a:rPr lang="ru-RU" dirty="0" err="1" smtClean="0">
                <a:solidFill>
                  <a:srgbClr val="FFFF00"/>
                </a:solidFill>
              </a:rPr>
              <a:t>які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було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зорієнтовано</a:t>
            </a:r>
            <a:r>
              <a:rPr lang="ru-RU" dirty="0" smtClean="0">
                <a:solidFill>
                  <a:srgbClr val="FFFF00"/>
                </a:solidFill>
              </a:rPr>
              <a:t> 90% </a:t>
            </a:r>
            <a:r>
              <a:rPr lang="ru-RU" dirty="0" err="1" smtClean="0">
                <a:solidFill>
                  <a:srgbClr val="FFFF00"/>
                </a:solidFill>
              </a:rPr>
              <a:t>виробничих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потужностей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dirty="0" err="1" smtClean="0">
                <a:solidFill>
                  <a:srgbClr val="FFFF00"/>
                </a:solidFill>
              </a:rPr>
              <a:t>Пише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близько</a:t>
            </a:r>
            <a:r>
              <a:rPr lang="ru-RU" dirty="0" smtClean="0">
                <a:solidFill>
                  <a:srgbClr val="FFFF00"/>
                </a:solidFill>
              </a:rPr>
              <a:t> 5% </a:t>
            </a:r>
            <a:r>
              <a:rPr lang="ru-RU" dirty="0" err="1" smtClean="0">
                <a:solidFill>
                  <a:srgbClr val="FFFF00"/>
                </a:solidFill>
              </a:rPr>
              <a:t>потужностей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використовувалося</a:t>
            </a:r>
            <a:r>
              <a:rPr lang="ru-RU" dirty="0" smtClean="0">
                <a:solidFill>
                  <a:srgbClr val="FFFF00"/>
                </a:solidFill>
              </a:rPr>
              <a:t> для </a:t>
            </a:r>
            <a:r>
              <a:rPr lang="ru-RU" dirty="0" err="1" smtClean="0">
                <a:solidFill>
                  <a:srgbClr val="FFFF00"/>
                </a:solidFill>
              </a:rPr>
              <a:t>створення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космічних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засобів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наукового</a:t>
            </a:r>
            <a:r>
              <a:rPr lang="ru-RU" dirty="0" smtClean="0">
                <a:solidFill>
                  <a:srgbClr val="FFFF00"/>
                </a:solidFill>
              </a:rPr>
              <a:t> і </a:t>
            </a:r>
            <a:r>
              <a:rPr lang="ru-RU" dirty="0" err="1" smtClean="0">
                <a:solidFill>
                  <a:srgbClr val="FFFF00"/>
                </a:solidFill>
              </a:rPr>
              <a:t>господарського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призначення</a:t>
            </a:r>
            <a:r>
              <a:rPr lang="ru-RU" dirty="0" smtClean="0">
                <a:solidFill>
                  <a:srgbClr val="FFFF00"/>
                </a:solidFill>
              </a:rPr>
              <a:t>. В </a:t>
            </a:r>
            <a:r>
              <a:rPr lang="ru-RU" dirty="0" err="1" smtClean="0">
                <a:solidFill>
                  <a:srgbClr val="FFFF00"/>
                </a:solidFill>
              </a:rPr>
              <a:t>Україні</a:t>
            </a:r>
            <a:r>
              <a:rPr lang="ru-RU" dirty="0" smtClean="0">
                <a:solidFill>
                  <a:srgbClr val="FFFF00"/>
                </a:solidFill>
              </a:rPr>
              <a:t> створено </a:t>
            </a:r>
            <a:r>
              <a:rPr lang="ru-RU" dirty="0" err="1" smtClean="0">
                <a:solidFill>
                  <a:srgbClr val="FFFF00"/>
                </a:solidFill>
              </a:rPr>
              <a:t>чотири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покоління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бойових</a:t>
            </a:r>
            <a:r>
              <a:rPr lang="ru-RU" dirty="0" smtClean="0">
                <a:solidFill>
                  <a:srgbClr val="FFFF00"/>
                </a:solidFill>
              </a:rPr>
              <a:t> ракет </a:t>
            </a:r>
            <a:r>
              <a:rPr lang="ru-RU" dirty="0" err="1" smtClean="0">
                <a:solidFill>
                  <a:srgbClr val="FFFF00"/>
                </a:solidFill>
              </a:rPr>
              <a:t>стратегічного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призначення</a:t>
            </a:r>
            <a:r>
              <a:rPr lang="ru-RU" dirty="0" smtClean="0">
                <a:solidFill>
                  <a:srgbClr val="FFFF00"/>
                </a:solidFill>
              </a:rPr>
              <a:t>, в тому </a:t>
            </a:r>
            <a:r>
              <a:rPr lang="ru-RU" dirty="0" err="1" smtClean="0">
                <a:solidFill>
                  <a:srgbClr val="FFFF00"/>
                </a:solidFill>
              </a:rPr>
              <a:t>числі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найдосконаліші</a:t>
            </a:r>
            <a:r>
              <a:rPr lang="ru-RU" dirty="0" smtClean="0">
                <a:solidFill>
                  <a:srgbClr val="FFFF00"/>
                </a:solidFill>
              </a:rPr>
              <a:t> в </a:t>
            </a:r>
            <a:r>
              <a:rPr lang="ru-RU" dirty="0" err="1" smtClean="0">
                <a:solidFill>
                  <a:srgbClr val="FFFF00"/>
                </a:solidFill>
              </a:rPr>
              <a:t>світі</a:t>
            </a:r>
            <a:r>
              <a:rPr lang="ru-RU" dirty="0" smtClean="0">
                <a:solidFill>
                  <a:srgbClr val="FFFF00"/>
                </a:solidFill>
              </a:rPr>
              <a:t> СС-18 та СС-24. а </a:t>
            </a:r>
            <a:r>
              <a:rPr lang="ru-RU" dirty="0" err="1" smtClean="0">
                <a:solidFill>
                  <a:srgbClr val="FFFF00"/>
                </a:solidFill>
              </a:rPr>
              <a:t>також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високоефективні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космічні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ракетні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комплекси</a:t>
            </a:r>
            <a:r>
              <a:rPr lang="ru-RU" dirty="0" smtClean="0">
                <a:solidFill>
                  <a:srgbClr val="FFFF00"/>
                </a:solidFill>
              </a:rPr>
              <a:t> "Циклон" і "</a:t>
            </a:r>
            <a:r>
              <a:rPr lang="ru-RU" dirty="0" err="1" smtClean="0">
                <a:solidFill>
                  <a:srgbClr val="FFFF00"/>
                </a:solidFill>
              </a:rPr>
              <a:t>Зеніт</a:t>
            </a:r>
            <a:r>
              <a:rPr lang="ru-RU" dirty="0" smtClean="0">
                <a:solidFill>
                  <a:srgbClr val="FFFF00"/>
                </a:solidFill>
              </a:rPr>
              <a:t>".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819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3236" y="260649"/>
            <a:ext cx="3917235" cy="24482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0" y="260649"/>
            <a:ext cx="471601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Перший </a:t>
            </a:r>
            <a:r>
              <a:rPr lang="ru-RU" dirty="0" err="1" smtClean="0"/>
              <a:t>космічний</a:t>
            </a:r>
            <a:r>
              <a:rPr lang="ru-RU" dirty="0" smtClean="0"/>
              <a:t> </a:t>
            </a:r>
            <a:r>
              <a:rPr lang="ru-RU" dirty="0" err="1" smtClean="0"/>
              <a:t>політ</a:t>
            </a:r>
            <a:r>
              <a:rPr lang="ru-RU" dirty="0" smtClean="0"/>
              <a:t> </a:t>
            </a:r>
            <a:r>
              <a:rPr lang="ru-RU" dirty="0" err="1" smtClean="0"/>
              <a:t>викликав</a:t>
            </a:r>
            <a:r>
              <a:rPr lang="ru-RU" dirty="0" smtClean="0"/>
              <a:t> великий </a:t>
            </a:r>
            <a:r>
              <a:rPr lang="ru-RU" dirty="0" err="1" smtClean="0"/>
              <a:t>інтерес</a:t>
            </a:r>
            <a:r>
              <a:rPr lang="ru-RU" dirty="0" smtClean="0"/>
              <a:t> в </a:t>
            </a:r>
            <a:r>
              <a:rPr lang="ru-RU" dirty="0" err="1" smtClean="0"/>
              <a:t>усьому</a:t>
            </a:r>
            <a:r>
              <a:rPr lang="ru-RU" dirty="0" smtClean="0"/>
              <a:t> </a:t>
            </a:r>
            <a:r>
              <a:rPr lang="ru-RU" dirty="0" err="1" smtClean="0"/>
              <a:t>світі</a:t>
            </a:r>
            <a:r>
              <a:rPr lang="ru-RU" dirty="0" smtClean="0"/>
              <a:t>, а сам </a:t>
            </a:r>
            <a:r>
              <a:rPr lang="ru-RU" dirty="0" err="1" smtClean="0"/>
              <a:t>Юрій</a:t>
            </a:r>
            <a:r>
              <a:rPr lang="ru-RU" dirty="0" smtClean="0"/>
              <a:t> </a:t>
            </a:r>
            <a:r>
              <a:rPr lang="ru-RU" dirty="0" err="1" smtClean="0"/>
              <a:t>Гагарін</a:t>
            </a:r>
            <a:r>
              <a:rPr lang="ru-RU" dirty="0" smtClean="0"/>
              <a:t> </a:t>
            </a:r>
            <a:r>
              <a:rPr lang="ru-RU" dirty="0" err="1" smtClean="0"/>
              <a:t>перетворився</a:t>
            </a:r>
            <a:r>
              <a:rPr lang="ru-RU" dirty="0" smtClean="0"/>
              <a:t> на </a:t>
            </a:r>
            <a:r>
              <a:rPr lang="ru-RU" dirty="0" err="1" smtClean="0"/>
              <a:t>світову</a:t>
            </a:r>
            <a:r>
              <a:rPr lang="ru-RU" dirty="0" smtClean="0"/>
              <a:t> </a:t>
            </a:r>
            <a:r>
              <a:rPr lang="ru-RU" dirty="0" err="1" smtClean="0"/>
              <a:t>знаменитість</a:t>
            </a:r>
            <a:r>
              <a:rPr lang="ru-RU" dirty="0" smtClean="0"/>
              <a:t>. За </a:t>
            </a:r>
            <a:r>
              <a:rPr lang="ru-RU" dirty="0" err="1" smtClean="0"/>
              <a:t>запрошеннями</a:t>
            </a:r>
            <a:r>
              <a:rPr lang="ru-RU" dirty="0" smtClean="0"/>
              <a:t> </a:t>
            </a:r>
            <a:r>
              <a:rPr lang="ru-RU" dirty="0" err="1" smtClean="0"/>
              <a:t>зарубіжних</a:t>
            </a:r>
            <a:r>
              <a:rPr lang="ru-RU" dirty="0" smtClean="0"/>
              <a:t> </a:t>
            </a:r>
            <a:r>
              <a:rPr lang="ru-RU" dirty="0" err="1" smtClean="0"/>
              <a:t>урядів</a:t>
            </a:r>
            <a:r>
              <a:rPr lang="ru-RU" dirty="0" smtClean="0"/>
              <a:t> і </a:t>
            </a:r>
            <a:r>
              <a:rPr lang="ru-RU" dirty="0" err="1" smtClean="0"/>
              <a:t>громадських</a:t>
            </a:r>
            <a:r>
              <a:rPr lang="ru-RU" dirty="0" smtClean="0"/>
              <a:t> </a:t>
            </a:r>
            <a:r>
              <a:rPr lang="ru-RU" dirty="0" err="1" smtClean="0"/>
              <a:t>організацій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відвідав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30 </a:t>
            </a:r>
            <a:r>
              <a:rPr lang="ru-RU" dirty="0" err="1" smtClean="0"/>
              <a:t>країн</a:t>
            </a:r>
            <a:r>
              <a:rPr lang="ru-RU" dirty="0" smtClean="0"/>
              <a:t> [6]. </a:t>
            </a:r>
            <a:r>
              <a:rPr lang="ru-RU" dirty="0" err="1" smtClean="0"/>
              <a:t>Багато</a:t>
            </a:r>
            <a:r>
              <a:rPr lang="ru-RU" dirty="0" smtClean="0"/>
              <a:t> у </a:t>
            </a:r>
            <a:r>
              <a:rPr lang="ru-RU" dirty="0" err="1" smtClean="0"/>
              <a:t>першого</a:t>
            </a:r>
            <a:r>
              <a:rPr lang="ru-RU" dirty="0" smtClean="0"/>
              <a:t> космонавта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поїздок</a:t>
            </a:r>
            <a:r>
              <a:rPr lang="ru-RU" dirty="0" smtClean="0"/>
              <a:t> і </a:t>
            </a:r>
            <a:r>
              <a:rPr lang="ru-RU" dirty="0" err="1" smtClean="0"/>
              <a:t>всередині</a:t>
            </a:r>
            <a:r>
              <a:rPr lang="ru-RU" dirty="0" smtClean="0"/>
              <a:t> </a:t>
            </a:r>
            <a:r>
              <a:rPr lang="ru-RU" dirty="0" err="1" smtClean="0"/>
              <a:t>Радянського</a:t>
            </a:r>
            <a:r>
              <a:rPr lang="ru-RU" dirty="0" smtClean="0"/>
              <a:t> Союзу. У </a:t>
            </a:r>
            <a:r>
              <a:rPr lang="ru-RU" dirty="0" err="1" smtClean="0"/>
              <a:t>наступні</a:t>
            </a:r>
            <a:r>
              <a:rPr lang="ru-RU" dirty="0" smtClean="0"/>
              <a:t> роки </a:t>
            </a:r>
            <a:r>
              <a:rPr lang="ru-RU" dirty="0" err="1" smtClean="0"/>
              <a:t>Гагарін</a:t>
            </a:r>
            <a:r>
              <a:rPr lang="ru-RU" dirty="0" smtClean="0"/>
              <a:t> </a:t>
            </a:r>
            <a:r>
              <a:rPr lang="ru-RU" dirty="0" err="1" smtClean="0"/>
              <a:t>вів</a:t>
            </a:r>
            <a:r>
              <a:rPr lang="ru-RU" dirty="0" smtClean="0"/>
              <a:t> </a:t>
            </a:r>
            <a:r>
              <a:rPr lang="ru-RU" dirty="0" err="1" smtClean="0"/>
              <a:t>велику</a:t>
            </a:r>
            <a:r>
              <a:rPr lang="ru-RU" dirty="0" smtClean="0"/>
              <a:t> </a:t>
            </a:r>
            <a:r>
              <a:rPr lang="ru-RU" dirty="0" err="1" smtClean="0"/>
              <a:t>суспільно-політичну</a:t>
            </a:r>
            <a:r>
              <a:rPr lang="ru-RU" dirty="0" smtClean="0"/>
              <a:t> роботу, </a:t>
            </a:r>
            <a:r>
              <a:rPr lang="ru-RU" dirty="0" err="1" smtClean="0"/>
              <a:t>закінчив</a:t>
            </a:r>
            <a:r>
              <a:rPr lang="ru-RU" dirty="0" smtClean="0"/>
              <a:t> </a:t>
            </a:r>
            <a:r>
              <a:rPr lang="ru-RU" dirty="0" err="1" smtClean="0"/>
              <a:t>Військово-повітряну</a:t>
            </a:r>
            <a:r>
              <a:rPr lang="ru-RU" dirty="0" smtClean="0"/>
              <a:t> </a:t>
            </a:r>
            <a:r>
              <a:rPr lang="ru-RU" dirty="0" err="1" smtClean="0"/>
              <a:t>інженерну</a:t>
            </a:r>
            <a:r>
              <a:rPr lang="ru-RU" dirty="0" smtClean="0"/>
              <a:t> </a:t>
            </a:r>
            <a:r>
              <a:rPr lang="ru-RU" dirty="0" err="1" smtClean="0"/>
              <a:t>академію</a:t>
            </a:r>
            <a:r>
              <a:rPr lang="ru-RU" dirty="0" smtClean="0"/>
              <a:t> </a:t>
            </a:r>
            <a:r>
              <a:rPr lang="ru-RU" dirty="0" err="1" smtClean="0"/>
              <a:t>імені</a:t>
            </a:r>
            <a:r>
              <a:rPr lang="ru-RU" dirty="0" smtClean="0"/>
              <a:t> </a:t>
            </a:r>
            <a:r>
              <a:rPr lang="ru-RU" dirty="0" err="1" smtClean="0"/>
              <a:t>професора</a:t>
            </a:r>
            <a:r>
              <a:rPr lang="ru-RU" dirty="0" smtClean="0"/>
              <a:t> М. Є. </a:t>
            </a:r>
            <a:r>
              <a:rPr lang="ru-RU" dirty="0" err="1" smtClean="0"/>
              <a:t>Жуковського</a:t>
            </a:r>
            <a:r>
              <a:rPr lang="ru-RU" dirty="0" smtClean="0"/>
              <a:t>, </a:t>
            </a:r>
            <a:r>
              <a:rPr lang="ru-RU" dirty="0" err="1" smtClean="0"/>
              <a:t>працював</a:t>
            </a:r>
            <a:r>
              <a:rPr lang="ru-RU" dirty="0" smtClean="0"/>
              <a:t> в </a:t>
            </a:r>
            <a:r>
              <a:rPr lang="ru-RU" dirty="0" err="1" smtClean="0"/>
              <a:t>Центрі</a:t>
            </a:r>
            <a:r>
              <a:rPr lang="ru-RU" dirty="0" smtClean="0"/>
              <a:t> </a:t>
            </a:r>
            <a:r>
              <a:rPr lang="ru-RU" dirty="0" err="1" smtClean="0"/>
              <a:t>підготовки</a:t>
            </a:r>
            <a:r>
              <a:rPr lang="ru-RU" dirty="0" smtClean="0"/>
              <a:t> </a:t>
            </a:r>
            <a:r>
              <a:rPr lang="ru-RU" dirty="0" err="1" smtClean="0"/>
              <a:t>космонавтів</a:t>
            </a:r>
            <a:r>
              <a:rPr lang="ru-RU" dirty="0" smtClean="0"/>
              <a:t> і </a:t>
            </a:r>
            <a:r>
              <a:rPr lang="ru-RU" dirty="0" err="1" smtClean="0"/>
              <a:t>готувався</a:t>
            </a:r>
            <a:r>
              <a:rPr lang="ru-RU" dirty="0" smtClean="0"/>
              <a:t> до нового </a:t>
            </a:r>
            <a:r>
              <a:rPr lang="ru-RU" dirty="0" err="1" smtClean="0"/>
              <a:t>польоту</a:t>
            </a:r>
            <a:r>
              <a:rPr lang="ru-RU" dirty="0" smtClean="0"/>
              <a:t> в космос.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3789040"/>
            <a:ext cx="9144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Старт корабля «Восток» с пилотом-космонавтом Юрием Алексеевичем Гагариным на борту был произведён 12 апреля 1961 года в 09:07 по московскому времени (06:07 UTC) с космодрома Байконур. Позывной Гагарина был «Кедр». Начальником стартовой команды («стреляющим») во время запуска был инженер-подполковник ракетных войск (впоследствии генерал-майор) А. С. Кириллов — он отдавал команды по этапам пуска ракеты и контролировал их выполнение, наблюдая ракету в перископ из командного бункера. Его дублёром у второго перископа был Л. А. Воскресенский — заместитель главного конструктора С. П. Королёва по испытаниям.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41970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---------------------------------------------------------------------------------------------------------------------------------------------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7357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260648"/>
            <a:ext cx="7920880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7 </a:t>
            </a:r>
            <a:r>
              <a:rPr lang="ru-RU" sz="3200" dirty="0" err="1" smtClean="0"/>
              <a:t>неймовірних</a:t>
            </a:r>
            <a:r>
              <a:rPr lang="ru-RU" sz="3200" dirty="0" smtClean="0"/>
              <a:t> </a:t>
            </a:r>
            <a:r>
              <a:rPr lang="ru-RU" sz="3200" dirty="0" err="1" smtClean="0"/>
              <a:t>фактів</a:t>
            </a:r>
            <a:r>
              <a:rPr lang="ru-RU" sz="3200" dirty="0" smtClean="0"/>
              <a:t> про наше </a:t>
            </a:r>
            <a:r>
              <a:rPr lang="ru-RU" sz="3200" dirty="0" err="1" smtClean="0"/>
              <a:t>космічне</a:t>
            </a:r>
            <a:r>
              <a:rPr lang="ru-RU" sz="3200" dirty="0" smtClean="0"/>
              <a:t> </a:t>
            </a:r>
            <a:r>
              <a:rPr lang="ru-RU" sz="3200" dirty="0" err="1" smtClean="0"/>
              <a:t>минуле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1196752"/>
            <a:ext cx="813690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FF00"/>
                </a:solidFill>
              </a:rPr>
              <a:t>1) </a:t>
            </a:r>
            <a:r>
              <a:rPr lang="uk-UA" dirty="0" smtClean="0"/>
              <a:t>Всесвітній день космонавтики і авіації – визначний день для такої космічної держави, як Україна ще з часів Радянського Союзу.</a:t>
            </a:r>
            <a:br>
              <a:rPr lang="uk-UA" dirty="0" smtClean="0"/>
            </a:br>
            <a:r>
              <a:rPr lang="uk-UA" b="1" dirty="0" smtClean="0">
                <a:solidFill>
                  <a:srgbClr val="FFFF00"/>
                </a:solidFill>
              </a:rPr>
              <a:t>2) </a:t>
            </a:r>
            <a:r>
              <a:rPr lang="ru-RU" dirty="0" err="1" smtClean="0"/>
              <a:t>Володимир</a:t>
            </a:r>
            <a:r>
              <a:rPr lang="ru-RU" dirty="0" smtClean="0"/>
              <a:t> </a:t>
            </a:r>
            <a:r>
              <a:rPr lang="ru-RU" dirty="0" err="1" smtClean="0"/>
              <a:t>Челомей</a:t>
            </a:r>
            <a:r>
              <a:rPr lang="ru-RU" dirty="0" smtClean="0"/>
              <a:t> – конструктор </a:t>
            </a:r>
            <a:r>
              <a:rPr lang="ru-RU" dirty="0" err="1" smtClean="0"/>
              <a:t>відомої</a:t>
            </a:r>
            <a:r>
              <a:rPr lang="ru-RU" dirty="0" smtClean="0"/>
              <a:t> </a:t>
            </a:r>
            <a:r>
              <a:rPr lang="ru-RU" dirty="0" err="1" smtClean="0"/>
              <a:t>ракети-носія</a:t>
            </a:r>
            <a:r>
              <a:rPr lang="ru-RU" dirty="0" smtClean="0"/>
              <a:t> "Протон".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генеральним</a:t>
            </a:r>
            <a:r>
              <a:rPr lang="ru-RU" dirty="0" smtClean="0"/>
              <a:t> конструктором ракетно-</a:t>
            </a:r>
            <a:r>
              <a:rPr lang="ru-RU" dirty="0" err="1" smtClean="0"/>
              <a:t>космічної</a:t>
            </a:r>
            <a:r>
              <a:rPr lang="ru-RU" dirty="0" smtClean="0"/>
              <a:t> </a:t>
            </a:r>
            <a:r>
              <a:rPr lang="ru-RU" dirty="0" err="1" smtClean="0"/>
              <a:t>техніки</a:t>
            </a:r>
            <a:r>
              <a:rPr lang="ru-RU" dirty="0" smtClean="0"/>
              <a:t>, член </a:t>
            </a:r>
            <a:r>
              <a:rPr lang="ru-RU" dirty="0" err="1" smtClean="0"/>
              <a:t>Міжнародної</a:t>
            </a:r>
            <a:r>
              <a:rPr lang="ru-RU" dirty="0" smtClean="0"/>
              <a:t> </a:t>
            </a:r>
            <a:r>
              <a:rPr lang="ru-RU" dirty="0" err="1" smtClean="0"/>
              <a:t>академії</a:t>
            </a:r>
            <a:r>
              <a:rPr lang="ru-RU" dirty="0" smtClean="0"/>
              <a:t> астронавтики.</a:t>
            </a:r>
            <a:br>
              <a:rPr lang="ru-RU" dirty="0" smtClean="0"/>
            </a:br>
            <a:r>
              <a:rPr lang="ru-RU" b="1" dirty="0" smtClean="0">
                <a:solidFill>
                  <a:srgbClr val="FFFF00"/>
                </a:solidFill>
              </a:rPr>
              <a:t>3) </a:t>
            </a:r>
            <a:r>
              <a:rPr lang="ru-RU" dirty="0" err="1" smtClean="0"/>
              <a:t>Поки</a:t>
            </a:r>
            <a:r>
              <a:rPr lang="ru-RU" dirty="0" smtClean="0"/>
              <a:t> </a:t>
            </a:r>
            <a:r>
              <a:rPr lang="ru-RU" dirty="0" err="1" smtClean="0"/>
              <a:t>єдиний</a:t>
            </a:r>
            <a:r>
              <a:rPr lang="ru-RU" dirty="0" smtClean="0"/>
              <a:t> астронавт </a:t>
            </a:r>
            <a:r>
              <a:rPr lang="ru-RU" dirty="0" err="1" smtClean="0"/>
              <a:t>України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побував</a:t>
            </a:r>
            <a:r>
              <a:rPr lang="ru-RU" dirty="0" smtClean="0"/>
              <a:t> у </a:t>
            </a:r>
            <a:r>
              <a:rPr lang="ru-RU" dirty="0" err="1" smtClean="0"/>
              <a:t>космосі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Леонід</a:t>
            </a:r>
            <a:r>
              <a:rPr lang="ru-RU" dirty="0" smtClean="0"/>
              <a:t> </a:t>
            </a:r>
            <a:r>
              <a:rPr lang="ru-RU" dirty="0" err="1" smtClean="0"/>
              <a:t>Каденюк</a:t>
            </a:r>
            <a:r>
              <a:rPr lang="ru-RU" dirty="0" smtClean="0"/>
              <a:t>. У космос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полетів</a:t>
            </a:r>
            <a:r>
              <a:rPr lang="ru-RU" dirty="0" smtClean="0"/>
              <a:t> 20 </a:t>
            </a:r>
            <a:r>
              <a:rPr lang="ru-RU" dirty="0" err="1" smtClean="0"/>
              <a:t>років</a:t>
            </a:r>
            <a:r>
              <a:rPr lang="ru-RU" dirty="0" smtClean="0"/>
              <a:t> тому у </a:t>
            </a:r>
            <a:r>
              <a:rPr lang="ru-RU" dirty="0" err="1" smtClean="0"/>
              <a:t>складі</a:t>
            </a:r>
            <a:r>
              <a:rPr lang="ru-RU" dirty="0" smtClean="0"/>
              <a:t> </a:t>
            </a:r>
            <a:r>
              <a:rPr lang="ru-RU" dirty="0" err="1" smtClean="0"/>
              <a:t>американської</a:t>
            </a:r>
            <a:r>
              <a:rPr lang="ru-RU" dirty="0" smtClean="0"/>
              <a:t> </a:t>
            </a:r>
            <a:r>
              <a:rPr lang="ru-RU" dirty="0" err="1" smtClean="0"/>
              <a:t>команди</a:t>
            </a:r>
            <a:r>
              <a:rPr lang="ru-RU" dirty="0" smtClean="0"/>
              <a:t> на </a:t>
            </a:r>
            <a:r>
              <a:rPr lang="ru-RU" dirty="0" err="1" smtClean="0"/>
              <a:t>шатлі</a:t>
            </a:r>
            <a:r>
              <a:rPr lang="ru-RU" dirty="0" smtClean="0"/>
              <a:t> </a:t>
            </a:r>
            <a:r>
              <a:rPr lang="ru-RU" dirty="0" err="1" smtClean="0"/>
              <a:t>Columbia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b="1" dirty="0" smtClean="0">
                <a:solidFill>
                  <a:srgbClr val="FFFF00"/>
                </a:solidFill>
              </a:rPr>
              <a:t>4) </a:t>
            </a:r>
            <a:r>
              <a:rPr lang="ru-RU" dirty="0" err="1" smtClean="0"/>
              <a:t>Хоча</a:t>
            </a:r>
            <a:r>
              <a:rPr lang="ru-RU" dirty="0" smtClean="0"/>
              <a:t> </a:t>
            </a:r>
            <a:r>
              <a:rPr lang="ru-RU" dirty="0" err="1" smtClean="0"/>
              <a:t>Каденюк</a:t>
            </a:r>
            <a:r>
              <a:rPr lang="ru-RU" dirty="0" smtClean="0"/>
              <a:t> є </a:t>
            </a:r>
            <a:r>
              <a:rPr lang="ru-RU" dirty="0" err="1" smtClean="0"/>
              <a:t>єдиним</a:t>
            </a:r>
            <a:r>
              <a:rPr lang="ru-RU" dirty="0" smtClean="0"/>
              <a:t> космонавтом з </a:t>
            </a:r>
            <a:r>
              <a:rPr lang="ru-RU" dirty="0" err="1" smtClean="0"/>
              <a:t>України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побував</a:t>
            </a:r>
            <a:r>
              <a:rPr lang="ru-RU" dirty="0" smtClean="0"/>
              <a:t> у </a:t>
            </a:r>
            <a:r>
              <a:rPr lang="ru-RU" dirty="0" err="1" smtClean="0"/>
              <a:t>космосі</a:t>
            </a:r>
            <a:r>
              <a:rPr lang="ru-RU" dirty="0" smtClean="0"/>
              <a:t>, </a:t>
            </a:r>
            <a:r>
              <a:rPr lang="ru-RU" dirty="0" err="1" smtClean="0"/>
              <a:t>український</a:t>
            </a:r>
            <a:r>
              <a:rPr lang="ru-RU" dirty="0" smtClean="0"/>
              <a:t> прапор там </a:t>
            </a:r>
            <a:r>
              <a:rPr lang="ru-RU" dirty="0" err="1" smtClean="0"/>
              <a:t>бував</a:t>
            </a:r>
            <a:r>
              <a:rPr lang="ru-RU" dirty="0" smtClean="0"/>
              <a:t> </a:t>
            </a:r>
            <a:r>
              <a:rPr lang="ru-RU" dirty="0" err="1" smtClean="0"/>
              <a:t>частіше</a:t>
            </a:r>
            <a:r>
              <a:rPr lang="ru-RU" dirty="0" smtClean="0"/>
              <a:t>. Так, космонавт </a:t>
            </a:r>
            <a:r>
              <a:rPr lang="en-US" dirty="0" smtClean="0"/>
              <a:t>NASA </a:t>
            </a:r>
            <a:r>
              <a:rPr lang="ru-RU" dirty="0" err="1" smtClean="0"/>
              <a:t>Рендольф</a:t>
            </a:r>
            <a:r>
              <a:rPr lang="ru-RU" dirty="0" smtClean="0"/>
              <a:t> </a:t>
            </a:r>
            <a:r>
              <a:rPr lang="ru-RU" dirty="0" err="1" smtClean="0"/>
              <a:t>Брезник</a:t>
            </a:r>
            <a:r>
              <a:rPr lang="ru-RU" dirty="0" smtClean="0"/>
              <a:t> </a:t>
            </a:r>
            <a:r>
              <a:rPr lang="ru-RU" dirty="0" err="1" smtClean="0"/>
              <a:t>розгорнув</a:t>
            </a:r>
            <a:r>
              <a:rPr lang="ru-RU" dirty="0" smtClean="0"/>
              <a:t> на </a:t>
            </a:r>
            <a:r>
              <a:rPr lang="ru-RU" dirty="0" err="1" smtClean="0"/>
              <a:t>орбіті</a:t>
            </a:r>
            <a:r>
              <a:rPr lang="ru-RU" dirty="0" smtClean="0"/>
              <a:t> </a:t>
            </a:r>
            <a:r>
              <a:rPr lang="ru-RU" dirty="0" err="1" smtClean="0"/>
              <a:t>український</a:t>
            </a:r>
            <a:r>
              <a:rPr lang="ru-RU" dirty="0" smtClean="0"/>
              <a:t> прапор. 10 </a:t>
            </a:r>
            <a:r>
              <a:rPr lang="ru-RU" dirty="0" err="1" smtClean="0"/>
              <a:t>років</a:t>
            </a:r>
            <a:r>
              <a:rPr lang="ru-RU" dirty="0" smtClean="0"/>
              <a:t> тому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всиновив</a:t>
            </a:r>
            <a:r>
              <a:rPr lang="ru-RU" dirty="0" smtClean="0"/>
              <a:t> хлопчика з </a:t>
            </a:r>
            <a:r>
              <a:rPr lang="ru-RU" dirty="0" err="1" smtClean="0"/>
              <a:t>Дніпра</a:t>
            </a:r>
            <a:r>
              <a:rPr lang="ru-RU" dirty="0" smtClean="0"/>
              <a:t>, і </a:t>
            </a:r>
            <a:r>
              <a:rPr lang="ru-RU" dirty="0" err="1" smtClean="0"/>
              <a:t>тепер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з </a:t>
            </a:r>
            <a:r>
              <a:rPr lang="ru-RU" dirty="0" err="1" smtClean="0"/>
              <a:t>нашою</a:t>
            </a:r>
            <a:r>
              <a:rPr lang="ru-RU" dirty="0" smtClean="0"/>
              <a:t> </a:t>
            </a:r>
            <a:r>
              <a:rPr lang="ru-RU" dirty="0" err="1" smtClean="0"/>
              <a:t>країною</a:t>
            </a:r>
            <a:r>
              <a:rPr lang="ru-RU" dirty="0" smtClean="0"/>
              <a:t> </a:t>
            </a:r>
            <a:r>
              <a:rPr lang="ru-RU" dirty="0" err="1" smtClean="0"/>
              <a:t>пов’язують</a:t>
            </a:r>
            <a:r>
              <a:rPr lang="ru-RU" dirty="0" smtClean="0"/>
              <a:t> </a:t>
            </a:r>
            <a:r>
              <a:rPr lang="ru-RU" dirty="0" err="1" smtClean="0"/>
              <a:t>родинні</a:t>
            </a:r>
            <a:r>
              <a:rPr lang="ru-RU" dirty="0" smtClean="0"/>
              <a:t> </a:t>
            </a:r>
            <a:r>
              <a:rPr lang="ru-RU" dirty="0" err="1" smtClean="0"/>
              <a:t>зв'язки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b="1" dirty="0" smtClean="0">
                <a:solidFill>
                  <a:srgbClr val="FFFF00"/>
                </a:solidFill>
              </a:rPr>
              <a:t>5) </a:t>
            </a:r>
            <a:r>
              <a:rPr lang="ru-RU" dirty="0" err="1" smtClean="0"/>
              <a:t>Видатна</a:t>
            </a:r>
            <a:r>
              <a:rPr lang="ru-RU" dirty="0" smtClean="0"/>
              <a:t> </a:t>
            </a:r>
            <a:r>
              <a:rPr lang="ru-RU" dirty="0" err="1" smtClean="0"/>
              <a:t>жінка</a:t>
            </a:r>
            <a:r>
              <a:rPr lang="ru-RU" dirty="0" smtClean="0"/>
              <a:t> з </a:t>
            </a:r>
            <a:r>
              <a:rPr lang="ru-RU" dirty="0" err="1" smtClean="0"/>
              <a:t>українським</a:t>
            </a:r>
            <a:r>
              <a:rPr lang="ru-RU" dirty="0" smtClean="0"/>
              <a:t> </a:t>
            </a:r>
            <a:r>
              <a:rPr lang="ru-RU" dirty="0" err="1" smtClean="0"/>
              <a:t>корінням</a:t>
            </a:r>
            <a:r>
              <a:rPr lang="ru-RU" dirty="0" smtClean="0"/>
              <a:t> </a:t>
            </a:r>
            <a:r>
              <a:rPr lang="ru-RU" dirty="0" err="1" smtClean="0"/>
              <a:t>підкорила</a:t>
            </a:r>
            <a:r>
              <a:rPr lang="ru-RU" dirty="0" smtClean="0"/>
              <a:t> космос! </a:t>
            </a:r>
            <a:r>
              <a:rPr lang="ru-RU" dirty="0" err="1" smtClean="0"/>
              <a:t>Гайдемарі</a:t>
            </a:r>
            <a:r>
              <a:rPr lang="ru-RU" dirty="0" smtClean="0"/>
              <a:t> </a:t>
            </a:r>
            <a:r>
              <a:rPr lang="ru-RU" dirty="0" err="1" smtClean="0"/>
              <a:t>Стефанишин-Пайпер</a:t>
            </a:r>
            <a:r>
              <a:rPr lang="ru-RU" dirty="0" smtClean="0"/>
              <a:t> є </a:t>
            </a:r>
            <a:r>
              <a:rPr lang="ru-RU" dirty="0" err="1" smtClean="0"/>
              <a:t>однією</a:t>
            </a:r>
            <a:r>
              <a:rPr lang="ru-RU" dirty="0" smtClean="0"/>
              <a:t> з </a:t>
            </a:r>
            <a:r>
              <a:rPr lang="ru-RU" dirty="0" err="1" smtClean="0"/>
              <a:t>найуспішніших</a:t>
            </a:r>
            <a:r>
              <a:rPr lang="ru-RU" dirty="0" smtClean="0"/>
              <a:t> </a:t>
            </a:r>
            <a:r>
              <a:rPr lang="ru-RU" dirty="0" err="1" smtClean="0"/>
              <a:t>астронавтів</a:t>
            </a:r>
            <a:r>
              <a:rPr lang="ru-RU" dirty="0" smtClean="0"/>
              <a:t> </a:t>
            </a:r>
            <a:r>
              <a:rPr lang="en-US" dirty="0" smtClean="0"/>
              <a:t>NASA. </a:t>
            </a:r>
            <a:r>
              <a:rPr lang="ru-RU" dirty="0" err="1" smtClean="0"/>
              <a:t>Інженерка</a:t>
            </a:r>
            <a:r>
              <a:rPr lang="ru-RU" dirty="0" smtClean="0"/>
              <a:t> </a:t>
            </a:r>
            <a:r>
              <a:rPr lang="ru-RU" dirty="0" err="1" smtClean="0"/>
              <a:t>пройшла</a:t>
            </a:r>
            <a:r>
              <a:rPr lang="ru-RU" dirty="0" smtClean="0"/>
              <a:t> </a:t>
            </a:r>
            <a:r>
              <a:rPr lang="ru-RU" dirty="0" err="1" smtClean="0"/>
              <a:t>довгу</a:t>
            </a:r>
            <a:r>
              <a:rPr lang="ru-RU" dirty="0" smtClean="0"/>
              <a:t> і </a:t>
            </a:r>
            <a:r>
              <a:rPr lang="ru-RU" dirty="0" err="1" smtClean="0"/>
              <a:t>складну</a:t>
            </a:r>
            <a:r>
              <a:rPr lang="ru-RU" dirty="0" smtClean="0"/>
              <a:t> </a:t>
            </a:r>
            <a:r>
              <a:rPr lang="ru-RU" dirty="0" err="1" smtClean="0"/>
              <a:t>робочу</a:t>
            </a:r>
            <a:r>
              <a:rPr lang="ru-RU" dirty="0" smtClean="0"/>
              <a:t> </a:t>
            </a:r>
            <a:r>
              <a:rPr lang="ru-RU" dirty="0" err="1" smtClean="0"/>
              <a:t>кар'єру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військово-морських</a:t>
            </a:r>
            <a:r>
              <a:rPr lang="ru-RU" dirty="0" smtClean="0"/>
              <a:t> сил до </a:t>
            </a:r>
            <a:r>
              <a:rPr lang="ru-RU" dirty="0" err="1" smtClean="0"/>
              <a:t>виходу</a:t>
            </a:r>
            <a:r>
              <a:rPr lang="ru-RU" dirty="0" smtClean="0"/>
              <a:t> у </a:t>
            </a:r>
            <a:r>
              <a:rPr lang="ru-RU" dirty="0" err="1" smtClean="0"/>
              <a:t>відкритий</a:t>
            </a:r>
            <a:r>
              <a:rPr lang="ru-RU" dirty="0" smtClean="0"/>
              <a:t> космос.</a:t>
            </a:r>
            <a:br>
              <a:rPr lang="ru-RU" dirty="0" smtClean="0"/>
            </a:br>
            <a:r>
              <a:rPr lang="ru-RU" b="1" dirty="0" smtClean="0">
                <a:solidFill>
                  <a:srgbClr val="FFFF00"/>
                </a:solidFill>
              </a:rPr>
              <a:t>6) </a:t>
            </a:r>
            <a:r>
              <a:rPr lang="ru-RU" dirty="0" err="1" smtClean="0"/>
              <a:t>Нещодавно</a:t>
            </a:r>
            <a:r>
              <a:rPr lang="ru-RU" dirty="0" smtClean="0"/>
              <a:t> </a:t>
            </a:r>
            <a:r>
              <a:rPr lang="ru-RU" dirty="0" err="1" smtClean="0"/>
              <a:t>європейська</a:t>
            </a:r>
            <a:r>
              <a:rPr lang="ru-RU" dirty="0" smtClean="0"/>
              <a:t> ракета-</a:t>
            </a:r>
            <a:r>
              <a:rPr lang="ru-RU" dirty="0" err="1" smtClean="0"/>
              <a:t>носій</a:t>
            </a:r>
            <a:r>
              <a:rPr lang="ru-RU" dirty="0" smtClean="0"/>
              <a:t> легкого </a:t>
            </a:r>
            <a:r>
              <a:rPr lang="ru-RU" dirty="0" err="1" smtClean="0"/>
              <a:t>класу</a:t>
            </a:r>
            <a:r>
              <a:rPr lang="ru-RU" dirty="0" smtClean="0"/>
              <a:t> </a:t>
            </a:r>
            <a:r>
              <a:rPr lang="en-US" dirty="0" smtClean="0"/>
              <a:t>Vega </a:t>
            </a:r>
            <a:r>
              <a:rPr lang="ru-RU" dirty="0" smtClean="0"/>
              <a:t>з </a:t>
            </a:r>
            <a:r>
              <a:rPr lang="ru-RU" dirty="0" err="1" smtClean="0"/>
              <a:t>українським</a:t>
            </a:r>
            <a:r>
              <a:rPr lang="ru-RU" dirty="0" smtClean="0"/>
              <a:t> </a:t>
            </a:r>
            <a:r>
              <a:rPr lang="ru-RU" dirty="0" err="1" smtClean="0"/>
              <a:t>двигуном</a:t>
            </a:r>
            <a:r>
              <a:rPr lang="ru-RU" dirty="0" smtClean="0"/>
              <a:t> </a:t>
            </a:r>
            <a:r>
              <a:rPr lang="ru-RU" dirty="0" err="1" smtClean="0"/>
              <a:t>успішно</a:t>
            </a:r>
            <a:r>
              <a:rPr lang="ru-RU" dirty="0" smtClean="0"/>
              <a:t> </a:t>
            </a:r>
            <a:r>
              <a:rPr lang="ru-RU" dirty="0" err="1" smtClean="0"/>
              <a:t>стартувала</a:t>
            </a:r>
            <a:r>
              <a:rPr lang="ru-RU" dirty="0" smtClean="0"/>
              <a:t> з космодрому Куру у </a:t>
            </a:r>
            <a:r>
              <a:rPr lang="ru-RU" dirty="0" err="1" smtClean="0"/>
              <a:t>Французькій</a:t>
            </a:r>
            <a:r>
              <a:rPr lang="ru-RU" dirty="0" smtClean="0"/>
              <a:t> </a:t>
            </a:r>
            <a:r>
              <a:rPr lang="ru-RU" dirty="0" err="1" smtClean="0"/>
              <a:t>Гвіані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b="1" dirty="0" smtClean="0">
                <a:solidFill>
                  <a:srgbClr val="FFFF00"/>
                </a:solidFill>
              </a:rPr>
              <a:t>7) </a:t>
            </a:r>
            <a:r>
              <a:rPr lang="ru-RU" dirty="0" err="1" smtClean="0"/>
              <a:t>Українці</a:t>
            </a:r>
            <a:r>
              <a:rPr lang="ru-RU" dirty="0" smtClean="0"/>
              <a:t> </a:t>
            </a:r>
            <a:r>
              <a:rPr lang="ru-RU" dirty="0" err="1" smtClean="0"/>
              <a:t>побудують</a:t>
            </a:r>
            <a:r>
              <a:rPr lang="ru-RU" dirty="0" smtClean="0"/>
              <a:t> на </a:t>
            </a:r>
            <a:r>
              <a:rPr lang="ru-RU" dirty="0" err="1" smtClean="0"/>
              <a:t>Місяці</a:t>
            </a:r>
            <a:r>
              <a:rPr lang="ru-RU" dirty="0" smtClean="0"/>
              <a:t> </a:t>
            </a:r>
            <a:r>
              <a:rPr lang="ru-RU" dirty="0" err="1" smtClean="0"/>
              <a:t>власну</a:t>
            </a:r>
            <a:r>
              <a:rPr lang="ru-RU" dirty="0" smtClean="0"/>
              <a:t> базу.</a:t>
            </a:r>
          </a:p>
          <a:p>
            <a:r>
              <a:rPr lang="ru-RU" dirty="0" err="1" smtClean="0"/>
              <a:t>Українське</a:t>
            </a:r>
            <a:r>
              <a:rPr lang="ru-RU" dirty="0" smtClean="0"/>
              <a:t> </a:t>
            </a:r>
            <a:r>
              <a:rPr lang="ru-RU" dirty="0" err="1" smtClean="0"/>
              <a:t>підприємство</a:t>
            </a:r>
            <a:r>
              <a:rPr lang="ru-RU" dirty="0" smtClean="0"/>
              <a:t> "</a:t>
            </a:r>
            <a:r>
              <a:rPr lang="ru-RU" dirty="0" err="1" smtClean="0"/>
              <a:t>Південне</a:t>
            </a:r>
            <a:r>
              <a:rPr lang="ru-RU" dirty="0" smtClean="0"/>
              <a:t>" </a:t>
            </a:r>
            <a:r>
              <a:rPr lang="ru-RU" dirty="0" err="1" smtClean="0"/>
              <a:t>працює</a:t>
            </a:r>
            <a:r>
              <a:rPr lang="ru-RU" dirty="0" smtClean="0"/>
              <a:t> над проектом </a:t>
            </a:r>
            <a:r>
              <a:rPr lang="ru-RU" dirty="0" err="1" smtClean="0"/>
              <a:t>постійної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 на </a:t>
            </a:r>
            <a:r>
              <a:rPr lang="ru-RU" dirty="0" err="1" smtClean="0"/>
              <a:t>поверхні</a:t>
            </a:r>
            <a:r>
              <a:rPr lang="ru-RU" dirty="0" smtClean="0"/>
              <a:t> </a:t>
            </a:r>
            <a:r>
              <a:rPr lang="ru-RU" dirty="0" err="1" smtClean="0"/>
              <a:t>Місяця</a:t>
            </a:r>
            <a:r>
              <a:rPr lang="ru-RU" dirty="0" smtClean="0"/>
              <a:t>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8809043"/>
      </p:ext>
    </p:extLst>
  </p:cSld>
  <p:clrMapOvr>
    <a:masterClrMapping/>
  </p:clrMapOvr>
</p:sld>
</file>

<file path=ppt/theme/theme1.xml><?xml version="1.0" encoding="utf-8"?>
<a:theme xmlns:a="http://schemas.openxmlformats.org/drawingml/2006/main" name="Горизонт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Горизон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76</TotalTime>
  <Words>1004</Words>
  <Application>Microsoft Office PowerPoint</Application>
  <PresentationFormat>Экран (4:3)</PresentationFormat>
  <Paragraphs>24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Горизонт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</cp:revision>
  <dcterms:created xsi:type="dcterms:W3CDTF">2019-05-19T14:28:59Z</dcterms:created>
  <dcterms:modified xsi:type="dcterms:W3CDTF">2019-05-19T15:45:24Z</dcterms:modified>
</cp:coreProperties>
</file>