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8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5B76E5-E590-4C53-8245-4867A2D7E98A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DDCF04B-7E38-4107-AE5F-D3FB399E5AB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42088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</a:t>
            </a:r>
            <a:r>
              <a:rPr lang="uk-U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Україна в Першій світовій війні 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23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3284264"/>
            <a:ext cx="4968552" cy="3097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611560" y="476672"/>
            <a:ext cx="76293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у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Першій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світовій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війні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— у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Першій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світовій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війні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назва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«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»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використовувалася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лише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як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загальнонаціональна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назва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території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українського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народу.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Території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які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становлять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сучасну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Україну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входили до складу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Російської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імперії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(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Наддніпрянщина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Слобожанщина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Донбас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Таврія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Крим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 та Австро-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Угорської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імперії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(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Закарпаття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Галичина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Буковина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Поділля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). Але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події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Першої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світової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війни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послабили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вплив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режимів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імперій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етнічних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українців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і в 1917—1920 роках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постало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державне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життя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України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зі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столицею в </a:t>
            </a:r>
            <a:r>
              <a:rPr lang="ru-RU" sz="2000" dirty="0" err="1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Києві</a:t>
            </a:r>
            <a:r>
              <a:rPr lang="ru-RU" sz="2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</a:t>
            </a:r>
            <a:endParaRPr lang="ru-RU" sz="20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60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3265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Причини</a:t>
            </a:r>
            <a:endParaRPr lang="ru-RU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908720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 Протиріччя між провідними країнами світу, за розподіл колоній, джерел сировини, ринків збуту.</a:t>
            </a:r>
            <a:br>
              <a:rPr lang="uk-UA" dirty="0" smtClean="0"/>
            </a:br>
            <a:r>
              <a:rPr lang="uk-UA" dirty="0" smtClean="0"/>
              <a:t>- </a:t>
            </a:r>
            <a:r>
              <a:rPr lang="uk-UA" dirty="0" err="1" smtClean="0"/>
              <a:t>Мілітарізація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- Міжнародні конфлікти кінця </a:t>
            </a:r>
            <a:r>
              <a:rPr lang="ru-RU" dirty="0" smtClean="0"/>
              <a:t>ХХ</a:t>
            </a:r>
            <a:r>
              <a:rPr lang="uk-UA" dirty="0" smtClean="0"/>
              <a:t> ст.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27687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277356"/>
            <a:ext cx="2016224" cy="16633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611560" y="2646204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Плани воюючих сторін , що до України </a:t>
            </a:r>
            <a:endParaRPr lang="ru-RU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3501008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  - Російська імперія прагнула Галичину, Буковину і Закарпаття</a:t>
            </a:r>
            <a:br>
              <a:rPr lang="uk-UA" sz="2400" dirty="0" smtClean="0"/>
            </a:br>
            <a:r>
              <a:rPr lang="uk-UA" sz="2400" dirty="0" smtClean="0"/>
              <a:t>   - Австро-Угорщина – Волинь і Поділля </a:t>
            </a:r>
            <a:br>
              <a:rPr lang="uk-UA" sz="2400" dirty="0" smtClean="0"/>
            </a:br>
            <a:r>
              <a:rPr lang="uk-UA" sz="2400" dirty="0" smtClean="0"/>
              <a:t>   - Німеччина – Крим, Донбас та Київ</a:t>
            </a:r>
            <a:br>
              <a:rPr lang="uk-UA" sz="2400" dirty="0" smtClean="0"/>
            </a:br>
            <a:r>
              <a:rPr lang="uk-UA" sz="2400" dirty="0" smtClean="0"/>
              <a:t>   - Османська імперія – Причорномор’я і Приазов’я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95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404664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Воєнні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дії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на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українських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землях у                           1914-1916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рр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  <a:endParaRPr lang="ru-RU" sz="2400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4"/>
            <a:ext cx="2880320" cy="19314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419872" y="1240744"/>
            <a:ext cx="53285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Першою</a:t>
            </a:r>
            <a:r>
              <a:rPr lang="ru-RU" sz="1600" dirty="0" smtClean="0"/>
              <a:t> почала </a:t>
            </a:r>
            <a:r>
              <a:rPr lang="ru-RU" sz="1600" dirty="0" err="1" smtClean="0"/>
              <a:t>бойові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дії</a:t>
            </a:r>
            <a:r>
              <a:rPr lang="ru-RU" sz="1600" dirty="0" smtClean="0"/>
              <a:t> австро-</a:t>
            </a:r>
            <a:r>
              <a:rPr lang="ru-RU" sz="1600" dirty="0" err="1" smtClean="0"/>
              <a:t>угорська</a:t>
            </a:r>
            <a:r>
              <a:rPr lang="ru-RU" sz="1600" dirty="0" smtClean="0"/>
              <a:t> </a:t>
            </a:r>
            <a:r>
              <a:rPr lang="ru-RU" sz="1600" dirty="0" err="1" smtClean="0"/>
              <a:t>армія</a:t>
            </a:r>
            <a:r>
              <a:rPr lang="ru-RU" sz="1600" dirty="0" smtClean="0"/>
              <a:t>, </a:t>
            </a:r>
            <a:r>
              <a:rPr lang="ru-RU" sz="1600" dirty="0" err="1" smtClean="0"/>
              <a:t>перейшовши</a:t>
            </a:r>
            <a:r>
              <a:rPr lang="ru-RU" sz="1600" dirty="0" smtClean="0"/>
              <a:t> р. Збруч на </a:t>
            </a:r>
            <a:r>
              <a:rPr lang="ru-RU" sz="1600" dirty="0" err="1" smtClean="0"/>
              <a:t>схід</a:t>
            </a:r>
            <a:r>
              <a:rPr lang="ru-RU" sz="1600" dirty="0" smtClean="0"/>
              <a:t>. Але </a:t>
            </a:r>
            <a:r>
              <a:rPr lang="ru-RU" sz="1600" dirty="0" err="1" smtClean="0"/>
              <a:t>російські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армії</a:t>
            </a:r>
            <a:r>
              <a:rPr lang="ru-RU" sz="1600" dirty="0" smtClean="0"/>
              <a:t> – 3-я (</a:t>
            </a:r>
            <a:r>
              <a:rPr lang="ru-RU" sz="1600" dirty="0" err="1" smtClean="0"/>
              <a:t>командуючий</a:t>
            </a:r>
            <a:r>
              <a:rPr lang="ru-RU" sz="1600" dirty="0" smtClean="0"/>
              <a:t> генерал М. </a:t>
            </a:r>
            <a:r>
              <a:rPr lang="ru-RU" sz="1600" dirty="0" err="1" smtClean="0"/>
              <a:t>Рузьський</a:t>
            </a:r>
            <a:r>
              <a:rPr lang="ru-RU" sz="1600" dirty="0" smtClean="0"/>
              <a:t>) з району Дубна і 8-а (</a:t>
            </a:r>
            <a:r>
              <a:rPr lang="ru-RU" sz="1600" dirty="0" err="1" smtClean="0"/>
              <a:t>командуючий</a:t>
            </a:r>
            <a:r>
              <a:rPr lang="ru-RU" sz="1600" dirty="0" smtClean="0"/>
              <a:t> генерал О. Брусилов) з району </a:t>
            </a:r>
            <a:r>
              <a:rPr lang="ru-RU" sz="1600" dirty="0" err="1" smtClean="0"/>
              <a:t>Проскурова</a:t>
            </a:r>
            <a:r>
              <a:rPr lang="ru-RU" sz="1600" dirty="0" smtClean="0"/>
              <a:t> (</a:t>
            </a:r>
            <a:r>
              <a:rPr lang="ru-RU" sz="1600" dirty="0" err="1" smtClean="0"/>
              <a:t>нині</a:t>
            </a:r>
            <a:r>
              <a:rPr lang="ru-RU" sz="1600" dirty="0" smtClean="0"/>
              <a:t> </a:t>
            </a:r>
            <a:r>
              <a:rPr lang="ru-RU" sz="1600" dirty="0" err="1" smtClean="0"/>
              <a:t>Хмельницьк</a:t>
            </a:r>
            <a:r>
              <a:rPr lang="ru-RU" sz="1600" dirty="0" smtClean="0"/>
              <a:t>) </a:t>
            </a:r>
            <a:r>
              <a:rPr lang="ru-RU" sz="1600" dirty="0" err="1" smtClean="0"/>
              <a:t>розгорнули</a:t>
            </a:r>
            <a:r>
              <a:rPr lang="ru-RU" sz="1600" dirty="0" smtClean="0"/>
              <a:t> </a:t>
            </a:r>
            <a:r>
              <a:rPr lang="ru-RU" sz="1600" dirty="0" err="1" smtClean="0"/>
              <a:t>успішний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Тернопіль</a:t>
            </a:r>
            <a:r>
              <a:rPr lang="ru-RU" sz="1600" dirty="0" smtClean="0"/>
              <a:t>, </a:t>
            </a:r>
            <a:r>
              <a:rPr lang="ru-RU" sz="1600" dirty="0" err="1" smtClean="0"/>
              <a:t>Львів</a:t>
            </a:r>
            <a:r>
              <a:rPr lang="ru-RU" sz="1600" dirty="0" smtClean="0"/>
              <a:t> і Галич, </a:t>
            </a:r>
            <a:r>
              <a:rPr lang="ru-RU" sz="1600" dirty="0" err="1" smtClean="0"/>
              <a:t>змусивши</a:t>
            </a:r>
            <a:r>
              <a:rPr lang="ru-RU" sz="1600" dirty="0" smtClean="0"/>
              <a:t> австро-</a:t>
            </a:r>
            <a:r>
              <a:rPr lang="ru-RU" sz="1600" dirty="0" err="1" smtClean="0"/>
              <a:t>угорські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війська</a:t>
            </a:r>
            <a:r>
              <a:rPr lang="ru-RU" sz="1600" dirty="0" smtClean="0"/>
              <a:t> до </a:t>
            </a:r>
            <a:r>
              <a:rPr lang="ru-RU" sz="1600" dirty="0" err="1" smtClean="0"/>
              <a:t>відступу</a:t>
            </a:r>
            <a:r>
              <a:rPr lang="ru-RU" sz="1600" dirty="0" smtClean="0"/>
              <a:t>. На </a:t>
            </a:r>
            <a:r>
              <a:rPr lang="ru-RU" sz="1600" dirty="0" err="1" smtClean="0"/>
              <a:t>річках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Серет</a:t>
            </a:r>
            <a:r>
              <a:rPr lang="ru-RU" sz="1600" dirty="0" smtClean="0"/>
              <a:t>, Золота Липа і Гнила Липа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опір</a:t>
            </a:r>
            <a:r>
              <a:rPr lang="ru-RU" sz="1600" dirty="0" smtClean="0"/>
              <a:t> </a:t>
            </a:r>
            <a:r>
              <a:rPr lang="ru-RU" sz="1600" dirty="0" err="1" smtClean="0"/>
              <a:t>був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зламаний</a:t>
            </a:r>
            <a:r>
              <a:rPr lang="ru-RU" sz="1600" dirty="0" smtClean="0"/>
              <a:t>. 3 </a:t>
            </a:r>
            <a:r>
              <a:rPr lang="ru-RU" sz="1600" dirty="0" err="1" smtClean="0"/>
              <a:t>вересня</a:t>
            </a:r>
            <a:r>
              <a:rPr lang="ru-RU" sz="1600" dirty="0" smtClean="0"/>
              <a:t> 1914 р. </a:t>
            </a:r>
            <a:r>
              <a:rPr lang="ru-RU" sz="1600" dirty="0" err="1" smtClean="0"/>
              <a:t>російська</a:t>
            </a:r>
            <a:r>
              <a:rPr lang="ru-RU" sz="1600" dirty="0" smtClean="0"/>
              <a:t> </a:t>
            </a:r>
            <a:r>
              <a:rPr lang="ru-RU" sz="1600" dirty="0" err="1" smtClean="0"/>
              <a:t>армія</a:t>
            </a:r>
            <a:r>
              <a:rPr lang="ru-RU" sz="1600" dirty="0" smtClean="0"/>
              <a:t> вступила у </a:t>
            </a:r>
            <a:r>
              <a:rPr lang="ru-RU" sz="1600" dirty="0" err="1" smtClean="0"/>
              <a:t>Львів</a:t>
            </a:r>
            <a:r>
              <a:rPr lang="ru-RU" sz="1600" dirty="0" smtClean="0"/>
              <a:t>, а </a:t>
            </a:r>
            <a:r>
              <a:rPr lang="ru-RU" sz="1600" dirty="0" err="1" smtClean="0"/>
              <a:t>наступного</a:t>
            </a:r>
            <a:r>
              <a:rPr lang="ru-RU" sz="1600" dirty="0" smtClean="0"/>
              <a:t> дня – в Галич. На початку </a:t>
            </a:r>
            <a:r>
              <a:rPr lang="ru-RU" sz="1600" dirty="0" err="1" smtClean="0"/>
              <a:t>вересня</a:t>
            </a:r>
            <a:r>
              <a:rPr lang="ru-RU" sz="1600" dirty="0" smtClean="0"/>
              <a:t> 1914 р. </a:t>
            </a:r>
            <a:r>
              <a:rPr lang="ru-RU" sz="1600" dirty="0" err="1" smtClean="0"/>
              <a:t>російські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війська</a:t>
            </a:r>
            <a:r>
              <a:rPr lang="ru-RU" sz="1600" dirty="0" smtClean="0"/>
              <a:t> </a:t>
            </a:r>
            <a:r>
              <a:rPr lang="ru-RU" sz="1600" dirty="0" err="1" smtClean="0"/>
              <a:t>блокували</a:t>
            </a:r>
            <a:r>
              <a:rPr lang="ru-RU" sz="1600" dirty="0" smtClean="0"/>
              <a:t> </a:t>
            </a:r>
            <a:r>
              <a:rPr lang="ru-RU" sz="1600" dirty="0" err="1" smtClean="0"/>
              <a:t>фортецю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Перемишль</a:t>
            </a:r>
            <a:r>
              <a:rPr lang="ru-RU" sz="1600" dirty="0" smtClean="0"/>
              <a:t>. 13 </a:t>
            </a:r>
            <a:r>
              <a:rPr lang="ru-RU" sz="1600" dirty="0" err="1" smtClean="0"/>
              <a:t>вересня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були</a:t>
            </a:r>
            <a:r>
              <a:rPr lang="ru-RU" sz="1600" dirty="0" smtClean="0"/>
              <a:t> за 80 км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Кракова.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287732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=================================================================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4657064"/>
            <a:ext cx="80648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Таким чином,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територією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Західної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проходила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південна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частина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Східного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фронту, де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упродовж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1914-1916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рр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відбувалися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жорстокі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бойові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дії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Серед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загиблих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поранених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полонених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ході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баїв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обох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боків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було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чимало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українців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Зазнала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великої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руйнації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територія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значних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збитків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населення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краю,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деякі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села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були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стерті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лиця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землі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При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цьому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помітної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військової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переваги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не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досягла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жодна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з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воюючих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сторін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Війна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набирала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ознак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позиційної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Невдоволення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війною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українців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воювали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російській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армії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наростало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ru-RU" sz="1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1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Українське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населення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під</a:t>
            </a:r>
            <a:r>
              <a:rPr lang="ru-RU" sz="2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час </a:t>
            </a:r>
            <a:r>
              <a:rPr lang="ru-RU" sz="24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війни</a:t>
            </a:r>
            <a:endParaRPr lang="ru-RU" sz="2400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052736"/>
            <a:ext cx="81369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Під</a:t>
            </a:r>
            <a:r>
              <a:rPr lang="ru-RU" sz="1600" dirty="0" smtClean="0"/>
              <a:t> час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 в </a:t>
            </a:r>
            <a:r>
              <a:rPr lang="ru-RU" sz="1600" dirty="0" err="1" smtClean="0"/>
              <a:t>скрутному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становищі</a:t>
            </a:r>
            <a:r>
              <a:rPr lang="ru-RU" sz="1600" dirty="0" smtClean="0"/>
              <a:t> </a:t>
            </a:r>
            <a:r>
              <a:rPr lang="ru-RU" sz="1600" dirty="0" err="1" smtClean="0"/>
              <a:t>опинилося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населення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Галичини</a:t>
            </a:r>
            <a:r>
              <a:rPr lang="ru-RU" sz="1600" dirty="0" smtClean="0"/>
              <a:t> й </a:t>
            </a:r>
            <a:r>
              <a:rPr lang="ru-RU" sz="1600" dirty="0" err="1" smtClean="0"/>
              <a:t>Буковини</a:t>
            </a:r>
            <a:r>
              <a:rPr lang="ru-RU" sz="1600" dirty="0" smtClean="0"/>
              <a:t>. «З одного боку, — </a:t>
            </a:r>
            <a:r>
              <a:rPr lang="ru-RU" sz="1600" dirty="0" err="1" smtClean="0"/>
              <a:t>зазначає</a:t>
            </a:r>
            <a:r>
              <a:rPr lang="ru-RU" sz="1600" dirty="0" smtClean="0"/>
              <a:t> </a:t>
            </a:r>
            <a:r>
              <a:rPr lang="ru-RU" sz="1600" dirty="0" err="1" smtClean="0"/>
              <a:t>сучасний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історик</a:t>
            </a:r>
            <a:r>
              <a:rPr lang="ru-RU" sz="1600" dirty="0" smtClean="0"/>
              <a:t> Т. </a:t>
            </a:r>
            <a:r>
              <a:rPr lang="ru-RU" sz="1600" dirty="0" err="1" smtClean="0"/>
              <a:t>Гунчак</a:t>
            </a:r>
            <a:r>
              <a:rPr lang="ru-RU" sz="1600" dirty="0" smtClean="0"/>
              <a:t>, —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мордували</a:t>
            </a:r>
            <a:r>
              <a:rPr lang="ru-RU" sz="1600" dirty="0" smtClean="0"/>
              <a:t> </a:t>
            </a:r>
            <a:r>
              <a:rPr lang="ru-RU" sz="1600" dirty="0" err="1" smtClean="0"/>
              <a:t>росіяни</a:t>
            </a:r>
            <a:r>
              <a:rPr lang="ru-RU" sz="1600" dirty="0" smtClean="0"/>
              <a:t>, </a:t>
            </a:r>
            <a:r>
              <a:rPr lang="ru-RU" sz="1600" dirty="0" err="1" smtClean="0"/>
              <a:t>намагаючись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вибити</a:t>
            </a:r>
            <a:r>
              <a:rPr lang="ru-RU" sz="1600" dirty="0" smtClean="0"/>
              <a:t> з </a:t>
            </a:r>
            <a:r>
              <a:rPr lang="ru-RU" sz="1600" dirty="0" err="1" smtClean="0"/>
              <a:t>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почуття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національної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свідомості</a:t>
            </a:r>
            <a:r>
              <a:rPr lang="ru-RU" sz="1600" dirty="0" smtClean="0"/>
              <a:t> й </a:t>
            </a:r>
            <a:r>
              <a:rPr lang="ru-RU" sz="1600" dirty="0" err="1" smtClean="0"/>
              <a:t>самопошани</a:t>
            </a:r>
            <a:r>
              <a:rPr lang="ru-RU" sz="1600" dirty="0" smtClean="0"/>
              <a:t>; з </a:t>
            </a:r>
            <a:r>
              <a:rPr lang="ru-RU" sz="1600" dirty="0" err="1" smtClean="0"/>
              <a:t>іншого</a:t>
            </a:r>
            <a:r>
              <a:rPr lang="ru-RU" sz="1600" dirty="0" smtClean="0"/>
              <a:t> — над ним </a:t>
            </a:r>
            <a:r>
              <a:rPr lang="ru-RU" sz="1600" dirty="0" err="1" smtClean="0"/>
              <a:t>знущалися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австрійці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мадяри</a:t>
            </a:r>
            <a:r>
              <a:rPr lang="ru-RU" sz="1600" dirty="0" smtClean="0"/>
              <a:t>, </a:t>
            </a:r>
            <a:r>
              <a:rPr lang="ru-RU" sz="1600" dirty="0" err="1" smtClean="0"/>
              <a:t>звинувачуючи</a:t>
            </a:r>
            <a:r>
              <a:rPr lang="ru-RU" sz="1600" dirty="0" smtClean="0"/>
              <a:t> у </a:t>
            </a:r>
            <a:r>
              <a:rPr lang="ru-RU" sz="1600" dirty="0" err="1" smtClean="0"/>
              <a:t>русофільстві</a:t>
            </a:r>
            <a:r>
              <a:rPr lang="ru-RU" sz="1600" dirty="0" smtClean="0"/>
              <a:t>». На початку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 </a:t>
            </a:r>
            <a:r>
              <a:rPr lang="ru-RU" sz="1600" dirty="0" err="1" smtClean="0"/>
              <a:t>галицькі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буковинські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землі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завойовані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російськими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військами</a:t>
            </a:r>
            <a:r>
              <a:rPr lang="ru-RU" sz="1600" dirty="0" smtClean="0"/>
              <a:t>. Основною метою </a:t>
            </a:r>
            <a:r>
              <a:rPr lang="ru-RU" sz="1600" dirty="0" err="1" smtClean="0"/>
              <a:t>російської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адміністрації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знищення</a:t>
            </a:r>
            <a:r>
              <a:rPr lang="ru-RU" sz="1600" dirty="0" smtClean="0"/>
              <a:t> основного центру </a:t>
            </a:r>
            <a:r>
              <a:rPr lang="ru-RU" sz="1600" dirty="0" err="1" smtClean="0"/>
              <a:t>українського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національного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руху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зосереджувався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землях, та </a:t>
            </a:r>
            <a:r>
              <a:rPr lang="ru-RU" sz="1600" dirty="0" err="1" smtClean="0"/>
              <a:t>створення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передумов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органічного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включення</a:t>
            </a:r>
            <a:r>
              <a:rPr lang="ru-RU" sz="1600" dirty="0" smtClean="0"/>
              <a:t> до складу </a:t>
            </a:r>
            <a:r>
              <a:rPr lang="ru-RU" sz="1600" dirty="0" err="1" smtClean="0"/>
              <a:t>Російської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імперії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3212976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----------------------------------------------------------------------------------------------------</a:t>
            </a:r>
            <a:r>
              <a:rPr lang="uk-UA" dirty="0" smtClean="0"/>
              <a:t>-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717032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Війна</a:t>
            </a:r>
            <a:r>
              <a:rPr lang="ru-RU" dirty="0" smtClean="0"/>
              <a:t> принесла </a:t>
            </a:r>
            <a:r>
              <a:rPr lang="ru-RU" dirty="0" err="1" smtClean="0"/>
              <a:t>українським</a:t>
            </a:r>
            <a:r>
              <a:rPr lang="ru-RU" dirty="0" smtClean="0"/>
              <a:t> землям </a:t>
            </a:r>
            <a:r>
              <a:rPr lang="ru-RU" dirty="0" err="1" smtClean="0"/>
              <a:t>руйнацію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поступального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деформацію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іноземного</a:t>
            </a:r>
            <a:r>
              <a:rPr lang="ru-RU" dirty="0" smtClean="0"/>
              <a:t> </a:t>
            </a:r>
            <a:r>
              <a:rPr lang="ru-RU" dirty="0" err="1" smtClean="0"/>
              <a:t>капіталу</a:t>
            </a:r>
            <a:r>
              <a:rPr lang="ru-RU" dirty="0" smtClean="0"/>
              <a:t>. У </a:t>
            </a:r>
            <a:r>
              <a:rPr lang="ru-RU" dirty="0" err="1" smtClean="0"/>
              <a:t>Галичині</a:t>
            </a:r>
            <a:r>
              <a:rPr lang="ru-RU" dirty="0" smtClean="0"/>
              <a:t> за роки </a:t>
            </a:r>
            <a:r>
              <a:rPr lang="ru-RU" dirty="0" err="1" smtClean="0"/>
              <a:t>воєнного</a:t>
            </a:r>
            <a:r>
              <a:rPr lang="ru-RU" dirty="0" smtClean="0"/>
              <a:t> </a:t>
            </a:r>
            <a:r>
              <a:rPr lang="ru-RU" dirty="0" err="1" smtClean="0"/>
              <a:t>лихоліття</a:t>
            </a:r>
            <a:r>
              <a:rPr lang="ru-RU" dirty="0" smtClean="0"/>
              <a:t> </a:t>
            </a:r>
            <a:r>
              <a:rPr lang="ru-RU" dirty="0" err="1" smtClean="0"/>
              <a:t>зруйновано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40 % </a:t>
            </a:r>
            <a:r>
              <a:rPr lang="ru-RU" dirty="0" err="1" smtClean="0"/>
              <a:t>господарських</a:t>
            </a:r>
            <a:r>
              <a:rPr lang="ru-RU" dirty="0" smtClean="0"/>
              <a:t> та </a:t>
            </a:r>
            <a:r>
              <a:rPr lang="ru-RU" dirty="0" err="1" smtClean="0"/>
              <a:t>житлових</a:t>
            </a:r>
            <a:r>
              <a:rPr lang="ru-RU" dirty="0" smtClean="0"/>
              <a:t> </a:t>
            </a:r>
            <a:r>
              <a:rPr lang="ru-RU" dirty="0" err="1" smtClean="0"/>
              <a:t>будинків</a:t>
            </a:r>
            <a:r>
              <a:rPr lang="ru-RU" dirty="0" smtClean="0"/>
              <a:t>, </a:t>
            </a:r>
            <a:r>
              <a:rPr lang="ru-RU" dirty="0" err="1" smtClean="0"/>
              <a:t>понад</a:t>
            </a:r>
            <a:r>
              <a:rPr lang="ru-RU" dirty="0" smtClean="0"/>
              <a:t> 1,5 тис.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.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стратегічно</a:t>
            </a:r>
            <a:r>
              <a:rPr lang="ru-RU" dirty="0" smtClean="0"/>
              <a:t>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нафтова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 </a:t>
            </a:r>
            <a:r>
              <a:rPr lang="ru-RU" dirty="0" err="1" smtClean="0"/>
              <a:t>зменшила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на 1/3. На </a:t>
            </a:r>
            <a:r>
              <a:rPr lang="ru-RU" dirty="0" err="1" smtClean="0"/>
              <a:t>Буковині</a:t>
            </a:r>
            <a:r>
              <a:rPr lang="ru-RU" dirty="0" smtClean="0"/>
              <a:t> у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поголів´я</a:t>
            </a:r>
            <a:r>
              <a:rPr lang="ru-RU" dirty="0" smtClean="0"/>
              <a:t> коней та свиней </a:t>
            </a:r>
            <a:r>
              <a:rPr lang="ru-RU" dirty="0" err="1" smtClean="0"/>
              <a:t>зменшилося</a:t>
            </a:r>
            <a:r>
              <a:rPr lang="ru-RU" dirty="0" smtClean="0"/>
              <a:t> на 60 %, </a:t>
            </a:r>
            <a:r>
              <a:rPr lang="ru-RU" dirty="0" err="1" smtClean="0"/>
              <a:t>овець</a:t>
            </a:r>
            <a:r>
              <a:rPr lang="ru-RU" dirty="0" smtClean="0"/>
              <a:t> — на 47 %. Не </a:t>
            </a:r>
            <a:r>
              <a:rPr lang="ru-RU" dirty="0" err="1" smtClean="0"/>
              <a:t>набагато</a:t>
            </a:r>
            <a:r>
              <a:rPr lang="ru-RU" dirty="0" smtClean="0"/>
              <a:t> </a:t>
            </a:r>
            <a:r>
              <a:rPr lang="ru-RU" dirty="0" err="1" smtClean="0"/>
              <a:t>кращою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 і в </a:t>
            </a:r>
            <a:r>
              <a:rPr lang="ru-RU" dirty="0" err="1" smtClean="0"/>
              <a:t>Наддніпрянській</a:t>
            </a:r>
            <a:r>
              <a:rPr lang="ru-RU" dirty="0" smtClean="0"/>
              <a:t> </a:t>
            </a:r>
            <a:r>
              <a:rPr lang="ru-RU" dirty="0" err="1" smtClean="0"/>
              <a:t>Україні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1913 року тут </a:t>
            </a:r>
            <a:r>
              <a:rPr lang="ru-RU" dirty="0" err="1" smtClean="0"/>
              <a:t>функціювало</a:t>
            </a:r>
            <a:r>
              <a:rPr lang="ru-RU" dirty="0" smtClean="0"/>
              <a:t> 3381 </a:t>
            </a:r>
            <a:r>
              <a:rPr lang="ru-RU" dirty="0" err="1" smtClean="0"/>
              <a:t>підприємство</a:t>
            </a:r>
            <a:r>
              <a:rPr lang="ru-RU" dirty="0" smtClean="0"/>
              <a:t>, то 1915 — </a:t>
            </a:r>
            <a:r>
              <a:rPr lang="ru-RU" dirty="0" err="1" smtClean="0"/>
              <a:t>лише</a:t>
            </a:r>
            <a:r>
              <a:rPr lang="ru-RU" dirty="0" smtClean="0"/>
              <a:t> 2849. На 1917 </a:t>
            </a:r>
            <a:r>
              <a:rPr lang="ru-RU" dirty="0" err="1" smtClean="0"/>
              <a:t>рік</a:t>
            </a:r>
            <a:r>
              <a:rPr lang="ru-RU" dirty="0" smtClean="0"/>
              <a:t> з 4 млн </a:t>
            </a:r>
            <a:r>
              <a:rPr lang="ru-RU" dirty="0" err="1" smtClean="0"/>
              <a:t>селянських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 1,8 млн </a:t>
            </a:r>
            <a:r>
              <a:rPr lang="ru-RU" dirty="0" err="1" smtClean="0"/>
              <a:t>дворів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без коней.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2936757"/>
            <a:ext cx="1296144" cy="7282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0546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404664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36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Політичні організації</a:t>
            </a:r>
            <a:endParaRPr lang="ru-RU" sz="3600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484783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РУРП  </a:t>
            </a:r>
            <a:r>
              <a:rPr lang="uk-UA" sz="2400" dirty="0" smtClean="0"/>
              <a:t>-  русько-українська радикальна партія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УНДП</a:t>
            </a:r>
            <a:r>
              <a:rPr lang="uk-UA" sz="2400" dirty="0" smtClean="0"/>
              <a:t> -  </a:t>
            </a:r>
            <a:r>
              <a:rPr lang="uk-UA" sz="2400" dirty="0" err="1"/>
              <a:t>у</a:t>
            </a:r>
            <a:r>
              <a:rPr lang="uk-UA" sz="2400" dirty="0" err="1" smtClean="0"/>
              <a:t>країська</a:t>
            </a:r>
            <a:r>
              <a:rPr lang="uk-UA" sz="2400" dirty="0" smtClean="0"/>
              <a:t>  </a:t>
            </a:r>
            <a:r>
              <a:rPr lang="uk-UA" sz="2400" dirty="0" err="1" smtClean="0"/>
              <a:t>національно-демократични</a:t>
            </a:r>
            <a:r>
              <a:rPr lang="uk-UA" sz="2400" dirty="0" smtClean="0"/>
              <a:t> партія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УСДП</a:t>
            </a:r>
            <a:r>
              <a:rPr lang="uk-UA" sz="2400" dirty="0" smtClean="0"/>
              <a:t>  - українська соціал-демократична партія 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ГУР</a:t>
            </a:r>
            <a:r>
              <a:rPr lang="uk-UA" sz="2400" dirty="0" smtClean="0"/>
              <a:t> – головна українська рада</a:t>
            </a:r>
            <a:br>
              <a:rPr lang="uk-UA" sz="2400" dirty="0" smtClean="0"/>
            </a:br>
            <a:r>
              <a:rPr lang="uk-UA" sz="2400" dirty="0" smtClean="0"/>
              <a:t> </a:t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УСС</a:t>
            </a:r>
            <a:r>
              <a:rPr lang="uk-UA" sz="2400" dirty="0" smtClean="0"/>
              <a:t> – українські січові стрільці 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СВУ</a:t>
            </a:r>
            <a:r>
              <a:rPr lang="uk-UA" sz="2400" dirty="0" smtClean="0"/>
              <a:t> – союз визволення України 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ЗУР</a:t>
            </a:r>
            <a:r>
              <a:rPr lang="uk-UA" sz="2400" dirty="0" smtClean="0"/>
              <a:t> – загальна українська рада </a:t>
            </a:r>
          </a:p>
        </p:txBody>
      </p:sp>
      <p:sp>
        <p:nvSpPr>
          <p:cNvPr id="6" name="5-конечная звезда 5"/>
          <p:cNvSpPr/>
          <p:nvPr/>
        </p:nvSpPr>
        <p:spPr>
          <a:xfrm>
            <a:off x="195327" y="1484782"/>
            <a:ext cx="432048" cy="432049"/>
          </a:xfrm>
          <a:prstGeom prst="star5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95327" y="2204864"/>
            <a:ext cx="416732" cy="43204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195327" y="2896134"/>
            <a:ext cx="432047" cy="46085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195327" y="3632270"/>
            <a:ext cx="432048" cy="432048"/>
          </a:xfrm>
          <a:prstGeom prst="star5">
            <a:avLst>
              <a:gd name="adj" fmla="val 16198"/>
              <a:gd name="hf" fmla="val 105146"/>
              <a:gd name="vf" fmla="val 11055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195327" y="4365104"/>
            <a:ext cx="432048" cy="43204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172016" y="5193584"/>
            <a:ext cx="455359" cy="36004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5-конечная звезда 11"/>
          <p:cNvSpPr/>
          <p:nvPr/>
        </p:nvSpPr>
        <p:spPr>
          <a:xfrm>
            <a:off x="195327" y="5842717"/>
            <a:ext cx="432048" cy="39459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980" y="3816037"/>
            <a:ext cx="3301484" cy="1901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147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40466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3600" b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        Воєнні дії на Україні </a:t>
            </a:r>
            <a:endParaRPr lang="ru-RU" sz="3600" b="1" cap="all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268760"/>
            <a:ext cx="8064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Галицька битва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( 1914 р.)</a:t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Битва на Ужоцькому та </a:t>
            </a:r>
            <a:r>
              <a:rPr lang="uk-UA" sz="2000" dirty="0" err="1" smtClean="0">
                <a:solidFill>
                  <a:schemeClr val="tx2">
                    <a:lumMod val="75000"/>
                  </a:schemeClr>
                </a:solidFill>
              </a:rPr>
              <a:t>Верецькому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перевалах 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вересень 1914 р)</a:t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Битва на горі Маківка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( 1915 р )</a:t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k-UA" sz="2000" dirty="0" err="1" smtClean="0">
                <a:solidFill>
                  <a:schemeClr val="tx2">
                    <a:lumMod val="75000"/>
                  </a:schemeClr>
                </a:solidFill>
              </a:rPr>
              <a:t>Горліцький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 прорив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липень 1915 р )</a:t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Брусиловський прорив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червень 1916 р)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Битва на горі  </a:t>
            </a:r>
            <a:r>
              <a:rPr lang="uk-UA" sz="2000" dirty="0" err="1" smtClean="0">
                <a:solidFill>
                  <a:schemeClr val="tx2">
                    <a:lumMod val="75000"/>
                  </a:schemeClr>
                </a:solidFill>
              </a:rPr>
              <a:t>Лисоня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( 1916 р )</a:t>
            </a:r>
            <a:b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7)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Червневий наступ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( 1917 р )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8)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 Бої  УСС на Правобережній Україні  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( 1917-18 </a:t>
            </a:r>
            <a:r>
              <a:rPr lang="uk-UA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рр</a:t>
            </a:r>
            <a:r>
              <a:rPr lang="uk-UA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)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7" y="2633369"/>
            <a:ext cx="3146669" cy="22357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558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260648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Людські</a:t>
            </a:r>
            <a:r>
              <a:rPr lang="ru-RU" sz="32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втрати</a:t>
            </a:r>
            <a:r>
              <a:rPr lang="ru-RU" sz="32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err="1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України</a:t>
            </a:r>
            <a:endParaRPr lang="ru-RU" sz="3200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2857500" cy="200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253036" y="1124744"/>
            <a:ext cx="53514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Демографічні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, </a:t>
            </a:r>
            <a:r>
              <a:rPr lang="ru-RU" dirty="0" err="1" smtClean="0"/>
              <a:t>спричинені</a:t>
            </a:r>
            <a:r>
              <a:rPr lang="ru-RU" dirty="0" smtClean="0"/>
              <a:t> </a:t>
            </a:r>
            <a:r>
              <a:rPr lang="ru-RU" dirty="0" err="1" smtClean="0"/>
              <a:t>Першою</a:t>
            </a:r>
            <a:r>
              <a:rPr lang="ru-RU" dirty="0" smtClean="0"/>
              <a:t> </a:t>
            </a:r>
            <a:r>
              <a:rPr lang="ru-RU" dirty="0" err="1" smtClean="0"/>
              <a:t>світовою</a:t>
            </a:r>
            <a:r>
              <a:rPr lang="ru-RU" dirty="0" smtClean="0"/>
              <a:t> </a:t>
            </a:r>
            <a:r>
              <a:rPr lang="ru-RU" dirty="0" err="1" smtClean="0"/>
              <a:t>війною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не </a:t>
            </a:r>
            <a:r>
              <a:rPr lang="ru-RU" dirty="0" err="1" smtClean="0"/>
              <a:t>вдається</a:t>
            </a:r>
            <a:r>
              <a:rPr lang="ru-RU" dirty="0" smtClean="0"/>
              <a:t> </a:t>
            </a:r>
            <a:r>
              <a:rPr lang="ru-RU" dirty="0" err="1" smtClean="0"/>
              <a:t>підрахувати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. Але є </a:t>
            </a:r>
            <a:r>
              <a:rPr lang="ru-RU" dirty="0" err="1" smtClean="0"/>
              <a:t>певна</a:t>
            </a:r>
            <a:r>
              <a:rPr lang="ru-RU" dirty="0" smtClean="0"/>
              <a:t> статистика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армії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1914-1917 </a:t>
            </a:r>
            <a:r>
              <a:rPr lang="ru-RU" dirty="0" err="1" smtClean="0"/>
              <a:t>рр</a:t>
            </a:r>
            <a:r>
              <a:rPr lang="ru-RU" dirty="0" smtClean="0"/>
              <a:t>., коли </a:t>
            </a: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вели.[4] </a:t>
            </a:r>
            <a:r>
              <a:rPr lang="ru-RU" dirty="0" err="1" smtClean="0"/>
              <a:t>Згідно</a:t>
            </a:r>
            <a:r>
              <a:rPr lang="ru-RU" dirty="0" smtClean="0"/>
              <a:t> з нею, </a:t>
            </a:r>
            <a:r>
              <a:rPr lang="ru-RU" dirty="0" err="1" smtClean="0"/>
              <a:t>російські</a:t>
            </a:r>
            <a:r>
              <a:rPr lang="ru-RU" dirty="0" smtClean="0"/>
              <a:t> </a:t>
            </a:r>
            <a:r>
              <a:rPr lang="ru-RU" dirty="0" err="1" smtClean="0"/>
              <a:t>війська</a:t>
            </a:r>
            <a:r>
              <a:rPr lang="ru-RU" dirty="0" smtClean="0"/>
              <a:t> </a:t>
            </a:r>
            <a:r>
              <a:rPr lang="ru-RU" dirty="0" err="1" smtClean="0"/>
              <a:t>втратили</a:t>
            </a:r>
            <a:r>
              <a:rPr lang="ru-RU" dirty="0" smtClean="0"/>
              <a:t> 626440 </a:t>
            </a:r>
            <a:r>
              <a:rPr lang="ru-RU" dirty="0" err="1" smtClean="0"/>
              <a:t>осіб</a:t>
            </a:r>
            <a:r>
              <a:rPr lang="ru-RU" dirty="0" smtClean="0"/>
              <a:t> та </a:t>
            </a:r>
            <a:r>
              <a:rPr lang="ru-RU" dirty="0" err="1" smtClean="0"/>
              <a:t>померлими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ран 17174 особи. Але </a:t>
            </a:r>
            <a:r>
              <a:rPr lang="ru-RU" dirty="0" err="1" smtClean="0"/>
              <a:t>це</a:t>
            </a:r>
            <a:r>
              <a:rPr lang="ru-RU" dirty="0" smtClean="0"/>
              <a:t>, </a:t>
            </a:r>
            <a:r>
              <a:rPr lang="ru-RU" dirty="0" err="1" smtClean="0"/>
              <a:t>звичайно</a:t>
            </a:r>
            <a:r>
              <a:rPr lang="ru-RU" dirty="0" smtClean="0"/>
              <a:t>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точно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загиблі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рахувалася</a:t>
            </a:r>
            <a:r>
              <a:rPr lang="ru-RU" dirty="0" smtClean="0"/>
              <a:t> такими,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зникли</a:t>
            </a:r>
            <a:r>
              <a:rPr lang="ru-RU" dirty="0" smtClean="0"/>
              <a:t> </a:t>
            </a:r>
            <a:r>
              <a:rPr lang="ru-RU" dirty="0" err="1" smtClean="0"/>
              <a:t>безвісти</a:t>
            </a:r>
            <a:r>
              <a:rPr lang="ru-RU" dirty="0" smtClean="0"/>
              <a:t> — 1936278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бути, як </a:t>
            </a:r>
            <a:r>
              <a:rPr lang="ru-RU" dirty="0" err="1" smtClean="0"/>
              <a:t>полонені</a:t>
            </a:r>
            <a:r>
              <a:rPr lang="ru-RU" dirty="0" smtClean="0"/>
              <a:t>, так і </a:t>
            </a:r>
            <a:r>
              <a:rPr lang="ru-RU" dirty="0" err="1" smtClean="0"/>
              <a:t>дезертири</a:t>
            </a:r>
            <a:r>
              <a:rPr lang="ru-RU" dirty="0" smtClean="0"/>
              <a:t>, так і </a:t>
            </a:r>
            <a:r>
              <a:rPr lang="ru-RU" dirty="0" err="1" smtClean="0"/>
              <a:t>загиблі</a:t>
            </a:r>
            <a:r>
              <a:rPr lang="ru-RU" dirty="0" smtClean="0"/>
              <a:t>. </a:t>
            </a:r>
            <a:r>
              <a:rPr lang="ru-RU" dirty="0" err="1" smtClean="0"/>
              <a:t>Російський</a:t>
            </a:r>
            <a:r>
              <a:rPr lang="ru-RU" dirty="0" smtClean="0"/>
              <a:t> </a:t>
            </a:r>
            <a:r>
              <a:rPr lang="ru-RU" dirty="0" err="1" smtClean="0"/>
              <a:t>емігрантський</a:t>
            </a:r>
            <a:r>
              <a:rPr lang="ru-RU" dirty="0" smtClean="0"/>
              <a:t> генерал </a:t>
            </a:r>
            <a:r>
              <a:rPr lang="ru-RU" dirty="0" err="1" smtClean="0"/>
              <a:t>Головін</a:t>
            </a:r>
            <a:r>
              <a:rPr lang="ru-RU" dirty="0" smtClean="0"/>
              <a:t> </a:t>
            </a:r>
            <a:r>
              <a:rPr lang="ru-RU" dirty="0" err="1" smtClean="0"/>
              <a:t>вивів</a:t>
            </a:r>
            <a:r>
              <a:rPr lang="ru-RU" dirty="0" smtClean="0"/>
              <a:t> свою цифру </a:t>
            </a:r>
            <a:r>
              <a:rPr lang="ru-RU" dirty="0" err="1" smtClean="0"/>
              <a:t>загальних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 в </a:t>
            </a:r>
            <a:r>
              <a:rPr lang="ru-RU" dirty="0" err="1" smtClean="0"/>
              <a:t>першій</a:t>
            </a:r>
            <a:r>
              <a:rPr lang="ru-RU" dirty="0" smtClean="0"/>
              <a:t> 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 — 1,3 млн.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 в 1914 р. </a:t>
            </a:r>
            <a:r>
              <a:rPr lang="ru-RU" dirty="0" err="1" smtClean="0"/>
              <a:t>складала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170 млн., з них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губерній</a:t>
            </a:r>
            <a:r>
              <a:rPr lang="ru-RU" dirty="0" smtClean="0"/>
              <a:t> — </a:t>
            </a:r>
            <a:r>
              <a:rPr lang="ru-RU" dirty="0" err="1" smtClean="0"/>
              <a:t>близько</a:t>
            </a:r>
            <a:r>
              <a:rPr lang="ru-RU" dirty="0" smtClean="0"/>
              <a:t> 32 млн. </a:t>
            </a:r>
            <a:r>
              <a:rPr lang="ru-RU" dirty="0" err="1" smtClean="0"/>
              <a:t>Отже</a:t>
            </a:r>
            <a:r>
              <a:rPr lang="ru-RU" dirty="0" smtClean="0"/>
              <a:t>, на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 </a:t>
            </a:r>
            <a:r>
              <a:rPr lang="ru-RU" dirty="0" err="1" smtClean="0"/>
              <a:t>припадає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20 % </a:t>
            </a:r>
            <a:r>
              <a:rPr lang="ru-RU" dirty="0" err="1" smtClean="0"/>
              <a:t>людських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74" y="3933056"/>
            <a:ext cx="2853259" cy="1604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3971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65</TotalTime>
  <Words>721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2019-11-05T18:18:34Z</dcterms:created>
  <dcterms:modified xsi:type="dcterms:W3CDTF">2019-11-05T19:23:57Z</dcterms:modified>
</cp:coreProperties>
</file>