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E82E590-2F19-4A36-936A-D16039D71CC2}" type="datetimeFigureOut">
              <a:rPr lang="ru-RU" smtClean="0"/>
              <a:t>08.12.2019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E9B67D2-5102-42A2-ABCD-F96D95D7604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492896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i="1" dirty="0" smtClean="0"/>
              <a:t>Сучасні джерела електричного   струму та їхні  характеристики </a:t>
            </a:r>
            <a:endParaRPr lang="ru-RU" sz="3600" b="1" i="1" dirty="0"/>
          </a:p>
        </p:txBody>
      </p:sp>
    </p:spTree>
    <p:extLst>
      <p:ext uri="{BB962C8B-B14F-4D97-AF65-F5344CB8AC3E}">
        <p14:creationId xmlns:p14="http://schemas.microsoft.com/office/powerpoint/2010/main" val="134060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620688"/>
            <a:ext cx="65527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chemeClr val="accent1">
                    <a:lumMod val="75000"/>
                  </a:schemeClr>
                </a:solidFill>
              </a:rPr>
              <a:t>Електри́чний</a:t>
            </a:r>
            <a:r>
              <a:rPr lang="ru-RU" sz="2400" b="1" i="1" dirty="0" smtClean="0">
                <a:solidFill>
                  <a:schemeClr val="accent1">
                    <a:lumMod val="75000"/>
                  </a:schemeClr>
                </a:solidFill>
              </a:rPr>
              <a:t> струм </a:t>
            </a:r>
            <a:r>
              <a:rPr lang="ru-RU" dirty="0" smtClean="0"/>
              <a:t>— </a:t>
            </a:r>
            <a:r>
              <a:rPr lang="ru-RU" dirty="0" err="1" smtClean="0"/>
              <a:t>упорядкований</a:t>
            </a:r>
            <a:r>
              <a:rPr lang="ru-RU" dirty="0" smtClean="0"/>
              <a:t>, </a:t>
            </a:r>
            <a:r>
              <a:rPr lang="ru-RU" dirty="0" err="1" smtClean="0"/>
              <a:t>спрямований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</a:t>
            </a:r>
            <a:r>
              <a:rPr lang="ru-RU" dirty="0" err="1" smtClean="0"/>
              <a:t>електрично</a:t>
            </a:r>
            <a:r>
              <a:rPr lang="ru-RU" dirty="0" smtClean="0"/>
              <a:t> </a:t>
            </a:r>
            <a:r>
              <a:rPr lang="ru-RU" dirty="0" err="1" smtClean="0"/>
              <a:t>заряджених</a:t>
            </a:r>
            <a:r>
              <a:rPr lang="ru-RU" dirty="0" smtClean="0"/>
              <a:t> </a:t>
            </a:r>
            <a:r>
              <a:rPr lang="ru-RU" dirty="0" err="1" smtClean="0"/>
              <a:t>частинок</a:t>
            </a:r>
            <a:r>
              <a:rPr lang="ru-RU" dirty="0" smtClean="0"/>
              <a:t> (</a:t>
            </a:r>
            <a:r>
              <a:rPr lang="ru-RU" dirty="0" err="1" smtClean="0"/>
              <a:t>носіїв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заряду) у </a:t>
            </a:r>
            <a:r>
              <a:rPr lang="ru-RU" dirty="0" err="1" smtClean="0"/>
              <a:t>речовині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у </a:t>
            </a:r>
            <a:r>
              <a:rPr lang="ru-RU" dirty="0" err="1" smtClean="0"/>
              <a:t>вакуумі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4824"/>
            <a:ext cx="2743200" cy="2697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3419872" y="2204864"/>
            <a:ext cx="51845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Упорядкований</a:t>
            </a:r>
            <a:r>
              <a:rPr lang="ru-RU" sz="2400" dirty="0" smtClean="0"/>
              <a:t> </a:t>
            </a:r>
            <a:r>
              <a:rPr lang="ru-RU" sz="2400" dirty="0" err="1" smtClean="0"/>
              <a:t>рух</a:t>
            </a:r>
            <a:r>
              <a:rPr lang="ru-RU" sz="2400" dirty="0" smtClean="0"/>
              <a:t> </a:t>
            </a:r>
            <a:r>
              <a:rPr lang="ru-RU" sz="2400" dirty="0" err="1" smtClean="0"/>
              <a:t>носіїв</a:t>
            </a:r>
            <a:r>
              <a:rPr lang="ru-RU" sz="2400" dirty="0" smtClean="0"/>
              <a:t> струму в </a:t>
            </a:r>
            <a:r>
              <a:rPr lang="ru-RU" sz="2400" dirty="0" err="1" smtClean="0"/>
              <a:t>електропровідному</a:t>
            </a:r>
            <a:r>
              <a:rPr lang="ru-RU" sz="2400" dirty="0" smtClean="0"/>
              <a:t> </a:t>
            </a:r>
            <a:r>
              <a:rPr lang="ru-RU" sz="2400" dirty="0" err="1" smtClean="0"/>
              <a:t>середовищі</a:t>
            </a:r>
            <a:r>
              <a:rPr lang="ru-RU" sz="2400" dirty="0" smtClean="0"/>
              <a:t>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</a:t>
            </a:r>
            <a:r>
              <a:rPr lang="ru-RU" sz="2400" dirty="0" err="1" smtClean="0"/>
              <a:t>дією</a:t>
            </a:r>
            <a:r>
              <a:rPr lang="ru-RU" sz="2400" dirty="0" smtClean="0"/>
              <a:t> </a:t>
            </a:r>
            <a:r>
              <a:rPr lang="ru-RU" sz="2400" dirty="0" err="1" smtClean="0"/>
              <a:t>електричного</a:t>
            </a:r>
            <a:r>
              <a:rPr lang="ru-RU" sz="2400" dirty="0" smtClean="0"/>
              <a:t> поля </a:t>
            </a:r>
            <a:r>
              <a:rPr lang="ru-RU" sz="2400" dirty="0" err="1" smtClean="0"/>
              <a:t>називають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струмом</a:t>
            </a:r>
            <a:r>
              <a:rPr lang="ru-RU" sz="2400" dirty="0" smtClean="0"/>
              <a:t> </a:t>
            </a:r>
            <a:r>
              <a:rPr lang="ru-RU" sz="2400" dirty="0" err="1" smtClean="0"/>
              <a:t>провідності</a:t>
            </a:r>
            <a:r>
              <a:rPr lang="ru-RU" sz="2400" dirty="0" smtClean="0"/>
              <a:t>. </a:t>
            </a:r>
            <a:r>
              <a:rPr lang="ru-RU" sz="2400" dirty="0" err="1" smtClean="0"/>
              <a:t>Якщо</a:t>
            </a:r>
            <a:r>
              <a:rPr lang="ru-RU" sz="2400" dirty="0" smtClean="0"/>
              <a:t> </a:t>
            </a:r>
            <a:r>
              <a:rPr lang="ru-RU" sz="2400" dirty="0" err="1" smtClean="0"/>
              <a:t>рух</a:t>
            </a:r>
            <a:r>
              <a:rPr lang="ru-RU" sz="2400" dirty="0" smtClean="0"/>
              <a:t> </a:t>
            </a:r>
            <a:r>
              <a:rPr lang="ru-RU" sz="2400" dirty="0" err="1" smtClean="0"/>
              <a:t>зарядів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відбувається</a:t>
            </a:r>
            <a:r>
              <a:rPr lang="ru-RU" sz="2400" dirty="0" smtClean="0"/>
              <a:t> разом з </a:t>
            </a:r>
            <a:r>
              <a:rPr lang="ru-RU" sz="2400" dirty="0" err="1" smtClean="0"/>
              <a:t>тілом</a:t>
            </a:r>
            <a:r>
              <a:rPr lang="ru-RU" sz="2400" dirty="0" smtClean="0"/>
              <a:t>, на </a:t>
            </a:r>
            <a:r>
              <a:rPr lang="ru-RU" sz="2400" dirty="0" err="1" smtClean="0"/>
              <a:t>якому</a:t>
            </a:r>
            <a:r>
              <a:rPr lang="ru-RU" sz="2400" dirty="0" smtClean="0"/>
              <a:t> вони </a:t>
            </a:r>
            <a:r>
              <a:rPr lang="ru-RU" sz="2400" dirty="0" err="1" smtClean="0"/>
              <a:t>знаходяться</a:t>
            </a:r>
            <a:r>
              <a:rPr lang="ru-RU" sz="2400" dirty="0" smtClean="0"/>
              <a:t>, то </a:t>
            </a:r>
            <a:r>
              <a:rPr lang="ru-RU" sz="2400" dirty="0" err="1" smtClean="0"/>
              <a:t>такий</a:t>
            </a:r>
            <a:r>
              <a:rPr lang="ru-RU" sz="2400" dirty="0" smtClean="0"/>
              <a:t> струм </a:t>
            </a:r>
            <a:r>
              <a:rPr lang="ru-RU" sz="2400" dirty="0" err="1" smtClean="0"/>
              <a:t>називають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конвекційним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180184" y="1867232"/>
            <a:ext cx="5764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……………………………………………………………….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62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60648"/>
            <a:ext cx="8208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Знайомимося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з </a:t>
            </a:r>
            <a:r>
              <a:rPr lang="ru-RU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джерелами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електричного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струму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052736"/>
            <a:ext cx="8568952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err="1" smtClean="0"/>
              <a:t>Зрозуміло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будь-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справний</a:t>
            </a:r>
            <a:r>
              <a:rPr lang="ru-RU" dirty="0" smtClean="0"/>
              <a:t> </a:t>
            </a:r>
            <a:r>
              <a:rPr lang="ru-RU" dirty="0" err="1" smtClean="0"/>
              <a:t>електротехнічний</a:t>
            </a:r>
            <a:r>
              <a:rPr lang="ru-RU" dirty="0" smtClean="0"/>
              <a:t> </a:t>
            </a:r>
            <a:r>
              <a:rPr lang="ru-RU" dirty="0" err="1" smtClean="0"/>
              <a:t>пристрій</a:t>
            </a:r>
            <a:r>
              <a:rPr lang="ru-RU" dirty="0" smtClean="0"/>
              <a:t> </a:t>
            </a:r>
            <a:r>
              <a:rPr lang="ru-RU" dirty="0" err="1" smtClean="0"/>
              <a:t>працюватиме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, коли </a:t>
            </a:r>
            <a:r>
              <a:rPr lang="ru-RU" dirty="0" err="1" smtClean="0"/>
              <a:t>виконані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струму: </a:t>
            </a:r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 err="1" smtClean="0"/>
              <a:t>вільних</a:t>
            </a:r>
            <a:r>
              <a:rPr lang="ru-RU" dirty="0" smtClean="0"/>
              <a:t> </a:t>
            </a:r>
            <a:r>
              <a:rPr lang="ru-RU" dirty="0" err="1" smtClean="0"/>
              <a:t>заряджених</a:t>
            </a:r>
            <a:r>
              <a:rPr lang="ru-RU" dirty="0" smtClean="0"/>
              <a:t> </a:t>
            </a:r>
            <a:r>
              <a:rPr lang="ru-RU" dirty="0" err="1" smtClean="0"/>
              <a:t>частинок</a:t>
            </a:r>
            <a:r>
              <a:rPr lang="ru-RU" dirty="0" smtClean="0"/>
              <a:t> і </a:t>
            </a:r>
            <a:r>
              <a:rPr lang="ru-RU" dirty="0" err="1" smtClean="0"/>
              <a:t>електричного</a:t>
            </a:r>
            <a:r>
              <a:rPr lang="ru-RU" dirty="0" smtClean="0"/>
              <a:t> поля. За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поля «</a:t>
            </a:r>
            <a:r>
              <a:rPr lang="ru-RU" dirty="0" err="1" smtClean="0"/>
              <a:t>відповідають</a:t>
            </a:r>
            <a:r>
              <a:rPr lang="ru-RU" dirty="0" smtClean="0"/>
              <a:t>» </a:t>
            </a:r>
            <a:r>
              <a:rPr lang="ru-RU" dirty="0" err="1" smtClean="0"/>
              <a:t>джерела</a:t>
            </a:r>
            <a:r>
              <a:rPr lang="ru-RU" dirty="0" smtClean="0"/>
              <a:t> струму.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6182" y="2323409"/>
            <a:ext cx="3063627" cy="2253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282677" y="2340890"/>
            <a:ext cx="5112568" cy="2135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У </a:t>
            </a:r>
            <a:r>
              <a:rPr lang="ru-RU" sz="1600" dirty="0" err="1" smtClean="0"/>
              <a:t>джерелах</a:t>
            </a:r>
            <a:r>
              <a:rPr lang="ru-RU" sz="1600" dirty="0" smtClean="0"/>
              <a:t> </a:t>
            </a:r>
            <a:r>
              <a:rPr lang="ru-RU" sz="1600" dirty="0" err="1" smtClean="0"/>
              <a:t>електричного</a:t>
            </a:r>
            <a:r>
              <a:rPr lang="ru-RU" sz="1600" dirty="0" smtClean="0"/>
              <a:t> струму </a:t>
            </a:r>
            <a:r>
              <a:rPr lang="ru-RU" sz="1600" dirty="0" err="1" smtClean="0"/>
              <a:t>електричне</a:t>
            </a:r>
            <a:r>
              <a:rPr lang="ru-RU" sz="1600" dirty="0" smtClean="0"/>
              <a:t> поле </a:t>
            </a:r>
            <a:r>
              <a:rPr lang="ru-RU" sz="1600" dirty="0" err="1" smtClean="0"/>
              <a:t>створюється</a:t>
            </a:r>
            <a:r>
              <a:rPr lang="ru-RU" sz="1600" dirty="0" smtClean="0"/>
              <a:t> й </a:t>
            </a:r>
            <a:r>
              <a:rPr lang="ru-RU" sz="1600" dirty="0" err="1" smtClean="0"/>
              <a:t>підтримується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завдяки</a:t>
            </a:r>
            <a:r>
              <a:rPr lang="ru-RU" sz="1600" dirty="0" smtClean="0"/>
              <a:t> </a:t>
            </a:r>
            <a:r>
              <a:rPr lang="ru-RU" sz="1600" dirty="0" err="1" smtClean="0"/>
              <a:t>розділенню</a:t>
            </a:r>
            <a:r>
              <a:rPr lang="ru-RU" sz="1600" dirty="0" smtClean="0"/>
              <a:t> </a:t>
            </a:r>
            <a:r>
              <a:rPr lang="ru-RU" sz="1600" dirty="0" err="1" smtClean="0"/>
              <a:t>різнойменних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електричних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зарядів</a:t>
            </a:r>
            <a:r>
              <a:rPr lang="ru-RU" sz="1600" dirty="0" smtClean="0"/>
              <a:t>. У </a:t>
            </a:r>
            <a:r>
              <a:rPr lang="ru-RU" sz="1600" dirty="0" err="1" smtClean="0"/>
              <a:t>результаті</a:t>
            </a:r>
            <a:r>
              <a:rPr lang="ru-RU" sz="1600" dirty="0" smtClean="0"/>
              <a:t> на одному </a:t>
            </a:r>
            <a:r>
              <a:rPr lang="ru-RU" sz="1600" dirty="0" err="1" smtClean="0"/>
              <a:t>полюсі</a:t>
            </a:r>
            <a:r>
              <a:rPr lang="ru-RU" sz="1600" dirty="0" smtClean="0"/>
              <a:t> </a:t>
            </a:r>
            <a:r>
              <a:rPr lang="ru-RU" sz="1600" dirty="0" err="1" smtClean="0"/>
              <a:t>джерела</a:t>
            </a:r>
            <a:r>
              <a:rPr lang="ru-RU" sz="1600" dirty="0" smtClean="0"/>
              <a:t> </a:t>
            </a:r>
            <a:r>
              <a:rPr lang="ru-RU" sz="1600" dirty="0" err="1" smtClean="0"/>
              <a:t>накопичуються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частинки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позитивний</a:t>
            </a:r>
            <a:r>
              <a:rPr lang="ru-RU" sz="1600" dirty="0" smtClean="0"/>
              <a:t> заряд, а на другому — </a:t>
            </a:r>
            <a:r>
              <a:rPr lang="ru-RU" sz="1600" dirty="0" err="1" smtClean="0"/>
              <a:t>частинки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негативний</a:t>
            </a:r>
            <a:r>
              <a:rPr lang="ru-RU" sz="1600" dirty="0" smtClean="0"/>
              <a:t> заряд. </a:t>
            </a:r>
            <a:r>
              <a:rPr lang="ru-RU" sz="1600" dirty="0" err="1" smtClean="0"/>
              <a:t>Між</a:t>
            </a:r>
            <a:r>
              <a:rPr lang="ru-RU" sz="1600" dirty="0" smtClean="0"/>
              <a:t> полюсами </a:t>
            </a:r>
            <a:r>
              <a:rPr lang="ru-RU" sz="1600" dirty="0" err="1" smtClean="0"/>
              <a:t>виникає</a:t>
            </a:r>
            <a:r>
              <a:rPr lang="ru-RU" sz="1600" dirty="0" smtClean="0"/>
              <a:t> </a:t>
            </a:r>
            <a:r>
              <a:rPr lang="ru-RU" sz="1600" dirty="0" err="1" smtClean="0"/>
              <a:t>електричне</a:t>
            </a:r>
            <a:r>
              <a:rPr lang="ru-RU" sz="1600" dirty="0" smtClean="0"/>
              <a:t> поле. 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4577304"/>
            <a:ext cx="84982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дією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поля в </a:t>
            </a:r>
            <a:r>
              <a:rPr lang="ru-RU" dirty="0" err="1" smtClean="0"/>
              <a:t>провіднику</a:t>
            </a:r>
            <a:r>
              <a:rPr lang="ru-RU" dirty="0" smtClean="0"/>
              <a:t>, </a:t>
            </a:r>
            <a:r>
              <a:rPr lang="ru-RU" dirty="0" err="1" smtClean="0"/>
              <a:t>яким</a:t>
            </a:r>
            <a:r>
              <a:rPr lang="ru-RU" dirty="0" smtClean="0"/>
              <a:t> </a:t>
            </a:r>
            <a:r>
              <a:rPr lang="ru-RU" dirty="0" err="1" smtClean="0"/>
              <a:t>з'єднані</a:t>
            </a:r>
            <a:r>
              <a:rPr lang="ru-RU" dirty="0" smtClean="0"/>
              <a:t> </a:t>
            </a:r>
            <a:r>
              <a:rPr lang="ru-RU" dirty="0" err="1" smtClean="0"/>
              <a:t>полюси</a:t>
            </a:r>
            <a:r>
              <a:rPr lang="ru-RU" dirty="0" smtClean="0"/>
              <a:t>, </a:t>
            </a:r>
            <a:r>
              <a:rPr lang="ru-RU" dirty="0" err="1" smtClean="0"/>
              <a:t>вільні</a:t>
            </a:r>
            <a:r>
              <a:rPr lang="ru-RU" dirty="0" smtClean="0"/>
              <a:t> </a:t>
            </a:r>
            <a:r>
              <a:rPr lang="ru-RU" dirty="0" err="1" smtClean="0"/>
              <a:t>заряджені</a:t>
            </a:r>
            <a:r>
              <a:rPr lang="ru-RU" dirty="0" smtClean="0"/>
              <a:t> </a:t>
            </a:r>
            <a:r>
              <a:rPr lang="ru-RU" dirty="0" err="1" smtClean="0"/>
              <a:t>частинки</a:t>
            </a:r>
            <a:r>
              <a:rPr lang="ru-RU" dirty="0" smtClean="0"/>
              <a:t> </a:t>
            </a:r>
            <a:r>
              <a:rPr lang="ru-RU" dirty="0" err="1" smtClean="0"/>
              <a:t>починають</a:t>
            </a:r>
            <a:r>
              <a:rPr lang="ru-RU" dirty="0" smtClean="0"/>
              <a:t> </a:t>
            </a:r>
            <a:r>
              <a:rPr lang="ru-RU" dirty="0" err="1" smtClean="0"/>
              <a:t>напрямлений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електричний</a:t>
            </a:r>
            <a:r>
              <a:rPr lang="ru-RU" dirty="0" smtClean="0"/>
              <a:t> струм.</a:t>
            </a:r>
          </a:p>
          <a:p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розділити</a:t>
            </a:r>
            <a:r>
              <a:rPr lang="ru-RU" dirty="0" smtClean="0"/>
              <a:t> </a:t>
            </a:r>
            <a:r>
              <a:rPr lang="ru-RU" dirty="0" err="1" smtClean="0"/>
              <a:t>різнойменні</a:t>
            </a:r>
            <a:r>
              <a:rPr lang="ru-RU" dirty="0" smtClean="0"/>
              <a:t> заряди не так просто,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 </a:t>
            </a:r>
            <a:r>
              <a:rPr lang="ru-RU" dirty="0" err="1" smtClean="0"/>
              <a:t>існують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 </a:t>
            </a:r>
            <a:r>
              <a:rPr lang="ru-RU" dirty="0" err="1" smtClean="0"/>
              <a:t>притягання</a:t>
            </a:r>
            <a:r>
              <a:rPr lang="ru-RU" dirty="0" smtClean="0"/>
              <a:t>. Для </a:t>
            </a:r>
            <a:r>
              <a:rPr lang="ru-RU" dirty="0" err="1" smtClean="0"/>
              <a:t>розділення</a:t>
            </a:r>
            <a:r>
              <a:rPr lang="ru-RU" dirty="0" smtClean="0"/>
              <a:t> у </a:t>
            </a:r>
            <a:r>
              <a:rPr lang="ru-RU" dirty="0" err="1" smtClean="0"/>
              <a:t>джерелах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струму </a:t>
            </a:r>
            <a:r>
              <a:rPr lang="ru-RU" dirty="0" err="1" smtClean="0"/>
              <a:t>різнойменних</a:t>
            </a:r>
            <a:r>
              <a:rPr lang="ru-RU" dirty="0" smtClean="0"/>
              <a:t> </a:t>
            </a:r>
            <a:r>
              <a:rPr lang="ru-RU" dirty="0" err="1" smtClean="0"/>
              <a:t>зарядів</a:t>
            </a:r>
            <a:r>
              <a:rPr lang="ru-RU" dirty="0" smtClean="0"/>
              <a:t>, а </a:t>
            </a:r>
            <a:r>
              <a:rPr lang="ru-RU" dirty="0" err="1" smtClean="0"/>
              <a:t>отже</a:t>
            </a:r>
            <a:r>
              <a:rPr lang="ru-RU" dirty="0" smtClean="0"/>
              <a:t>, для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поля,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виконати</a:t>
            </a:r>
            <a:r>
              <a:rPr lang="ru-RU" dirty="0" smtClean="0"/>
              <a:t> роботу.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виконати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механічної</a:t>
            </a:r>
            <a:r>
              <a:rPr lang="ru-RU" dirty="0" smtClean="0"/>
              <a:t>, </a:t>
            </a:r>
            <a:r>
              <a:rPr lang="ru-RU" dirty="0" err="1" smtClean="0"/>
              <a:t>хімічної</a:t>
            </a:r>
            <a:r>
              <a:rPr lang="ru-RU" dirty="0" smtClean="0"/>
              <a:t>, </a:t>
            </a:r>
            <a:r>
              <a:rPr lang="ru-RU" dirty="0" err="1" smtClean="0"/>
              <a:t>теплової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107504" y="4631194"/>
            <a:ext cx="175173" cy="21984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23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effectLst/>
              </a:rPr>
              <a:t>  </a:t>
            </a:r>
            <a:r>
              <a:rPr lang="ru-RU" sz="3600" b="1" dirty="0" err="1" smtClean="0">
                <a:effectLst/>
              </a:rPr>
              <a:t>Дізнаємося</a:t>
            </a:r>
            <a:r>
              <a:rPr lang="ru-RU" sz="3600" b="1" dirty="0" smtClean="0">
                <a:effectLst/>
              </a:rPr>
              <a:t> </a:t>
            </a:r>
            <a:r>
              <a:rPr lang="ru-RU" sz="3600" b="1" dirty="0">
                <a:effectLst/>
              </a:rPr>
              <a:t>про </a:t>
            </a:r>
            <a:r>
              <a:rPr lang="ru-RU" sz="3600" b="1" dirty="0" err="1">
                <a:effectLst/>
              </a:rPr>
              <a:t>різні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err="1">
                <a:effectLst/>
              </a:rPr>
              <a:t>види</a:t>
            </a:r>
            <a:r>
              <a:rPr lang="ru-RU" sz="3600" b="1" dirty="0">
                <a:effectLst/>
              </a:rPr>
              <a:t> </a:t>
            </a:r>
            <a:r>
              <a:rPr lang="ru-RU" sz="3600" b="1" dirty="0" smtClean="0">
                <a:effectLst/>
              </a:rPr>
              <a:t>  </a:t>
            </a:r>
            <a:r>
              <a:rPr lang="ru-RU" sz="3600" b="1" dirty="0" err="1" smtClean="0">
                <a:effectLst/>
              </a:rPr>
              <a:t>джерел</a:t>
            </a:r>
            <a:r>
              <a:rPr lang="ru-RU" sz="3600" b="1" dirty="0" smtClean="0">
                <a:effectLst/>
              </a:rPr>
              <a:t> </a:t>
            </a:r>
            <a:r>
              <a:rPr lang="ru-RU" sz="3600" b="1" dirty="0" err="1">
                <a:effectLst/>
              </a:rPr>
              <a:t>електричного</a:t>
            </a:r>
            <a:r>
              <a:rPr lang="ru-RU" sz="3600" b="1" dirty="0">
                <a:effectLst/>
              </a:rPr>
              <a:t> струму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1675548"/>
            <a:ext cx="8712968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solidFill>
                  <a:schemeClr val="bg1"/>
                </a:solidFill>
              </a:rPr>
              <a:t>Усі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джерела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електричного</a:t>
            </a:r>
            <a:r>
              <a:rPr lang="ru-RU" sz="1600" dirty="0" smtClean="0">
                <a:solidFill>
                  <a:schemeClr val="bg1"/>
                </a:solidFill>
              </a:rPr>
              <a:t> струму </a:t>
            </a:r>
            <a:r>
              <a:rPr lang="ru-RU" sz="1600" dirty="0" err="1" smtClean="0">
                <a:solidFill>
                  <a:schemeClr val="bg1"/>
                </a:solidFill>
              </a:rPr>
              <a:t>можна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умовно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розділити</a:t>
            </a:r>
            <a:r>
              <a:rPr lang="ru-RU" sz="1600" dirty="0" smtClean="0">
                <a:solidFill>
                  <a:schemeClr val="bg1"/>
                </a:solidFill>
              </a:rPr>
              <a:t> на </a:t>
            </a:r>
            <a:r>
              <a:rPr lang="ru-RU" sz="1600" dirty="0" err="1" smtClean="0">
                <a:solidFill>
                  <a:schemeClr val="bg1"/>
                </a:solidFill>
              </a:rPr>
              <a:t>фізичні</a:t>
            </a:r>
            <a:r>
              <a:rPr lang="ru-RU" sz="1600" dirty="0" smtClean="0">
                <a:solidFill>
                  <a:schemeClr val="bg1"/>
                </a:solidFill>
              </a:rPr>
              <a:t> й </a:t>
            </a:r>
            <a:r>
              <a:rPr lang="ru-RU" sz="1600" dirty="0" err="1" smtClean="0">
                <a:solidFill>
                  <a:schemeClr val="bg1"/>
                </a:solidFill>
              </a:rPr>
              <a:t>хімічні</a:t>
            </a:r>
            <a:r>
              <a:rPr lang="ru-RU" sz="1600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3528" y="2348880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фізичних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джерел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струму </a:t>
            </a:r>
            <a:r>
              <a:rPr lang="ru-RU" dirty="0" err="1" smtClean="0"/>
              <a:t>прийнято</a:t>
            </a:r>
            <a:r>
              <a:rPr lang="ru-RU" dirty="0" smtClean="0"/>
              <a:t> </a:t>
            </a:r>
            <a:r>
              <a:rPr lang="ru-RU" dirty="0" err="1" smtClean="0"/>
              <a:t>відносити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розділення</a:t>
            </a:r>
            <a:r>
              <a:rPr lang="ru-RU" dirty="0" smtClean="0"/>
              <a:t> </a:t>
            </a:r>
            <a:r>
              <a:rPr lang="ru-RU" dirty="0" err="1" smtClean="0"/>
              <a:t>зарядів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механічної</a:t>
            </a:r>
            <a:r>
              <a:rPr lang="ru-RU" dirty="0" smtClean="0"/>
              <a:t>, </a:t>
            </a:r>
            <a:r>
              <a:rPr lang="ru-RU" dirty="0" err="1" smtClean="0"/>
              <a:t>світлової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теплової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. Прикладами таких </a:t>
            </a:r>
            <a:r>
              <a:rPr lang="ru-RU" dirty="0" err="1" smtClean="0"/>
              <a:t>джерел</a:t>
            </a:r>
            <a:r>
              <a:rPr lang="ru-RU" dirty="0" smtClean="0"/>
              <a:t> струму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u="sng" dirty="0" err="1" smtClean="0"/>
              <a:t>електрофорна</a:t>
            </a:r>
            <a:r>
              <a:rPr lang="ru-RU" u="sng" dirty="0" smtClean="0"/>
              <a:t> машина, </a:t>
            </a:r>
            <a:r>
              <a:rPr lang="ru-RU" u="sng" dirty="0" err="1" smtClean="0"/>
              <a:t>турбогенератори</a:t>
            </a:r>
            <a:r>
              <a:rPr lang="ru-RU" u="sng" dirty="0" smtClean="0"/>
              <a:t> </a:t>
            </a:r>
            <a:r>
              <a:rPr lang="ru-RU" u="sng" dirty="0" err="1" smtClean="0"/>
              <a:t>електростанцій</a:t>
            </a:r>
            <a:r>
              <a:rPr lang="ru-RU" u="sng" dirty="0" smtClean="0"/>
              <a:t>, фото- і </a:t>
            </a:r>
            <a:r>
              <a:rPr lang="ru-RU" u="sng" dirty="0" err="1" smtClean="0"/>
              <a:t>термоелементи</a:t>
            </a:r>
            <a:endParaRPr lang="ru-RU" u="sng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96" y="4077072"/>
            <a:ext cx="2003679" cy="14678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4574892"/>
            <a:ext cx="1633766" cy="16528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402" y="4010765"/>
            <a:ext cx="2691188" cy="16004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6084168" y="4077072"/>
            <a:ext cx="2808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Хімічними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джерелами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 err="1" smtClean="0"/>
              <a:t>елктричного</a:t>
            </a:r>
            <a:r>
              <a:rPr lang="ru-RU" dirty="0" smtClean="0"/>
              <a:t> струму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,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розподіл</a:t>
            </a:r>
            <a:r>
              <a:rPr lang="ru-RU" dirty="0" smtClean="0"/>
              <a:t> </a:t>
            </a:r>
            <a:r>
              <a:rPr lang="ru-RU" dirty="0" err="1" smtClean="0"/>
              <a:t>зарядів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 smtClean="0"/>
              <a:t>енергії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виділяється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реакцій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256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60" y="260648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   </a:t>
            </a:r>
            <a:r>
              <a:rPr lang="ru-RU" sz="40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Вивчаємо</a:t>
            </a:r>
            <a:r>
              <a:rPr lang="ru-RU" sz="4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акумулятори</a:t>
            </a:r>
            <a:endParaRPr lang="ru-RU" sz="4000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196752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dirty="0" err="1" smtClean="0"/>
              <a:t>Сучасний</a:t>
            </a:r>
            <a:r>
              <a:rPr lang="ru-RU" dirty="0" smtClean="0"/>
              <a:t> тип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електричного</a:t>
            </a:r>
            <a:r>
              <a:rPr lang="ru-RU" dirty="0" smtClean="0"/>
              <a:t> струму — </a:t>
            </a:r>
            <a:r>
              <a:rPr lang="ru-RU" dirty="0" err="1" smtClean="0"/>
              <a:t>електричні</a:t>
            </a:r>
            <a:r>
              <a:rPr lang="ru-RU" dirty="0" smtClean="0"/>
              <a:t> </a:t>
            </a:r>
            <a:r>
              <a:rPr lang="ru-RU" dirty="0" err="1" smtClean="0"/>
              <a:t>акумулятори</a:t>
            </a:r>
            <a:r>
              <a:rPr lang="ru-RU" dirty="0" smtClean="0"/>
              <a:t> —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</a:t>
            </a:r>
            <a:r>
              <a:rPr lang="ru-RU" dirty="0" err="1" smtClean="0"/>
              <a:t>багаторазово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2276872"/>
            <a:ext cx="8568952" cy="2308324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dirty="0" err="1" smtClean="0"/>
              <a:t>Усередині</a:t>
            </a:r>
            <a:r>
              <a:rPr lang="ru-RU" dirty="0" smtClean="0"/>
              <a:t> ж </a:t>
            </a:r>
            <a:r>
              <a:rPr lang="ru-RU" dirty="0" err="1" smtClean="0"/>
              <a:t>акумулятора</a:t>
            </a:r>
            <a:r>
              <a:rPr lang="ru-RU" dirty="0" smtClean="0"/>
              <a:t> </a:t>
            </a:r>
            <a:r>
              <a:rPr lang="ru-RU" dirty="0" err="1" smtClean="0"/>
              <a:t>відбуватимуться</a:t>
            </a:r>
            <a:r>
              <a:rPr lang="ru-RU" dirty="0" smtClean="0"/>
              <a:t> </a:t>
            </a:r>
            <a:r>
              <a:rPr lang="ru-RU" dirty="0" err="1" smtClean="0"/>
              <a:t>хімічні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, у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електрод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свинцю</a:t>
            </a:r>
            <a:r>
              <a:rPr lang="ru-RU" dirty="0" smtClean="0"/>
              <a:t> </a:t>
            </a:r>
            <a:r>
              <a:rPr lang="ru-RU" dirty="0" err="1" smtClean="0"/>
              <a:t>набуває</a:t>
            </a:r>
            <a:r>
              <a:rPr lang="ru-RU" dirty="0" smtClean="0"/>
              <a:t> негативного заряду, а </a:t>
            </a:r>
            <a:r>
              <a:rPr lang="ru-RU" dirty="0" err="1" smtClean="0"/>
              <a:t>електрод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плюмбум</a:t>
            </a:r>
            <a:r>
              <a:rPr lang="ru-RU" dirty="0" smtClean="0"/>
              <a:t> </a:t>
            </a:r>
            <a:r>
              <a:rPr lang="ru-RU" dirty="0" err="1" smtClean="0"/>
              <a:t>діоксиду</a:t>
            </a:r>
            <a:r>
              <a:rPr lang="ru-RU" dirty="0" smtClean="0"/>
              <a:t> — позитивного.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сульфатна</a:t>
            </a:r>
            <a:r>
              <a:rPr lang="ru-RU" dirty="0" smtClean="0"/>
              <a:t> кислота </a:t>
            </a:r>
            <a:r>
              <a:rPr lang="ru-RU" dirty="0" err="1" smtClean="0"/>
              <a:t>перетворюватиметься</a:t>
            </a:r>
            <a:r>
              <a:rPr lang="ru-RU" dirty="0" smtClean="0"/>
              <a:t> на воду. Коли </a:t>
            </a:r>
            <a:r>
              <a:rPr lang="ru-RU" dirty="0" err="1" smtClean="0"/>
              <a:t>концентрація</a:t>
            </a:r>
            <a:r>
              <a:rPr lang="ru-RU" dirty="0" smtClean="0"/>
              <a:t> </a:t>
            </a:r>
            <a:r>
              <a:rPr lang="ru-RU" dirty="0" err="1" smtClean="0"/>
              <a:t>сульфатної</a:t>
            </a:r>
            <a:r>
              <a:rPr lang="ru-RU" dirty="0" smtClean="0"/>
              <a:t> </a:t>
            </a:r>
            <a:r>
              <a:rPr lang="ru-RU" dirty="0" err="1" smtClean="0"/>
              <a:t>кислоти</a:t>
            </a:r>
            <a:r>
              <a:rPr lang="ru-RU" dirty="0" smtClean="0"/>
              <a:t> </a:t>
            </a:r>
            <a:r>
              <a:rPr lang="ru-RU" dirty="0" err="1" smtClean="0"/>
              <a:t>зменшиться</a:t>
            </a:r>
            <a:r>
              <a:rPr lang="ru-RU" dirty="0" smtClean="0"/>
              <a:t> до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межового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</a:t>
            </a:r>
            <a:r>
              <a:rPr lang="ru-RU" dirty="0" err="1" smtClean="0"/>
              <a:t>акумулятор</a:t>
            </a:r>
            <a:r>
              <a:rPr lang="ru-RU" dirty="0" smtClean="0"/>
              <a:t> </a:t>
            </a:r>
            <a:r>
              <a:rPr lang="ru-RU" dirty="0" err="1" smtClean="0"/>
              <a:t>розрядиться</a:t>
            </a:r>
            <a:r>
              <a:rPr lang="ru-RU" dirty="0" smtClean="0"/>
              <a:t> — стане </a:t>
            </a:r>
            <a:r>
              <a:rPr lang="ru-RU" dirty="0" err="1" smtClean="0"/>
              <a:t>непридатним</a:t>
            </a:r>
            <a:r>
              <a:rPr lang="ru-RU" dirty="0" smtClean="0"/>
              <a:t> до </a:t>
            </a:r>
            <a:r>
              <a:rPr lang="ru-RU" dirty="0" err="1" smtClean="0"/>
              <a:t>роботи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зарядити</a:t>
            </a:r>
            <a:r>
              <a:rPr lang="ru-RU" dirty="0" smtClean="0"/>
              <a:t>.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заряджання</a:t>
            </a:r>
            <a:r>
              <a:rPr lang="ru-RU" dirty="0" smtClean="0"/>
              <a:t> </a:t>
            </a:r>
            <a:r>
              <a:rPr lang="ru-RU" dirty="0" err="1" smtClean="0"/>
              <a:t>акумулятора</a:t>
            </a:r>
            <a:r>
              <a:rPr lang="ru-RU" dirty="0" smtClean="0"/>
              <a:t> </a:t>
            </a:r>
            <a:r>
              <a:rPr lang="ru-RU" dirty="0" err="1" smtClean="0"/>
              <a:t>хімічні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</a:t>
            </a:r>
            <a:r>
              <a:rPr lang="ru-RU" dirty="0" err="1" smtClean="0"/>
              <a:t>йдуть</a:t>
            </a:r>
            <a:r>
              <a:rPr lang="ru-RU" dirty="0" smtClean="0"/>
              <a:t> у </a:t>
            </a:r>
            <a:r>
              <a:rPr lang="ru-RU" dirty="0" err="1" smtClean="0"/>
              <a:t>зворотному</a:t>
            </a:r>
            <a:r>
              <a:rPr lang="ru-RU" dirty="0" smtClean="0"/>
              <a:t> </a:t>
            </a:r>
            <a:r>
              <a:rPr lang="ru-RU" dirty="0" err="1" smtClean="0"/>
              <a:t>напрямку</a:t>
            </a:r>
            <a:r>
              <a:rPr lang="ru-RU" dirty="0" smtClean="0"/>
              <a:t> і </a:t>
            </a:r>
            <a:r>
              <a:rPr lang="ru-RU" dirty="0" err="1" smtClean="0"/>
              <a:t>концентрація</a:t>
            </a:r>
            <a:r>
              <a:rPr lang="ru-RU" dirty="0" smtClean="0"/>
              <a:t> </a:t>
            </a:r>
            <a:r>
              <a:rPr lang="ru-RU" dirty="0" err="1" smtClean="0"/>
              <a:t>сульфатної</a:t>
            </a:r>
            <a:r>
              <a:rPr lang="ru-RU" dirty="0" smtClean="0"/>
              <a:t> </a:t>
            </a:r>
            <a:r>
              <a:rPr lang="ru-RU" dirty="0" err="1" smtClean="0"/>
              <a:t>кислоти</a:t>
            </a:r>
            <a:r>
              <a:rPr lang="ru-RU" dirty="0" smtClean="0"/>
              <a:t> </a:t>
            </a:r>
            <a:r>
              <a:rPr lang="ru-RU" dirty="0" err="1" smtClean="0"/>
              <a:t>відновлюється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179512" y="1196753"/>
            <a:ext cx="216024" cy="3231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418959" y="2300924"/>
            <a:ext cx="216024" cy="2880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600" y="4833562"/>
            <a:ext cx="4965639" cy="187415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996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340768"/>
            <a:ext cx="8568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</a:t>
            </a:r>
            <a:r>
              <a:rPr lang="ru-RU" dirty="0" err="1" smtClean="0"/>
              <a:t>Мобільні</a:t>
            </a:r>
            <a:r>
              <a:rPr lang="ru-RU" dirty="0" smtClean="0"/>
              <a:t> </a:t>
            </a:r>
            <a:r>
              <a:rPr lang="ru-RU" dirty="0" err="1" smtClean="0"/>
              <a:t>телефони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літійіонну</a:t>
            </a:r>
            <a:r>
              <a:rPr lang="ru-RU" dirty="0" smtClean="0"/>
              <a:t> </a:t>
            </a:r>
            <a:r>
              <a:rPr lang="ru-RU" dirty="0" err="1" smtClean="0"/>
              <a:t>акумуляторну</a:t>
            </a:r>
            <a:r>
              <a:rPr lang="ru-RU" dirty="0" smtClean="0"/>
              <a:t> батарею.</a:t>
            </a:r>
          </a:p>
          <a:p>
            <a:r>
              <a:rPr lang="ru-RU" dirty="0" smtClean="0"/>
              <a:t>   За принципом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хімічні</a:t>
            </a:r>
            <a:r>
              <a:rPr lang="ru-RU" dirty="0" smtClean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 струму </a:t>
            </a:r>
            <a:r>
              <a:rPr lang="ru-RU" dirty="0" err="1" smtClean="0"/>
              <a:t>майже</a:t>
            </a:r>
            <a:r>
              <a:rPr lang="ru-RU" dirty="0" smtClean="0"/>
              <a:t> не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тих,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створені</a:t>
            </a:r>
            <a:r>
              <a:rPr lang="ru-RU" dirty="0" smtClean="0"/>
              <a:t> </a:t>
            </a:r>
            <a:r>
              <a:rPr lang="ru-RU" dirty="0" err="1" smtClean="0"/>
              <a:t>понад</a:t>
            </a:r>
            <a:r>
              <a:rPr lang="ru-RU" dirty="0" smtClean="0"/>
              <a:t> два </a:t>
            </a:r>
            <a:r>
              <a:rPr lang="ru-RU" dirty="0" err="1" smtClean="0"/>
              <a:t>століття</a:t>
            </a:r>
            <a:r>
              <a:rPr lang="ru-RU" dirty="0" smtClean="0"/>
              <a:t> тому. При </a:t>
            </a:r>
            <a:r>
              <a:rPr lang="ru-RU" dirty="0" err="1" smtClean="0"/>
              <a:t>цьому</a:t>
            </a:r>
            <a:r>
              <a:rPr lang="ru-RU" dirty="0" smtClean="0"/>
              <a:t> зараз </a:t>
            </a:r>
            <a:r>
              <a:rPr lang="ru-RU" dirty="0" err="1" smtClean="0"/>
              <a:t>існує</a:t>
            </a:r>
            <a:r>
              <a:rPr lang="ru-RU" dirty="0" smtClean="0"/>
              <a:t> велика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різноманітних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гальванічних</a:t>
            </a:r>
            <a:r>
              <a:rPr lang="ru-RU" dirty="0" smtClean="0"/>
              <a:t> </a:t>
            </a:r>
            <a:r>
              <a:rPr lang="ru-RU" dirty="0" err="1" smtClean="0"/>
              <a:t>елементів</a:t>
            </a:r>
            <a:r>
              <a:rPr lang="ru-RU" dirty="0" smtClean="0"/>
              <a:t> і </a:t>
            </a:r>
            <a:r>
              <a:rPr lang="ru-RU" dirty="0" err="1" smtClean="0"/>
              <a:t>акумуляторів</a:t>
            </a:r>
            <a:r>
              <a:rPr lang="ru-RU" dirty="0" smtClean="0"/>
              <a:t> та </a:t>
            </a:r>
            <a:r>
              <a:rPr lang="ru-RU" dirty="0" err="1" smtClean="0"/>
              <a:t>здійснюється</a:t>
            </a:r>
            <a:r>
              <a:rPr lang="ru-RU" dirty="0" smtClean="0"/>
              <a:t> активна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.   </a:t>
            </a:r>
            <a:br>
              <a:rPr lang="ru-RU" dirty="0" smtClean="0"/>
            </a:br>
            <a:r>
              <a:rPr lang="ru-RU" dirty="0" smtClean="0"/>
              <a:t>    Один </a:t>
            </a:r>
            <a:r>
              <a:rPr lang="ru-RU" dirty="0" err="1" smtClean="0"/>
              <a:t>від</a:t>
            </a:r>
            <a:r>
              <a:rPr lang="ru-RU" dirty="0" smtClean="0"/>
              <a:t> одного вони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</a:t>
            </a:r>
            <a:r>
              <a:rPr lang="ru-RU" dirty="0" err="1" smtClean="0"/>
              <a:t>розмірами</a:t>
            </a:r>
            <a:r>
              <a:rPr lang="ru-RU" dirty="0" smtClean="0"/>
              <a:t>, </a:t>
            </a:r>
            <a:r>
              <a:rPr lang="ru-RU" dirty="0" err="1" smtClean="0"/>
              <a:t>масою</a:t>
            </a:r>
            <a:r>
              <a:rPr lang="ru-RU" dirty="0" smtClean="0"/>
              <a:t>, </a:t>
            </a:r>
            <a:r>
              <a:rPr lang="ru-RU" dirty="0" err="1" smtClean="0"/>
              <a:t>енергоємністю</a:t>
            </a:r>
            <a:r>
              <a:rPr lang="ru-RU" dirty="0" smtClean="0"/>
              <a:t>, </a:t>
            </a:r>
            <a:r>
              <a:rPr lang="ru-RU" dirty="0" err="1" smtClean="0"/>
              <a:t>терміном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, </a:t>
            </a:r>
            <a:r>
              <a:rPr lang="ru-RU" dirty="0" err="1" smtClean="0"/>
              <a:t>надійністю</a:t>
            </a:r>
            <a:r>
              <a:rPr lang="ru-RU" dirty="0" smtClean="0"/>
              <a:t>, </a:t>
            </a:r>
            <a:r>
              <a:rPr lang="ru-RU" dirty="0" err="1" smtClean="0"/>
              <a:t>безпекою</a:t>
            </a:r>
            <a:r>
              <a:rPr lang="ru-RU" dirty="0" smtClean="0"/>
              <a:t>, </a:t>
            </a:r>
            <a:r>
              <a:rPr lang="ru-RU" dirty="0" err="1" smtClean="0"/>
              <a:t>вартістю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67544" y="260648"/>
            <a:ext cx="8208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Сучасні хімічні джерела </a:t>
            </a:r>
            <a:endParaRPr lang="ru-RU" sz="4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67052" y="1442833"/>
            <a:ext cx="216024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23528" y="1932767"/>
            <a:ext cx="257062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45290" y="3042797"/>
            <a:ext cx="237786" cy="21602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07504" y="3820398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---------------------------------------------------------------------------------------------------------------</a:t>
            </a:r>
            <a:endParaRPr lang="ru-RU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4248311"/>
            <a:ext cx="8201392" cy="2031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bg1"/>
                </a:solidFill>
              </a:rPr>
              <a:t>Вибір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певних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видів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хімічних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джерел</a:t>
            </a:r>
            <a:r>
              <a:rPr lang="ru-RU" dirty="0" smtClean="0">
                <a:solidFill>
                  <a:schemeClr val="bg1"/>
                </a:solidFill>
              </a:rPr>
              <a:t> струму </a:t>
            </a:r>
            <a:r>
              <a:rPr lang="ru-RU" dirty="0" err="1" smtClean="0">
                <a:solidFill>
                  <a:schemeClr val="bg1"/>
                </a:solidFill>
              </a:rPr>
              <a:t>продиктований</a:t>
            </a:r>
            <a:r>
              <a:rPr lang="ru-RU" dirty="0" smtClean="0">
                <a:solidFill>
                  <a:schemeClr val="bg1"/>
                </a:solidFill>
              </a:rPr>
              <a:t> сферою </a:t>
            </a:r>
            <a:r>
              <a:rPr lang="ru-RU" dirty="0" err="1" smtClean="0">
                <a:solidFill>
                  <a:schemeClr val="bg1"/>
                </a:solidFill>
              </a:rPr>
              <a:t>їхнього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застосування</a:t>
            </a:r>
            <a:r>
              <a:rPr lang="ru-RU" dirty="0" smtClean="0">
                <a:solidFill>
                  <a:schemeClr val="bg1"/>
                </a:solidFill>
              </a:rPr>
              <a:t>. Так, в </a:t>
            </a:r>
            <a:r>
              <a:rPr lang="ru-RU" dirty="0" err="1" smtClean="0">
                <a:solidFill>
                  <a:schemeClr val="bg1"/>
                </a:solidFill>
              </a:rPr>
              <a:t>автомобілях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доцільно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використовувати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відносно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дешеві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кислотні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акумуляторні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батареї</a:t>
            </a:r>
            <a:r>
              <a:rPr lang="ru-RU" dirty="0" smtClean="0">
                <a:solidFill>
                  <a:schemeClr val="bg1"/>
                </a:solidFill>
              </a:rPr>
              <a:t>, і те, </a:t>
            </a:r>
            <a:r>
              <a:rPr lang="ru-RU" dirty="0" err="1" smtClean="0">
                <a:solidFill>
                  <a:schemeClr val="bg1"/>
                </a:solidFill>
              </a:rPr>
              <a:t>що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нони</a:t>
            </a:r>
            <a:r>
              <a:rPr lang="ru-RU" dirty="0" smtClean="0">
                <a:solidFill>
                  <a:schemeClr val="bg1"/>
                </a:solidFill>
              </a:rPr>
              <a:t> є </a:t>
            </a:r>
            <a:r>
              <a:rPr lang="ru-RU" dirty="0" err="1" smtClean="0">
                <a:solidFill>
                  <a:schemeClr val="bg1"/>
                </a:solidFill>
              </a:rPr>
              <a:t>досить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важкими</a:t>
            </a:r>
            <a:r>
              <a:rPr lang="ru-RU" dirty="0" smtClean="0">
                <a:solidFill>
                  <a:schemeClr val="bg1"/>
                </a:solidFill>
              </a:rPr>
              <a:t>, не є </a:t>
            </a:r>
            <a:r>
              <a:rPr lang="ru-RU" dirty="0" err="1" smtClean="0">
                <a:solidFill>
                  <a:schemeClr val="bg1"/>
                </a:solidFill>
              </a:rPr>
              <a:t>вирішальним</a:t>
            </a:r>
            <a:r>
              <a:rPr lang="ru-RU" dirty="0" smtClean="0">
                <a:solidFill>
                  <a:schemeClr val="bg1"/>
                </a:solidFill>
              </a:rPr>
              <a:t> фактором. А от </a:t>
            </a:r>
            <a:r>
              <a:rPr lang="ru-RU" dirty="0" err="1" smtClean="0">
                <a:solidFill>
                  <a:schemeClr val="bg1"/>
                </a:solidFill>
              </a:rPr>
              <a:t>джерела</a:t>
            </a:r>
            <a:r>
              <a:rPr lang="ru-RU" dirty="0" smtClean="0">
                <a:solidFill>
                  <a:schemeClr val="bg1"/>
                </a:solidFill>
              </a:rPr>
              <a:t> струму для </a:t>
            </a:r>
            <a:r>
              <a:rPr lang="ru-RU" dirty="0" err="1" smtClean="0">
                <a:solidFill>
                  <a:schemeClr val="bg1"/>
                </a:solidFill>
              </a:rPr>
              <a:t>мобільних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телефонів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мають</a:t>
            </a:r>
            <a:r>
              <a:rPr lang="ru-RU" dirty="0" smtClean="0">
                <a:solidFill>
                  <a:schemeClr val="bg1"/>
                </a:solidFill>
              </a:rPr>
              <a:t> бути легкими та </a:t>
            </a:r>
            <a:r>
              <a:rPr lang="ru-RU" dirty="0" err="1" smtClean="0">
                <a:solidFill>
                  <a:schemeClr val="bg1"/>
                </a:solidFill>
              </a:rPr>
              <a:t>безпечними</a:t>
            </a:r>
            <a:r>
              <a:rPr lang="ru-RU" dirty="0" smtClean="0">
                <a:solidFill>
                  <a:schemeClr val="bg1"/>
                </a:solidFill>
              </a:rPr>
              <a:t>, тому в них </a:t>
            </a:r>
            <a:r>
              <a:rPr lang="ru-RU" dirty="0" err="1" smtClean="0">
                <a:solidFill>
                  <a:schemeClr val="bg1"/>
                </a:solidFill>
              </a:rPr>
              <a:t>варто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використовувати</a:t>
            </a:r>
            <a:r>
              <a:rPr lang="ru-RU" dirty="0" smtClean="0">
                <a:solidFill>
                  <a:schemeClr val="bg1"/>
                </a:solidFill>
              </a:rPr>
              <a:t> так </a:t>
            </a:r>
            <a:r>
              <a:rPr lang="ru-RU" dirty="0" err="1" smtClean="0">
                <a:solidFill>
                  <a:schemeClr val="bg1"/>
                </a:solidFill>
              </a:rPr>
              <a:t>звані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літійіонні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батареї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хоча</a:t>
            </a:r>
            <a:r>
              <a:rPr lang="ru-RU" dirty="0" smtClean="0">
                <a:solidFill>
                  <a:schemeClr val="bg1"/>
                </a:solidFill>
              </a:rPr>
              <a:t> вони є </a:t>
            </a:r>
            <a:r>
              <a:rPr lang="ru-RU" dirty="0" err="1" smtClean="0">
                <a:solidFill>
                  <a:schemeClr val="bg1"/>
                </a:solidFill>
              </a:rPr>
              <a:t>порівняно</a:t>
            </a:r>
            <a:r>
              <a:rPr lang="ru-RU" dirty="0" smtClean="0">
                <a:solidFill>
                  <a:schemeClr val="bg1"/>
                </a:solidFill>
              </a:rPr>
              <a:t> дорогими.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14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42</TotalTime>
  <Words>517</Words>
  <Application>Microsoft Office PowerPoint</Application>
  <PresentationFormat>Экран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Яркая</vt:lpstr>
      <vt:lpstr>Презентация PowerPoint</vt:lpstr>
      <vt:lpstr>Презентация PowerPoint</vt:lpstr>
      <vt:lpstr>Презентация PowerPoint</vt:lpstr>
      <vt:lpstr>  Дізнаємося про різні види   джерел електричного струму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2019-12-08T15:23:40Z</dcterms:created>
  <dcterms:modified xsi:type="dcterms:W3CDTF">2019-12-08T16:06:09Z</dcterms:modified>
</cp:coreProperties>
</file>