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:\Разработка шаблонов\Красные цветы\Red_flow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6624736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60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3" y="5517232"/>
            <a:ext cx="4896545" cy="766936"/>
          </a:xfrm>
        </p:spPr>
        <p:txBody>
          <a:bodyPr/>
          <a:lstStyle>
            <a:lvl1pPr marL="0" indent="0" algn="ctr">
              <a:buNone/>
              <a:defRPr b="1" cap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806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747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Разработка шаблонов\Красные цветы\Red_flowers-Slai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908175" y="260350"/>
            <a:ext cx="7127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908175" y="1268413"/>
            <a:ext cx="7127875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7"/>
          <p:cNvSpPr txBox="1">
            <a:spLocks noChangeArrowheads="1"/>
          </p:cNvSpPr>
          <p:nvPr/>
        </p:nvSpPr>
        <p:spPr bwMode="auto">
          <a:xfrm>
            <a:off x="15875" y="6542088"/>
            <a:ext cx="16017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ru-RU" sz="1100" smtClean="0">
                <a:solidFill>
                  <a:srgbClr val="FAC090"/>
                </a:solidFill>
                <a:latin typeface="Boyarsky" pitchFamily="33" charset="0"/>
              </a:rPr>
              <a:t>ProPowerPoint.Ru</a:t>
            </a:r>
            <a:endParaRPr lang="ru-RU" altLang="ru-RU" sz="1100" smtClean="0">
              <a:solidFill>
                <a:srgbClr val="FAC090"/>
              </a:solidFill>
              <a:latin typeface="Boyarsky" pitchFamily="33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6624637" cy="14700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Діалектологічна практика</a:t>
            </a:r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645024"/>
            <a:ext cx="4897438" cy="768350"/>
          </a:xfrm>
        </p:spPr>
        <p:txBody>
          <a:bodyPr rtlCol="0"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i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Тематична група «Городні культури»</a:t>
            </a:r>
            <a:endParaRPr lang="ru-RU" i="1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8175" y="1484784"/>
            <a:ext cx="7127875" cy="2016224"/>
          </a:xfrm>
        </p:spPr>
        <p:txBody>
          <a:bodyPr/>
          <a:lstStyle/>
          <a:p>
            <a:pPr marL="0" indent="0" algn="just">
              <a:buNone/>
            </a:pPr>
            <a:r>
              <a:rPr lang="uk-UA" sz="2000" smtClean="0"/>
              <a:t>Для капусти зафіксовано лише одну лексему </a:t>
            </a:r>
            <a:r>
              <a:rPr lang="uk-UA" sz="2000" b="1" i="1" smtClean="0"/>
              <a:t>капуста</a:t>
            </a:r>
            <a:r>
              <a:rPr lang="uk-UA" sz="2000" smtClean="0"/>
              <a:t>. Стрижень головки капусти - </a:t>
            </a:r>
            <a:r>
              <a:rPr lang="uk-UA" sz="2000" b="1" i="1" smtClean="0"/>
              <a:t>качан</a:t>
            </a:r>
            <a:r>
              <a:rPr lang="uk-UA" sz="2000" smtClean="0"/>
              <a:t>.</a:t>
            </a:r>
            <a:endParaRPr lang="uk-UA" sz="20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08920"/>
            <a:ext cx="4824536" cy="3485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353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8175" y="1268413"/>
            <a:ext cx="7127875" cy="1512515"/>
          </a:xfrm>
        </p:spPr>
        <p:txBody>
          <a:bodyPr/>
          <a:lstStyle/>
          <a:p>
            <a:pPr marL="0" indent="0" algn="just">
              <a:buNone/>
            </a:pPr>
            <a:r>
              <a:rPr lang="uk-UA" sz="2000" smtClean="0"/>
              <a:t>Сема квасоля репрезентується таким фонетичним варіантом як - </a:t>
            </a:r>
            <a:r>
              <a:rPr lang="uk-UA" sz="2000" b="1" i="1" smtClean="0"/>
              <a:t>фасоля</a:t>
            </a:r>
            <a:r>
              <a:rPr lang="uk-UA" sz="2000" smtClean="0"/>
              <a:t>. У говірці диференціюють квасолю за різними ознаками.</a:t>
            </a:r>
            <a:endParaRPr lang="uk-UA" sz="20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7" y="2799482"/>
            <a:ext cx="4137043" cy="3309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15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484784"/>
            <a:ext cx="7127875" cy="1008459"/>
          </a:xfrm>
        </p:spPr>
        <p:txBody>
          <a:bodyPr/>
          <a:lstStyle/>
          <a:p>
            <a:pPr marL="0" indent="0" algn="just">
              <a:buNone/>
            </a:pPr>
            <a:r>
              <a:rPr lang="uk-UA" sz="2000" smtClean="0"/>
              <a:t>Сему огірок передає лексема </a:t>
            </a:r>
            <a:r>
              <a:rPr lang="uk-UA" sz="2000" b="1" i="1" smtClean="0"/>
              <a:t>гойірок</a:t>
            </a:r>
            <a:r>
              <a:rPr lang="uk-UA" sz="2000" smtClean="0"/>
              <a:t>. Переспілий огірок, залишений на насіння має назву </a:t>
            </a:r>
            <a:r>
              <a:rPr lang="uk-UA" sz="2000" b="1" i="1" smtClean="0"/>
              <a:t>насілник</a:t>
            </a:r>
            <a:r>
              <a:rPr lang="uk-UA" sz="2000" smtClean="0"/>
              <a:t>.</a:t>
            </a:r>
            <a:endParaRPr lang="uk-UA" sz="20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3" y="2924944"/>
            <a:ext cx="5184576" cy="2695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771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852936"/>
            <a:ext cx="2678601" cy="2678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8175" y="1268413"/>
            <a:ext cx="7127875" cy="1656531"/>
          </a:xfrm>
        </p:spPr>
        <p:txBody>
          <a:bodyPr/>
          <a:lstStyle/>
          <a:p>
            <a:pPr marL="0" indent="0" algn="just">
              <a:buNone/>
            </a:pPr>
            <a:r>
              <a:rPr lang="uk-UA" sz="2000" smtClean="0"/>
              <a:t>Помідор має назву </a:t>
            </a:r>
            <a:r>
              <a:rPr lang="uk-UA" sz="2000" b="1" i="1" smtClean="0"/>
              <a:t>помидор</a:t>
            </a:r>
            <a:r>
              <a:rPr lang="uk-UA" sz="2000" smtClean="0"/>
              <a:t>. На позначення семи баклажан Вживається лексема </a:t>
            </a:r>
            <a:r>
              <a:rPr lang="uk-UA" sz="2000" b="1" i="1" smtClean="0"/>
              <a:t>сині</a:t>
            </a:r>
            <a:r>
              <a:rPr lang="uk-UA" sz="2000" smtClean="0"/>
              <a:t>.</a:t>
            </a:r>
            <a:endParaRPr lang="uk-UA" sz="20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789040"/>
            <a:ext cx="4427984" cy="28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2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772816"/>
            <a:ext cx="7127875" cy="1296491"/>
          </a:xfrm>
        </p:spPr>
        <p:txBody>
          <a:bodyPr/>
          <a:lstStyle/>
          <a:p>
            <a:pPr marL="0" indent="0" algn="just">
              <a:buNone/>
            </a:pPr>
            <a:r>
              <a:rPr lang="uk-UA" sz="2000" smtClean="0"/>
              <a:t>Лексема </a:t>
            </a:r>
            <a:r>
              <a:rPr lang="uk-UA" sz="2000" b="1" i="1" smtClean="0"/>
              <a:t>периць</a:t>
            </a:r>
            <a:r>
              <a:rPr lang="uk-UA" sz="2000" smtClean="0"/>
              <a:t> позначає солодкий болгарський перець. Червоний гострий перець має назву </a:t>
            </a:r>
            <a:r>
              <a:rPr lang="uk-UA" sz="2000" b="1" i="1" smtClean="0"/>
              <a:t>пирчиця</a:t>
            </a:r>
            <a:r>
              <a:rPr lang="uk-UA" sz="2000" smtClean="0"/>
              <a:t>.</a:t>
            </a:r>
            <a:endParaRPr lang="uk-UA" sz="20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908" y="3356992"/>
            <a:ext cx="4286250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142" y="3736500"/>
            <a:ext cx="3229792" cy="24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0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861048"/>
            <a:ext cx="3712464" cy="263347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340768"/>
            <a:ext cx="7127875" cy="1080467"/>
          </a:xfrm>
        </p:spPr>
        <p:txBody>
          <a:bodyPr/>
          <a:lstStyle/>
          <a:p>
            <a:pPr marL="0" indent="0" algn="just">
              <a:buNone/>
            </a:pPr>
            <a:r>
              <a:rPr lang="uk-UA" sz="2000" smtClean="0"/>
              <a:t>Зафіксовано також лексеми </a:t>
            </a:r>
            <a:r>
              <a:rPr lang="uk-UA" sz="2000" b="1" i="1" smtClean="0"/>
              <a:t>редька</a:t>
            </a:r>
            <a:r>
              <a:rPr lang="uk-UA" sz="2000" smtClean="0"/>
              <a:t> і </a:t>
            </a:r>
            <a:r>
              <a:rPr lang="uk-UA" sz="2000" b="1" i="1" smtClean="0"/>
              <a:t>ридіска</a:t>
            </a:r>
            <a:r>
              <a:rPr lang="uk-UA" sz="2000" smtClean="0"/>
              <a:t>. Ці овочі розрізняють за періодом дозрівання, кольором, формою.</a:t>
            </a:r>
            <a:endParaRPr lang="uk-UA" sz="20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52" y="2132856"/>
            <a:ext cx="4136467" cy="413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5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3389"/>
            <a:ext cx="3084527" cy="30845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65653"/>
            <a:ext cx="2808312" cy="244610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4365104"/>
            <a:ext cx="7127875" cy="2016571"/>
          </a:xfrm>
        </p:spPr>
        <p:txBody>
          <a:bodyPr/>
          <a:lstStyle/>
          <a:p>
            <a:pPr marL="0" indent="0" algn="just">
              <a:buNone/>
            </a:pPr>
            <a:r>
              <a:rPr lang="uk-UA" sz="2000" smtClean="0"/>
              <a:t>На позначення цибулі, як і в літературній мові вживається лексема </a:t>
            </a:r>
            <a:r>
              <a:rPr lang="uk-UA" sz="2000" b="1" i="1" smtClean="0"/>
              <a:t>цибуля</a:t>
            </a:r>
            <a:r>
              <a:rPr lang="uk-UA" sz="2000" smtClean="0"/>
              <a:t>. Подібною є назва </a:t>
            </a:r>
            <a:r>
              <a:rPr lang="uk-UA" sz="2000" b="1" i="1" smtClean="0"/>
              <a:t>часнику</a:t>
            </a:r>
            <a:r>
              <a:rPr lang="uk-UA" sz="2000" smtClean="0"/>
              <a:t> в говірці.</a:t>
            </a:r>
          </a:p>
          <a:p>
            <a:pPr marL="0" indent="0" algn="just">
              <a:buNone/>
            </a:pPr>
            <a:r>
              <a:rPr lang="uk-UA" sz="2000" smtClean="0"/>
              <a:t>Рослини, спеціально висаджені для одержання насіння, називаються  </a:t>
            </a:r>
            <a:r>
              <a:rPr lang="uk-UA" sz="2000" b="1" i="1" smtClean="0"/>
              <a:t>висадки</a:t>
            </a:r>
            <a:r>
              <a:rPr lang="uk-UA" sz="2000" smtClean="0"/>
              <a:t>.</a:t>
            </a:r>
            <a:endParaRPr lang="uk-UA" sz="2000"/>
          </a:p>
        </p:txBody>
      </p:sp>
    </p:spTree>
    <p:extLst>
      <p:ext uri="{BB962C8B-B14F-4D97-AF65-F5344CB8AC3E}">
        <p14:creationId xmlns:p14="http://schemas.microsoft.com/office/powerpoint/2010/main" val="224982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8175" y="1268413"/>
            <a:ext cx="7127875" cy="2304603"/>
          </a:xfrm>
        </p:spPr>
        <p:txBody>
          <a:bodyPr/>
          <a:lstStyle/>
          <a:p>
            <a:pPr marL="0" indent="0" algn="just">
              <a:buNone/>
            </a:pPr>
            <a:r>
              <a:rPr lang="uk-UA" sz="2000" smtClean="0"/>
              <a:t>Отже, лексеми на позначення городних рослин у досліджуваній говірці є спільними для багатьох українських говорів та української літературної мови.</a:t>
            </a:r>
            <a:endParaRPr lang="uk-UA" sz="20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031228"/>
            <a:ext cx="4330452" cy="323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1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mtClean="0"/>
              <a:t>Дякуємо за увагу</a:t>
            </a:r>
            <a:r>
              <a:rPr lang="pl-PL" smtClean="0"/>
              <a:t>!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47455" y="5273824"/>
            <a:ext cx="4896545" cy="158417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Презентацію виконали:</a:t>
            </a:r>
          </a:p>
          <a:p>
            <a:r>
              <a:rPr lang="uk-UA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uk-UA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туденти 33 групи ФУФ</a:t>
            </a:r>
            <a:endParaRPr lang="uk-UA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345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2016125" y="3573016"/>
            <a:ext cx="7127875" cy="2808610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000" smtClean="0"/>
              <a:t>Ми, студенти 33 групи, досліджували говірку села Секретарка Кривоозерського району  Миколаївської області.</a:t>
            </a:r>
          </a:p>
          <a:p>
            <a:pPr marL="0" indent="0">
              <a:buNone/>
            </a:pPr>
            <a:r>
              <a:rPr lang="ru-RU" altLang="ru-RU" sz="2000"/>
              <a:t>Ц</a:t>
            </a:r>
            <a:r>
              <a:rPr lang="ru-RU" altLang="ru-RU" sz="2000" smtClean="0"/>
              <a:t>ей період став важливим у розвитку нашої культури, моралі та духовності. Адже фіксуючи живу народорозмовну мову, вивчаючи свою Батьківщину, ми водночас збагачували свої знання про традиції та життя українців, про їх побут та людські цінності.</a:t>
            </a:r>
            <a:endParaRPr lang="ru-RU" altLang="ru-RU" sz="200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11" y="764704"/>
            <a:ext cx="3552394" cy="266429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:\Разработка шаблонов\Красные цветы\Red_flowers_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1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684213" y="1341438"/>
            <a:ext cx="7848600" cy="2663626"/>
          </a:xfrm>
        </p:spPr>
        <p:txBody>
          <a:bodyPr/>
          <a:lstStyle/>
          <a:p>
            <a:pPr marL="0" indent="0">
              <a:buNone/>
            </a:pPr>
            <a:r>
              <a:rPr lang="uk-UA" sz="2000" smtClean="0"/>
              <a:t>Найцікавішою для дослідження стала тематична група «Городні культури». Ми виявили оригінальні назви овочів, які поділяються за якісними характеристиками. Назви городніх культур села Секретарка, як і в інших говорах та в українській літературній мові, утворюють стабільну лексичну групу.</a:t>
            </a:r>
            <a:endParaRPr lang="uk-UA" sz="2000" smtClean="0"/>
          </a:p>
        </p:txBody>
      </p:sp>
      <p:sp>
        <p:nvSpPr>
          <p:cNvPr id="5" name="TextBox 4"/>
          <p:cNvSpPr txBox="1"/>
          <p:nvPr/>
        </p:nvSpPr>
        <p:spPr>
          <a:xfrm>
            <a:off x="-4763" y="6596063"/>
            <a:ext cx="1601788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accent6">
                    <a:lumMod val="60000"/>
                    <a:lumOff val="40000"/>
                  </a:schemeClr>
                </a:solidFill>
                <a:latin typeface="Boyarsky" panose="020B0604020202020204" pitchFamily="33" charset="0"/>
              </a:rPr>
              <a:t>ProPowerPoint.Ru</a:t>
            </a:r>
            <a:endParaRPr lang="ru-RU" sz="1100" dirty="0">
              <a:solidFill>
                <a:schemeClr val="accent6">
                  <a:lumMod val="60000"/>
                  <a:lumOff val="40000"/>
                </a:schemeClr>
              </a:solidFill>
              <a:latin typeface="Boyarsky" panose="020B0604020202020204" pitchFamily="33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47" y="3068960"/>
            <a:ext cx="4027421" cy="3020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Село Секретарка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916832"/>
            <a:ext cx="6839843" cy="4681165"/>
          </a:xfrm>
        </p:spPr>
        <p:txBody>
          <a:bodyPr/>
          <a:lstStyle/>
          <a:p>
            <a:pPr marL="0" indent="0">
              <a:buNone/>
            </a:pPr>
            <a:r>
              <a:rPr lang="uk-UA" sz="2000" u="sng" smtClean="0"/>
              <a:t>Населення становить 1422 особи.</a:t>
            </a:r>
          </a:p>
          <a:p>
            <a:pPr marL="0" indent="0">
              <a:buNone/>
            </a:pPr>
            <a:r>
              <a:rPr lang="uk-UA" sz="2000" u="sng" smtClean="0"/>
              <a:t>Площа - 5,235 км².</a:t>
            </a:r>
            <a:endParaRPr lang="uk-UA" sz="2000" u="sng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122966"/>
            <a:ext cx="4483472" cy="3362604"/>
          </a:xfrm>
          <a:prstGeom prst="rect">
            <a:avLst/>
          </a:prstGeom>
          <a:ln w="127000" cap="rnd">
            <a:solidFill>
              <a:schemeClr val="bg1">
                <a:lumMod val="6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5457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9509"/>
            <a:ext cx="7380312" cy="6838491"/>
          </a:xfrm>
        </p:spPr>
        <p:txBody>
          <a:bodyPr/>
          <a:lstStyle/>
          <a:p>
            <a:pPr marL="0" indent="0">
              <a:buNone/>
            </a:pPr>
            <a:endParaRPr lang="uk-UA" sz="2000" smtClean="0"/>
          </a:p>
          <a:p>
            <a:pPr marL="0" indent="0">
              <a:buNone/>
            </a:pPr>
            <a:r>
              <a:rPr lang="uk-UA" sz="2000" smtClean="0"/>
              <a:t>Під час практики нам допомагали такі респонденти як:</a:t>
            </a:r>
          </a:p>
          <a:p>
            <a:pPr marL="0" indent="0">
              <a:buNone/>
            </a:pPr>
            <a:endParaRPr lang="uk-UA" sz="2000"/>
          </a:p>
          <a:p>
            <a:pPr marL="0" indent="0">
              <a:buNone/>
            </a:pPr>
            <a:endParaRPr lang="uk-UA" sz="2000" smtClean="0"/>
          </a:p>
          <a:p>
            <a:pPr marL="0" indent="0">
              <a:buNone/>
            </a:pPr>
            <a:endParaRPr lang="uk-UA" sz="2000" smtClean="0"/>
          </a:p>
          <a:p>
            <a:pPr marL="0" indent="0">
              <a:buNone/>
            </a:pPr>
            <a:endParaRPr lang="uk-UA" sz="2000"/>
          </a:p>
          <a:p>
            <a:pPr marL="0" indent="0">
              <a:buNone/>
            </a:pPr>
            <a:endParaRPr lang="uk-UA" sz="2000" smtClean="0"/>
          </a:p>
          <a:p>
            <a:pPr marL="0" indent="0">
              <a:buNone/>
            </a:pPr>
            <a:endParaRPr lang="uk-UA" sz="2000"/>
          </a:p>
          <a:p>
            <a:pPr marL="0" indent="0">
              <a:buNone/>
            </a:pPr>
            <a:endParaRPr lang="uk-UA" sz="2000" smtClean="0"/>
          </a:p>
          <a:p>
            <a:pPr marL="0" indent="0">
              <a:buNone/>
            </a:pPr>
            <a:endParaRPr lang="uk-UA" sz="2000" b="1" smtClean="0"/>
          </a:p>
          <a:p>
            <a:pPr marL="0" indent="0">
              <a:buNone/>
            </a:pPr>
            <a:r>
              <a:rPr lang="uk-UA" sz="2000" b="1" smtClean="0"/>
              <a:t>1. Левенець Микола Вікторович  </a:t>
            </a:r>
          </a:p>
          <a:p>
            <a:pPr marL="0" indent="0">
              <a:buNone/>
            </a:pPr>
            <a:r>
              <a:rPr lang="uk-UA" sz="2000" smtClean="0"/>
              <a:t>( 02.06.2001 р., корінний житель села</a:t>
            </a:r>
          </a:p>
          <a:p>
            <a:pPr marL="0" indent="0">
              <a:buNone/>
            </a:pPr>
            <a:r>
              <a:rPr lang="uk-UA" sz="2000" smtClean="0"/>
              <a:t>Секретарка )</a:t>
            </a:r>
          </a:p>
          <a:p>
            <a:pPr marL="0" indent="0">
              <a:buNone/>
            </a:pPr>
            <a:endParaRPr lang="uk-UA" sz="2000" smtClean="0"/>
          </a:p>
          <a:p>
            <a:pPr marL="0" indent="0">
              <a:buNone/>
            </a:pPr>
            <a:r>
              <a:rPr lang="uk-UA" sz="2000" b="1" smtClean="0"/>
              <a:t>2. Левенець Неонілла Євгенівна </a:t>
            </a:r>
          </a:p>
          <a:p>
            <a:pPr marL="0" indent="0">
              <a:buNone/>
            </a:pPr>
            <a:r>
              <a:rPr lang="uk-UA" sz="2000" smtClean="0"/>
              <a:t>( 07.08.1968 р., корінна жителька села</a:t>
            </a:r>
          </a:p>
          <a:p>
            <a:pPr marL="0" indent="0">
              <a:buNone/>
            </a:pPr>
            <a:r>
              <a:rPr lang="uk-UA" sz="2000" smtClean="0"/>
              <a:t>Секретарка)</a:t>
            </a:r>
          </a:p>
          <a:p>
            <a:pPr marL="0" indent="0">
              <a:buNone/>
            </a:pPr>
            <a:endParaRPr lang="uk-UA" sz="20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52736"/>
            <a:ext cx="1872208" cy="249627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140968"/>
            <a:ext cx="2268252" cy="302433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1502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8175" y="1268413"/>
            <a:ext cx="7127875" cy="1512515"/>
          </a:xfrm>
        </p:spPr>
        <p:txBody>
          <a:bodyPr/>
          <a:lstStyle/>
          <a:p>
            <a:pPr marL="0" indent="0">
              <a:buNone/>
            </a:pPr>
            <a:r>
              <a:rPr lang="uk-UA" sz="2000" smtClean="0"/>
              <a:t>Досліджуючи дану тематичну групу ми виявили, що на позначення загального місця, де ростуть овочі, вживається лексема </a:t>
            </a:r>
            <a:r>
              <a:rPr lang="uk-UA" sz="2000" b="1" i="1" smtClean="0"/>
              <a:t>город</a:t>
            </a:r>
            <a:r>
              <a:rPr lang="uk-UA" sz="2000" smtClean="0"/>
              <a:t>. Ця лексема є також літературною нормою.</a:t>
            </a:r>
            <a:endParaRPr lang="uk-UA" sz="20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852936"/>
            <a:ext cx="4627488" cy="3470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536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599662"/>
            <a:ext cx="5184576" cy="408026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8175" y="1268413"/>
            <a:ext cx="7127875" cy="1440507"/>
          </a:xfrm>
        </p:spPr>
        <p:txBody>
          <a:bodyPr/>
          <a:lstStyle/>
          <a:p>
            <a:pPr marL="0" indent="0">
              <a:buNone/>
            </a:pPr>
            <a:r>
              <a:rPr lang="uk-UA" sz="2000" smtClean="0"/>
              <a:t>Для позначення картоплі у досліджуваній говірці зафіксовано такі лексеми :</a:t>
            </a:r>
          </a:p>
          <a:p>
            <a:pPr marL="0" indent="0">
              <a:buNone/>
            </a:pPr>
            <a:r>
              <a:rPr lang="uk-UA" sz="2000" b="1" i="1" smtClean="0"/>
              <a:t>-картошка</a:t>
            </a:r>
          </a:p>
          <a:p>
            <a:pPr marL="0" indent="0">
              <a:buNone/>
            </a:pPr>
            <a:r>
              <a:rPr lang="uk-UA" sz="2000" b="1" i="1" smtClean="0"/>
              <a:t>-бараболя</a:t>
            </a:r>
            <a:endParaRPr lang="uk-UA" sz="2000" b="1" i="1"/>
          </a:p>
        </p:txBody>
      </p:sp>
    </p:spTree>
    <p:extLst>
      <p:ext uri="{BB962C8B-B14F-4D97-AF65-F5344CB8AC3E}">
        <p14:creationId xmlns:p14="http://schemas.microsoft.com/office/powerpoint/2010/main" val="337881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4709" y="1340768"/>
            <a:ext cx="7127875" cy="2592635"/>
          </a:xfrm>
        </p:spPr>
        <p:txBody>
          <a:bodyPr/>
          <a:lstStyle/>
          <a:p>
            <a:pPr marL="0" indent="0" algn="just">
              <a:buNone/>
            </a:pPr>
            <a:r>
              <a:rPr lang="uk-UA" sz="2000" b="1" i="1" smtClean="0"/>
              <a:t>Морква</a:t>
            </a:r>
            <a:r>
              <a:rPr lang="uk-UA" sz="2000" smtClean="0"/>
              <a:t> у говірці с. Секретарка не дає протиставлень і збігається з відповідною літературною назвою. Листя має назву </a:t>
            </a:r>
            <a:r>
              <a:rPr lang="uk-UA" sz="2000" b="1" i="1" smtClean="0"/>
              <a:t>морквиння</a:t>
            </a:r>
            <a:r>
              <a:rPr lang="uk-UA" sz="2000" smtClean="0"/>
              <a:t>.</a:t>
            </a:r>
            <a:endParaRPr lang="uk-UA" sz="20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068960"/>
            <a:ext cx="5825743" cy="234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1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499750"/>
            <a:ext cx="4608512" cy="3837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9354">
            <a:off x="5442636" y="1875823"/>
            <a:ext cx="3344463" cy="2012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4293096"/>
            <a:ext cx="7127875" cy="1368499"/>
          </a:xfrm>
        </p:spPr>
        <p:txBody>
          <a:bodyPr/>
          <a:lstStyle/>
          <a:p>
            <a:pPr marL="0" indent="0" algn="just">
              <a:buNone/>
            </a:pPr>
            <a:r>
              <a:rPr lang="uk-UA" sz="2000" smtClean="0"/>
              <a:t>На позначення буряка у даній говірці зафіксовано лексему </a:t>
            </a:r>
            <a:r>
              <a:rPr lang="uk-UA" sz="2000" b="1" i="1" smtClean="0"/>
              <a:t>бурак</a:t>
            </a:r>
            <a:r>
              <a:rPr lang="uk-UA" sz="2000" smtClean="0"/>
              <a:t>. Ця лексема відома в інших подібних українських говорах.</a:t>
            </a:r>
            <a:endParaRPr lang="uk-UA" sz="2000"/>
          </a:p>
        </p:txBody>
      </p:sp>
    </p:spTree>
    <p:extLst>
      <p:ext uri="{BB962C8B-B14F-4D97-AF65-F5344CB8AC3E}">
        <p14:creationId xmlns:p14="http://schemas.microsoft.com/office/powerpoint/2010/main" val="34023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Red_flowers</Template>
  <TotalTime>213</TotalTime>
  <Words>396</Words>
  <Application>Microsoft Office PowerPoint</Application>
  <PresentationFormat>Экран (4:3)</PresentationFormat>
  <Paragraphs>44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Calibri</vt:lpstr>
      <vt:lpstr>Arial</vt:lpstr>
      <vt:lpstr>Boyarsky</vt:lpstr>
      <vt:lpstr>Red_flowers</vt:lpstr>
      <vt:lpstr>Діалектологічна практика</vt:lpstr>
      <vt:lpstr>Презентация PowerPoint</vt:lpstr>
      <vt:lpstr>Презентация PowerPoint</vt:lpstr>
      <vt:lpstr>Село Секретарка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Діалектологічна практика</dc:title>
  <dc:creator>Natali</dc:creator>
  <dc:description>http://propowerpoint.ru - бесплатные шаблоны для презентаций. Уроки и секреты PowerPoint.</dc:description>
  <cp:lastModifiedBy>Natali</cp:lastModifiedBy>
  <cp:revision>17</cp:revision>
  <dcterms:created xsi:type="dcterms:W3CDTF">2014-11-03T18:34:40Z</dcterms:created>
  <dcterms:modified xsi:type="dcterms:W3CDTF">2014-11-03T22:07:45Z</dcterms:modified>
</cp:coreProperties>
</file>