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9 листопада - День української писемності та мови" id="{62205A30-B55C-445D-8A0A-5201A15CDD94}">
          <p14:sldIdLst>
            <p14:sldId id="256"/>
            <p14:sldId id="257"/>
            <p14:sldId id="258"/>
            <p14:sldId id="259"/>
          </p14:sldIdLst>
        </p14:section>
        <p14:section name="Українська мова – мова української нації" id="{3DCDB498-368F-4C9B-A511-97758CA1BF38}">
          <p14:sldIdLst>
            <p14:sldId id="260"/>
            <p14:sldId id="261"/>
            <p14:sldId id="262"/>
            <p14:sldId id="263"/>
            <p14:sldId id="264"/>
            <p14:sldId id="265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945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4030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39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670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71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17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966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099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972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534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033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04EA4-0031-47ED-B9CE-6753CE86CB33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8371F-A62A-408A-9AEA-7507E5941D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95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5" r="2659" b="2593"/>
          <a:stretch/>
        </p:blipFill>
        <p:spPr>
          <a:xfrm>
            <a:off x="5791199" y="177800"/>
            <a:ext cx="6400801" cy="6680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330" y="2001838"/>
            <a:ext cx="8163697" cy="2387600"/>
          </a:xfrm>
        </p:spPr>
        <p:txBody>
          <a:bodyPr>
            <a:noAutofit/>
          </a:bodyPr>
          <a:lstStyle/>
          <a:p>
            <a:r>
              <a:rPr lang="en-US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9</a:t>
            </a:r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листопада – День </a:t>
            </a:r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української</a:t>
            </a:r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писемності</a:t>
            </a:r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та </a:t>
            </a:r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мови</a:t>
            </a:r>
            <a:endParaRPr lang="ru-RU" sz="7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93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87657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i="1" dirty="0" smtClean="0">
                <a:latin typeface="Book Antiqua" panose="02040602050305030304" pitchFamily="18" charset="0"/>
              </a:rPr>
              <a:t>«</a:t>
            </a:r>
            <a:r>
              <a:rPr lang="ru-RU" sz="4800" i="1" dirty="0" err="1" smtClean="0">
                <a:latin typeface="Book Antiqua" panose="02040602050305030304" pitchFamily="18" charset="0"/>
              </a:rPr>
              <a:t>Найбільше</a:t>
            </a:r>
            <a:r>
              <a:rPr lang="ru-RU" sz="4800" i="1" dirty="0" smtClean="0">
                <a:latin typeface="Book Antiqua" panose="02040602050305030304" pitchFamily="18" charset="0"/>
              </a:rPr>
              <a:t> і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найдорожче</a:t>
            </a:r>
            <a:r>
              <a:rPr lang="ru-RU" sz="4800" i="1" dirty="0" smtClean="0">
                <a:latin typeface="Book Antiqua" panose="02040602050305030304" pitchFamily="18" charset="0"/>
              </a:rPr>
              <a:t> добро кожного народу — </a:t>
            </a:r>
            <a:r>
              <a:rPr lang="ru-RU" sz="4800" i="1" dirty="0" err="1" smtClean="0">
                <a:latin typeface="Book Antiqua" panose="02040602050305030304" pitchFamily="18" charset="0"/>
              </a:rPr>
              <a:t>це</a:t>
            </a:r>
            <a:r>
              <a:rPr lang="ru-RU" sz="4800" i="1" dirty="0" smtClean="0">
                <a:latin typeface="Book Antiqua" panose="02040602050305030304" pitchFamily="18" charset="0"/>
              </a:rPr>
              <a:t>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його</a:t>
            </a:r>
            <a:r>
              <a:rPr lang="ru-RU" sz="4800" i="1" dirty="0" smtClean="0">
                <a:latin typeface="Book Antiqua" panose="02040602050305030304" pitchFamily="18" charset="0"/>
              </a:rPr>
              <a:t>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мова</a:t>
            </a:r>
            <a:r>
              <a:rPr lang="ru-RU" sz="4800" i="1" dirty="0" smtClean="0">
                <a:latin typeface="Book Antiqua" panose="02040602050305030304" pitchFamily="18" charset="0"/>
              </a:rPr>
              <a:t>,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ота</a:t>
            </a:r>
            <a:r>
              <a:rPr lang="ru-RU" sz="4800" i="1" dirty="0" smtClean="0">
                <a:latin typeface="Book Antiqua" panose="02040602050305030304" pitchFamily="18" charset="0"/>
              </a:rPr>
              <a:t> жива </a:t>
            </a:r>
            <a:r>
              <a:rPr lang="ru-RU" sz="4800" i="1" dirty="0" err="1" smtClean="0">
                <a:latin typeface="Book Antiqua" panose="02040602050305030304" pitchFamily="18" charset="0"/>
              </a:rPr>
              <a:t>схованка</a:t>
            </a:r>
            <a:r>
              <a:rPr lang="ru-RU" sz="4800" i="1" dirty="0" smtClean="0">
                <a:latin typeface="Book Antiqua" panose="02040602050305030304" pitchFamily="18" charset="0"/>
              </a:rPr>
              <a:t>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людського</a:t>
            </a:r>
            <a:r>
              <a:rPr lang="ru-RU" sz="4800" i="1" dirty="0" smtClean="0">
                <a:latin typeface="Book Antiqua" panose="02040602050305030304" pitchFamily="18" charset="0"/>
              </a:rPr>
              <a:t> духу,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його</a:t>
            </a:r>
            <a:r>
              <a:rPr lang="ru-RU" sz="4800" i="1" dirty="0" smtClean="0">
                <a:latin typeface="Book Antiqua" panose="02040602050305030304" pitchFamily="18" charset="0"/>
              </a:rPr>
              <a:t>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багата</a:t>
            </a:r>
            <a:r>
              <a:rPr lang="ru-RU" sz="4800" i="1" dirty="0" smtClean="0">
                <a:latin typeface="Book Antiqua" panose="02040602050305030304" pitchFamily="18" charset="0"/>
              </a:rPr>
              <a:t> </a:t>
            </a:r>
            <a:r>
              <a:rPr lang="ru-RU" sz="4800" i="1" dirty="0" err="1" smtClean="0">
                <a:latin typeface="Book Antiqua" panose="02040602050305030304" pitchFamily="18" charset="0"/>
              </a:rPr>
              <a:t>скарбниця</a:t>
            </a:r>
            <a:r>
              <a:rPr lang="ru-RU" sz="4800" i="1" dirty="0" smtClean="0">
                <a:latin typeface="Book Antiqua" panose="02040602050305030304" pitchFamily="18" charset="0"/>
              </a:rPr>
              <a:t>, в яку народ </a:t>
            </a:r>
            <a:r>
              <a:rPr lang="ru-RU" sz="4800" i="1" dirty="0" err="1" smtClean="0">
                <a:latin typeface="Book Antiqua" panose="02040602050305030304" pitchFamily="18" charset="0"/>
              </a:rPr>
              <a:t>складає</a:t>
            </a:r>
            <a:r>
              <a:rPr lang="ru-RU" sz="4800" i="1" dirty="0" smtClean="0">
                <a:latin typeface="Book Antiqua" panose="02040602050305030304" pitchFamily="18" charset="0"/>
              </a:rPr>
              <a:t> і </a:t>
            </a:r>
            <a:r>
              <a:rPr lang="ru-RU" sz="4800" i="1" dirty="0" err="1" smtClean="0">
                <a:latin typeface="Book Antiqua" panose="02040602050305030304" pitchFamily="18" charset="0"/>
              </a:rPr>
              <a:t>своє</a:t>
            </a:r>
            <a:r>
              <a:rPr lang="ru-RU" sz="4800" i="1" dirty="0" smtClean="0">
                <a:latin typeface="Book Antiqua" panose="02040602050305030304" pitchFamily="18" charset="0"/>
              </a:rPr>
              <a:t>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давнє</a:t>
            </a:r>
            <a:r>
              <a:rPr lang="ru-RU" sz="4800" i="1" dirty="0" smtClean="0">
                <a:latin typeface="Book Antiqua" panose="02040602050305030304" pitchFamily="18" charset="0"/>
              </a:rPr>
              <a:t>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життя</a:t>
            </a:r>
            <a:r>
              <a:rPr lang="ru-RU" sz="4800" i="1" dirty="0" smtClean="0">
                <a:latin typeface="Book Antiqua" panose="02040602050305030304" pitchFamily="18" charset="0"/>
              </a:rPr>
              <a:t>, і </a:t>
            </a:r>
            <a:r>
              <a:rPr lang="ru-RU" sz="4800" i="1" dirty="0" err="1" smtClean="0">
                <a:latin typeface="Book Antiqua" panose="02040602050305030304" pitchFamily="18" charset="0"/>
              </a:rPr>
              <a:t>свої</a:t>
            </a:r>
            <a:r>
              <a:rPr lang="ru-RU" sz="4800" i="1" dirty="0" smtClean="0">
                <a:latin typeface="Book Antiqua" panose="02040602050305030304" pitchFamily="18" charset="0"/>
              </a:rPr>
              <a:t> </a:t>
            </a:r>
            <a:r>
              <a:rPr lang="ru-RU" sz="4800" i="1" dirty="0" err="1" smtClean="0">
                <a:latin typeface="Book Antiqua" panose="02040602050305030304" pitchFamily="18" charset="0"/>
              </a:rPr>
              <a:t>сподівання</a:t>
            </a:r>
            <a:r>
              <a:rPr lang="ru-RU" sz="4800" i="1" dirty="0" smtClean="0">
                <a:latin typeface="Book Antiqua" panose="02040602050305030304" pitchFamily="18" charset="0"/>
              </a:rPr>
              <a:t>, </a:t>
            </a:r>
            <a:r>
              <a:rPr lang="ru-RU" sz="4800" i="1" dirty="0" err="1" smtClean="0">
                <a:latin typeface="Book Antiqua" panose="02040602050305030304" pitchFamily="18" charset="0"/>
              </a:rPr>
              <a:t>роздуми</a:t>
            </a:r>
            <a:r>
              <a:rPr lang="ru-RU" sz="4800" i="1" dirty="0" smtClean="0">
                <a:latin typeface="Book Antiqua" panose="02040602050305030304" pitchFamily="18" charset="0"/>
              </a:rPr>
              <a:t>,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досвід</a:t>
            </a:r>
            <a:r>
              <a:rPr lang="ru-RU" sz="4800" i="1" dirty="0" smtClean="0">
                <a:latin typeface="Book Antiqua" panose="02040602050305030304" pitchFamily="18" charset="0"/>
              </a:rPr>
              <a:t>,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почування</a:t>
            </a:r>
            <a:r>
              <a:rPr lang="ru-RU" sz="4800" i="1" dirty="0" smtClean="0">
                <a:latin typeface="Book Antiqua" panose="02040602050305030304" pitchFamily="18" charset="0"/>
              </a:rPr>
              <a:t>»</a:t>
            </a:r>
          </a:p>
          <a:p>
            <a:pPr marL="0" indent="0" algn="r">
              <a:buNone/>
            </a:pPr>
            <a:endParaRPr lang="en-US" sz="4800" i="1" dirty="0">
              <a:latin typeface="Book Antiqua" panose="02040602050305030304" pitchFamily="18" charset="0"/>
            </a:endParaRPr>
          </a:p>
          <a:p>
            <a:pPr marL="0" indent="0" algn="r">
              <a:buNone/>
            </a:pPr>
            <a:r>
              <a:rPr lang="ru-RU" sz="4800" i="1" dirty="0" smtClean="0">
                <a:latin typeface="Book Antiqua" panose="02040602050305030304" pitchFamily="18" charset="0"/>
              </a:rPr>
              <a:t>П. </a:t>
            </a:r>
            <a:r>
              <a:rPr lang="ru-RU" sz="4800" i="1" dirty="0" err="1" smtClean="0">
                <a:latin typeface="Book Antiqua" panose="02040602050305030304" pitchFamily="18" charset="0"/>
              </a:rPr>
              <a:t>Мирний</a:t>
            </a:r>
            <a:endParaRPr lang="ru-RU" sz="4800" i="1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ru-RU" sz="48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145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5900" y="507827"/>
            <a:ext cx="10640195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dirty="0" err="1" smtClean="0">
                <a:latin typeface="Book Antiqua" panose="02040602050305030304" pitchFamily="18" charset="0"/>
              </a:rPr>
              <a:t>Мова</a:t>
            </a:r>
            <a:r>
              <a:rPr lang="ru-RU" sz="4400" i="1" dirty="0" smtClean="0">
                <a:latin typeface="Book Antiqua" panose="02040602050305030304" pitchFamily="18" charset="0"/>
              </a:rPr>
              <a:t> —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духовний</a:t>
            </a:r>
            <a:r>
              <a:rPr lang="ru-RU" sz="4400" i="1" dirty="0" smtClean="0">
                <a:latin typeface="Book Antiqua" panose="02040602050305030304" pitchFamily="18" charset="0"/>
              </a:rPr>
              <a:t> скарб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нації</a:t>
            </a:r>
            <a:r>
              <a:rPr lang="ru-RU" sz="4400" i="1" dirty="0" smtClean="0">
                <a:latin typeface="Book Antiqua" panose="02040602050305030304" pitchFamily="18" charset="0"/>
              </a:rPr>
              <a:t>.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Це</a:t>
            </a:r>
            <a:r>
              <a:rPr lang="ru-RU" sz="4400" i="1" dirty="0" smtClean="0">
                <a:latin typeface="Book Antiqua" panose="02040602050305030304" pitchFamily="18" charset="0"/>
              </a:rPr>
              <a:t> не просто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засіб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людського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спілкування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це</a:t>
            </a:r>
            <a:r>
              <a:rPr lang="ru-RU" sz="4400" i="1" dirty="0" smtClean="0">
                <a:latin typeface="Book Antiqua" panose="02040602050305030304" pitchFamily="18" charset="0"/>
              </a:rPr>
              <a:t> те,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що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живе</a:t>
            </a:r>
            <a:r>
              <a:rPr lang="ru-RU" sz="4400" i="1" dirty="0" smtClean="0">
                <a:latin typeface="Book Antiqua" panose="02040602050305030304" pitchFamily="18" charset="0"/>
              </a:rPr>
              <a:t> в наших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серцях</a:t>
            </a:r>
            <a:r>
              <a:rPr lang="ru-RU" sz="4400" i="1" dirty="0" smtClean="0">
                <a:latin typeface="Book Antiqua" panose="02040602050305030304" pitchFamily="18" charset="0"/>
              </a:rPr>
              <a:t>.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Змалечку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виховуючи</a:t>
            </a:r>
            <a:r>
              <a:rPr lang="ru-RU" sz="4400" i="1" dirty="0" smtClean="0">
                <a:latin typeface="Book Antiqua" panose="02040602050305030304" pitchFamily="18" charset="0"/>
              </a:rPr>
              <a:t> в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собі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справжню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людину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кожен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із</a:t>
            </a:r>
            <a:r>
              <a:rPr lang="ru-RU" sz="4400" i="1" dirty="0" smtClean="0">
                <a:latin typeface="Book Antiqua" panose="02040602050305030304" pitchFamily="18" charset="0"/>
              </a:rPr>
              <a:t> нас повинен, в першу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чергу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створити</a:t>
            </a:r>
            <a:r>
              <a:rPr lang="ru-RU" sz="4400" i="1" dirty="0" smtClean="0">
                <a:latin typeface="Book Antiqua" panose="02040602050305030304" pitchFamily="18" charset="0"/>
              </a:rPr>
              <a:t> в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своїй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душі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світлицю</a:t>
            </a:r>
            <a:r>
              <a:rPr lang="ru-RU" sz="4400" i="1" dirty="0" smtClean="0">
                <a:latin typeface="Book Antiqua" panose="02040602050305030304" pitchFamily="18" charset="0"/>
              </a:rPr>
              <a:t>, у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якій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зберігається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найцінніший</a:t>
            </a:r>
            <a:r>
              <a:rPr lang="ru-RU" sz="4400" i="1" dirty="0" smtClean="0">
                <a:latin typeface="Book Antiqua" panose="02040602050305030304" pitchFamily="18" charset="0"/>
              </a:rPr>
              <a:t> скарб —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мова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</a:p>
          <a:p>
            <a:pPr marL="0" indent="0" algn="ctr">
              <a:buNone/>
            </a:pPr>
            <a:endParaRPr lang="ru-RU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306" y="5314907"/>
            <a:ext cx="5645385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20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3245" y="365125"/>
            <a:ext cx="6360984" cy="60356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4400" i="1" dirty="0" err="1" smtClean="0">
                <a:latin typeface="Book Antiqua" panose="02040602050305030304" pitchFamily="18" charset="0"/>
              </a:rPr>
              <a:t>Саме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мова</a:t>
            </a:r>
            <a:r>
              <a:rPr lang="ru-RU" sz="4400" i="1" dirty="0" smtClean="0">
                <a:latin typeface="Book Antiqua" panose="02040602050305030304" pitchFamily="18" charset="0"/>
              </a:rPr>
              <a:t> є основною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ознакою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нації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бо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формує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національний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менталітет</a:t>
            </a:r>
            <a:r>
              <a:rPr lang="ru-RU" sz="4400" i="1" dirty="0" smtClean="0">
                <a:latin typeface="Book Antiqua" panose="02040602050305030304" pitchFamily="18" charset="0"/>
              </a:rPr>
              <a:t>, є живим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свідком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історії</a:t>
            </a:r>
            <a:r>
              <a:rPr lang="ru-RU" sz="4400" i="1" dirty="0" smtClean="0">
                <a:latin typeface="Book Antiqua" panose="02040602050305030304" pitchFamily="18" charset="0"/>
              </a:rPr>
              <a:t> народу,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зберігає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його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культурні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здобутки</a:t>
            </a:r>
            <a:r>
              <a:rPr lang="ru-RU" sz="4400" i="1" dirty="0" smtClean="0">
                <a:latin typeface="Book Antiqua" panose="02040602050305030304" pitchFamily="18" charset="0"/>
              </a:rPr>
              <a:t>, є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визначальним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чинником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життя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людини</a:t>
            </a:r>
            <a:r>
              <a:rPr lang="ru-RU" sz="4400" i="1" dirty="0" smtClean="0">
                <a:latin typeface="Book Antiqua" panose="02040602050305030304" pitchFamily="18" charset="0"/>
              </a:rPr>
              <a:t> і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суспільства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184" y="880171"/>
            <a:ext cx="4539571" cy="500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095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4335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Українська</a:t>
            </a:r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мова</a:t>
            </a:r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– </a:t>
            </a:r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мова</a:t>
            </a:r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української</a:t>
            </a:r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нації</a:t>
            </a:r>
            <a:endParaRPr lang="ru-RU" sz="7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79860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954" y="571071"/>
            <a:ext cx="11156092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i="1" dirty="0" smtClean="0">
                <a:latin typeface="Book Antiqua" panose="02040602050305030304" pitchFamily="18" charset="0"/>
              </a:rPr>
              <a:t>В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ній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тисячолітня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історія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нашого</a:t>
            </a:r>
            <a:r>
              <a:rPr lang="ru-RU" sz="4400" i="1" dirty="0" smtClean="0">
                <a:latin typeface="Book Antiqua" panose="02040602050305030304" pitchFamily="18" charset="0"/>
              </a:rPr>
              <a:t> народу –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історія</a:t>
            </a:r>
            <a:r>
              <a:rPr lang="ru-RU" sz="4400" i="1" dirty="0" smtClean="0">
                <a:latin typeface="Book Antiqua" panose="02040602050305030304" pitchFamily="18" charset="0"/>
              </a:rPr>
              <a:t> тяжка,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кривава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із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злетами</a:t>
            </a:r>
            <a:r>
              <a:rPr lang="ru-RU" sz="4400" i="1" dirty="0" smtClean="0">
                <a:latin typeface="Book Antiqua" panose="02040602050305030304" pitchFamily="18" charset="0"/>
              </a:rPr>
              <a:t> і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падіннями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осяяна</a:t>
            </a:r>
            <a:r>
              <a:rPr lang="ru-RU" sz="4400" i="1" dirty="0" smtClean="0">
                <a:latin typeface="Book Antiqua" panose="02040602050305030304" pitchFamily="18" charset="0"/>
              </a:rPr>
              <a:t> духом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свободи</a:t>
            </a:r>
            <a:r>
              <a:rPr lang="ru-RU" sz="4400" i="1" dirty="0" smtClean="0">
                <a:latin typeface="Book Antiqua" panose="02040602050305030304" pitchFamily="18" charset="0"/>
              </a:rPr>
              <a:t> та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незалежності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Української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держави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бо</a:t>
            </a:r>
            <a:r>
              <a:rPr lang="ru-RU" sz="4400" i="1" dirty="0" smtClean="0">
                <a:latin typeface="Book Antiqua" panose="02040602050305030304" pitchFamily="18" charset="0"/>
              </a:rPr>
              <a:t> ж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український</a:t>
            </a:r>
            <a:r>
              <a:rPr lang="ru-RU" sz="4400" i="1" dirty="0" smtClean="0">
                <a:latin typeface="Book Antiqua" panose="02040602050305030304" pitchFamily="18" charset="0"/>
              </a:rPr>
              <a:t> народ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віками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змушений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був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із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зброєю</a:t>
            </a:r>
            <a:r>
              <a:rPr lang="ru-RU" sz="4400" i="1" dirty="0" smtClean="0">
                <a:latin typeface="Book Antiqua" panose="02040602050305030304" pitchFamily="18" charset="0"/>
              </a:rPr>
              <a:t> в руках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оборонятися</a:t>
            </a:r>
            <a:r>
              <a:rPr lang="ru-RU" sz="4400" i="1" dirty="0" smtClean="0">
                <a:latin typeface="Book Antiqua" panose="02040602050305030304" pitchFamily="18" charset="0"/>
              </a:rPr>
              <a:t> і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відстоювати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своє</a:t>
            </a:r>
            <a:r>
              <a:rPr lang="ru-RU" sz="4400" i="1" dirty="0" smtClean="0">
                <a:latin typeface="Book Antiqua" panose="02040602050305030304" pitchFamily="18" charset="0"/>
              </a:rPr>
              <a:t> право на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вільне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життя</a:t>
            </a:r>
            <a:r>
              <a:rPr lang="ru-RU" sz="4400" i="1" dirty="0" smtClean="0">
                <a:latin typeface="Book Antiqua" panose="02040602050305030304" pitchFamily="18" charset="0"/>
              </a:rPr>
              <a:t>. 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647" y="5311243"/>
            <a:ext cx="5645385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953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974" y="365125"/>
            <a:ext cx="5809734" cy="62498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i="1" dirty="0">
                <a:latin typeface="Book Antiqua" panose="02040602050305030304" pitchFamily="18" charset="0"/>
              </a:rPr>
              <a:t>В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українській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мові</a:t>
            </a:r>
            <a:r>
              <a:rPr lang="ru-RU" sz="4400" i="1" dirty="0" smtClean="0">
                <a:latin typeface="Book Antiqua" panose="02040602050305030304" pitchFamily="18" charset="0"/>
              </a:rPr>
              <a:t> ми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відчуваємо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брязкіт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схрещених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шабель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уславлених</a:t>
            </a:r>
            <a:r>
              <a:rPr lang="ru-RU" sz="4400" i="1" dirty="0" smtClean="0">
                <a:latin typeface="Book Antiqua" panose="02040602050305030304" pitchFamily="18" charset="0"/>
              </a:rPr>
              <a:t> на весь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світ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козаків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запорожців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незламних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опришків</a:t>
            </a:r>
            <a:r>
              <a:rPr lang="ru-RU" sz="4400" i="1" dirty="0" smtClean="0">
                <a:latin typeface="Book Antiqua" panose="02040602050305030304" pitchFamily="18" charset="0"/>
              </a:rPr>
              <a:t> і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гайдамаків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заповзятих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січових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стрільців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185" y="1400433"/>
            <a:ext cx="5048841" cy="5021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0588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3729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i="1" dirty="0" err="1" smtClean="0">
                <a:latin typeface="Book Antiqua" panose="02040602050305030304" pitchFamily="18" charset="0"/>
              </a:rPr>
              <a:t>Генеалогічно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українська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мова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належить</a:t>
            </a:r>
            <a:r>
              <a:rPr lang="ru-RU" sz="4400" i="1" dirty="0" smtClean="0">
                <a:latin typeface="Book Antiqua" panose="02040602050305030304" pitchFamily="18" charset="0"/>
              </a:rPr>
              <a:t> до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індоєвропейської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мовної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сім’ї</a:t>
            </a:r>
            <a:r>
              <a:rPr lang="ru-RU" sz="4400" i="1" dirty="0" smtClean="0">
                <a:latin typeface="Book Antiqua" panose="02040602050305030304" pitchFamily="18" charset="0"/>
              </a:rPr>
              <a:t>. Про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це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свідчать</a:t>
            </a:r>
            <a:r>
              <a:rPr lang="ru-RU" sz="4400" i="1" dirty="0" smtClean="0">
                <a:latin typeface="Book Antiqua" panose="02040602050305030304" pitchFamily="18" charset="0"/>
              </a:rPr>
              <a:t> і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архаїзми</a:t>
            </a:r>
            <a:r>
              <a:rPr lang="ru-RU" sz="4400" i="1" dirty="0" smtClean="0">
                <a:latin typeface="Book Antiqua" panose="02040602050305030304" pitchFamily="18" charset="0"/>
              </a:rPr>
              <a:t>, і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деякі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фонетичні</a:t>
            </a:r>
            <a:r>
              <a:rPr lang="ru-RU" sz="4400" i="1" dirty="0" smtClean="0">
                <a:latin typeface="Book Antiqua" panose="02040602050305030304" pitchFamily="18" charset="0"/>
              </a:rPr>
              <a:t> та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морфологічні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ознаки</a:t>
            </a:r>
            <a:r>
              <a:rPr lang="ru-RU" sz="4400" i="1" dirty="0" smtClean="0">
                <a:latin typeface="Book Antiqua" panose="02040602050305030304" pitchFamily="18" charset="0"/>
              </a:rPr>
              <a:t>,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які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зберегла</a:t>
            </a:r>
            <a:r>
              <a:rPr lang="ru-RU" sz="4400" i="1" dirty="0" smtClean="0">
                <a:latin typeface="Book Antiqua" panose="02040602050305030304" pitchFamily="18" charset="0"/>
              </a:rPr>
              <a:t> наша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мова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протягом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століть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928" y="5148546"/>
            <a:ext cx="5645385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082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8287" y="376023"/>
            <a:ext cx="10515600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6852" y="376023"/>
            <a:ext cx="11040762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200" i="1" dirty="0" err="1" smtClean="0">
                <a:latin typeface="Book Antiqua" panose="02040602050305030304" pitchFamily="18" charset="0"/>
              </a:rPr>
              <a:t>Давньою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українською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мовою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написані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козацькі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державні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документи</a:t>
            </a:r>
            <a:r>
              <a:rPr lang="ru-RU" sz="4200" i="1" dirty="0" smtClean="0">
                <a:latin typeface="Book Antiqua" panose="02040602050305030304" pitchFamily="18" charset="0"/>
              </a:rPr>
              <a:t> й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хроніки</a:t>
            </a:r>
            <a:r>
              <a:rPr lang="ru-RU" sz="4200" i="1" dirty="0" smtClean="0">
                <a:latin typeface="Book Antiqua" panose="02040602050305030304" pitchFamily="18" charset="0"/>
              </a:rPr>
              <a:t>, створена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самобутня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художня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писемність</a:t>
            </a:r>
            <a:r>
              <a:rPr lang="ru-RU" sz="4200" i="1" dirty="0" smtClean="0">
                <a:latin typeface="Book Antiqua" panose="02040602050305030304" pitchFamily="18" charset="0"/>
              </a:rPr>
              <a:t>.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Українці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мають</a:t>
            </a:r>
            <a:r>
              <a:rPr lang="ru-RU" sz="4200" i="1" dirty="0" smtClean="0">
                <a:latin typeface="Book Antiqua" panose="02040602050305030304" pitchFamily="18" charset="0"/>
              </a:rPr>
              <a:t> свою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могутню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класичну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літературу</a:t>
            </a:r>
            <a:r>
              <a:rPr lang="ru-RU" sz="4200" i="1" dirty="0" smtClean="0">
                <a:latin typeface="Book Antiqua" panose="02040602050305030304" pitchFamily="18" charset="0"/>
              </a:rPr>
              <a:t>,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визнаних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світом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геніїв</a:t>
            </a:r>
            <a:r>
              <a:rPr lang="ru-RU" sz="4200" i="1" dirty="0" smtClean="0">
                <a:latin typeface="Book Antiqua" panose="02040602050305030304" pitchFamily="18" charset="0"/>
              </a:rPr>
              <a:t>: Тараса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Шевченка</a:t>
            </a:r>
            <a:r>
              <a:rPr lang="ru-RU" sz="4200" i="1" dirty="0" smtClean="0">
                <a:latin typeface="Book Antiqua" panose="02040602050305030304" pitchFamily="18" charset="0"/>
              </a:rPr>
              <a:t>,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Івана</a:t>
            </a:r>
            <a:r>
              <a:rPr lang="ru-RU" sz="4200" i="1" dirty="0" smtClean="0">
                <a:latin typeface="Book Antiqua" panose="02040602050305030304" pitchFamily="18" charset="0"/>
              </a:rPr>
              <a:t> Франка, Лесю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Українку</a:t>
            </a:r>
            <a:r>
              <a:rPr lang="ru-RU" sz="4200" i="1" dirty="0" smtClean="0">
                <a:latin typeface="Book Antiqua" panose="02040602050305030304" pitchFamily="18" charset="0"/>
              </a:rPr>
              <a:t>,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Михайла</a:t>
            </a:r>
            <a:r>
              <a:rPr lang="ru-RU" sz="4200" i="1" dirty="0" smtClean="0">
                <a:latin typeface="Book Antiqua" panose="02040602050305030304" pitchFamily="18" charset="0"/>
              </a:rPr>
              <a:t> </a:t>
            </a:r>
            <a:r>
              <a:rPr lang="ru-RU" sz="4200" i="1" dirty="0" err="1" smtClean="0">
                <a:latin typeface="Book Antiqua" panose="02040602050305030304" pitchFamily="18" charset="0"/>
              </a:rPr>
              <a:t>Коцюбинського</a:t>
            </a:r>
            <a:r>
              <a:rPr lang="ru-RU" sz="4200" i="1" dirty="0" smtClean="0">
                <a:latin typeface="Book Antiqua" panose="02040602050305030304" pitchFamily="18" charset="0"/>
              </a:rPr>
              <a:t>, Василя </a:t>
            </a:r>
            <a:r>
              <a:rPr lang="ru-RU" sz="4200" i="1" dirty="0" err="1" smtClean="0">
                <a:latin typeface="Book Antiqua" panose="02040602050305030304" pitchFamily="18" charset="0"/>
              </a:rPr>
              <a:t>Стефаника</a:t>
            </a:r>
            <a:r>
              <a:rPr lang="ru-RU" sz="4200" i="1" dirty="0" smtClean="0">
                <a:latin typeface="Book Antiqua" panose="02040602050305030304" pitchFamily="18" charset="0"/>
              </a:rPr>
              <a:t>…</a:t>
            </a:r>
            <a:endParaRPr lang="ru-RU" sz="4200" i="1" dirty="0">
              <a:latin typeface="Book Antiqua" panose="0204060205030503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738" y="5296140"/>
            <a:ext cx="5645385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3092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06"/>
          <a:stretch/>
        </p:blipFill>
        <p:spPr>
          <a:xfrm>
            <a:off x="438570" y="281203"/>
            <a:ext cx="3540002" cy="458581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05" r="12662" b="29765"/>
          <a:stretch/>
        </p:blipFill>
        <p:spPr>
          <a:xfrm>
            <a:off x="8343595" y="281203"/>
            <a:ext cx="3622452" cy="49992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0" r="13982" b="29202"/>
          <a:stretch/>
        </p:blipFill>
        <p:spPr>
          <a:xfrm>
            <a:off x="4375068" y="950812"/>
            <a:ext cx="3515933" cy="48553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16687" y="5198075"/>
            <a:ext cx="1827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latin typeface="Book Antiqua" panose="02040602050305030304" pitchFamily="18" charset="0"/>
              </a:rPr>
              <a:t>Т. Шевченко</a:t>
            </a:r>
            <a:endParaRPr lang="ru-RU" sz="2400" i="1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64046" y="5930169"/>
            <a:ext cx="1737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latin typeface="Book Antiqua" panose="02040602050305030304" pitchFamily="18" charset="0"/>
              </a:rPr>
              <a:t>Л. </a:t>
            </a:r>
            <a:r>
              <a:rPr lang="ru-RU" sz="2400" i="1" dirty="0" err="1" smtClean="0">
                <a:latin typeface="Book Antiqua" panose="02040602050305030304" pitchFamily="18" charset="0"/>
              </a:rPr>
              <a:t>Українка</a:t>
            </a:r>
            <a:endParaRPr lang="ru-RU" sz="2400" i="1" dirty="0">
              <a:latin typeface="Book Antiqua" panose="020406020503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22587" y="5428907"/>
            <a:ext cx="1433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Book Antiqua" panose="02040602050305030304" pitchFamily="18" charset="0"/>
              </a:rPr>
              <a:t>І. Франко</a:t>
            </a:r>
            <a:endParaRPr lang="ru-RU" sz="24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6536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46" y="568411"/>
            <a:ext cx="4297495" cy="577742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07163" y="365125"/>
            <a:ext cx="6740611" cy="63075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i="1" dirty="0" err="1">
                <a:latin typeface="Book Antiqua" panose="02040602050305030304" pitchFamily="18" charset="0"/>
              </a:rPr>
              <a:t>Щодо</a:t>
            </a:r>
            <a:r>
              <a:rPr lang="ru-RU" sz="4400" i="1" dirty="0">
                <a:latin typeface="Book Antiqua" panose="02040602050305030304" pitchFamily="18" charset="0"/>
              </a:rPr>
              <a:t> початку </a:t>
            </a:r>
            <a:r>
              <a:rPr lang="ru-RU" sz="4400" i="1" dirty="0" err="1">
                <a:latin typeface="Book Antiqua" panose="02040602050305030304" pitchFamily="18" charset="0"/>
              </a:rPr>
              <a:t>писемності</a:t>
            </a:r>
            <a:r>
              <a:rPr lang="ru-RU" sz="4400" i="1" dirty="0">
                <a:latin typeface="Book Antiqua" panose="02040602050305030304" pitchFamily="18" charset="0"/>
              </a:rPr>
              <a:t> в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українських</a:t>
            </a:r>
            <a:r>
              <a:rPr lang="ru-RU" sz="4400" i="1" dirty="0">
                <a:latin typeface="Book Antiqua" panose="02040602050305030304" pitchFamily="18" charset="0"/>
              </a:rPr>
              <a:t> землях </a:t>
            </a:r>
            <a:r>
              <a:rPr lang="ru-RU" sz="4400" i="1" dirty="0" err="1">
                <a:latin typeface="Book Antiqua" panose="02040602050305030304" pitchFamily="18" charset="0"/>
              </a:rPr>
              <a:t>тривають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наукові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дискусії</a:t>
            </a:r>
            <a:r>
              <a:rPr lang="ru-RU" sz="4400" i="1" dirty="0">
                <a:latin typeface="Book Antiqua" panose="02040602050305030304" pitchFamily="18" charset="0"/>
              </a:rPr>
              <a:t>. </a:t>
            </a:r>
            <a:r>
              <a:rPr lang="ru-RU" sz="4400" i="1" dirty="0" err="1">
                <a:latin typeface="Book Antiqua" panose="02040602050305030304" pitchFamily="18" charset="0"/>
              </a:rPr>
              <a:t>Археологічні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знахідки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засвідчують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наявність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писемних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знаків</a:t>
            </a:r>
            <a:r>
              <a:rPr lang="ru-RU" sz="4400" i="1" dirty="0">
                <a:latin typeface="Book Antiqua" panose="02040602050305030304" pitchFamily="18" charset="0"/>
              </a:rPr>
              <a:t> на глиняному </a:t>
            </a:r>
            <a:r>
              <a:rPr lang="ru-RU" sz="4400" i="1" dirty="0" err="1">
                <a:latin typeface="Book Antiqua" panose="02040602050305030304" pitchFamily="18" charset="0"/>
              </a:rPr>
              <a:t>посуді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пряслицях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зброї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тощо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ще</a:t>
            </a:r>
            <a:r>
              <a:rPr lang="ru-RU" sz="4400" i="1" dirty="0">
                <a:latin typeface="Book Antiqua" panose="02040602050305030304" pitchFamily="18" charset="0"/>
              </a:rPr>
              <a:t> за </a:t>
            </a:r>
            <a:r>
              <a:rPr lang="ru-RU" sz="4400" i="1" dirty="0" err="1">
                <a:latin typeface="Book Antiqua" panose="02040602050305030304" pitchFamily="18" charset="0"/>
              </a:rPr>
              <a:t>трипільської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доби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260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066" y="599693"/>
            <a:ext cx="10801865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i="1" dirty="0" err="1">
                <a:latin typeface="Book Antiqua" panose="02040602050305030304" pitchFamily="18" charset="0"/>
              </a:rPr>
              <a:t>Кілька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століть</a:t>
            </a:r>
            <a:r>
              <a:rPr lang="ru-RU" sz="4400" i="1" dirty="0">
                <a:latin typeface="Book Antiqua" panose="02040602050305030304" pitchFamily="18" charset="0"/>
              </a:rPr>
              <a:t> нас </a:t>
            </a:r>
            <a:r>
              <a:rPr lang="ru-RU" sz="4400" i="1" dirty="0" err="1">
                <a:latin typeface="Book Antiqua" panose="02040602050305030304" pitchFamily="18" charset="0"/>
              </a:rPr>
              <a:t>привчали</a:t>
            </a:r>
            <a:r>
              <a:rPr lang="ru-RU" sz="4400" i="1" dirty="0">
                <a:latin typeface="Book Antiqua" panose="02040602050305030304" pitchFamily="18" charset="0"/>
              </a:rPr>
              <a:t> до думки про </a:t>
            </a:r>
            <a:r>
              <a:rPr lang="ru-RU" sz="4400" i="1" dirty="0" err="1">
                <a:latin typeface="Book Antiqua" panose="02040602050305030304" pitchFamily="18" charset="0"/>
              </a:rPr>
              <a:t>нібито</a:t>
            </a:r>
            <a:r>
              <a:rPr lang="ru-RU" sz="4400" i="1" dirty="0">
                <a:latin typeface="Book Antiqua" panose="02040602050305030304" pitchFamily="18" charset="0"/>
              </a:rPr>
              <a:t> «</a:t>
            </a:r>
            <a:r>
              <a:rPr lang="ru-RU" sz="4400" i="1" dirty="0" err="1">
                <a:latin typeface="Book Antiqua" panose="02040602050305030304" pitchFamily="18" charset="0"/>
              </a:rPr>
              <a:t>вторинність</a:t>
            </a:r>
            <a:r>
              <a:rPr lang="ru-RU" sz="4400" i="1" dirty="0">
                <a:latin typeface="Book Antiqua" panose="02040602050305030304" pitchFamily="18" charset="0"/>
              </a:rPr>
              <a:t>»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української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мови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ретельно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приховуючи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від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українців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величезний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масив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української</a:t>
            </a:r>
            <a:r>
              <a:rPr lang="ru-RU" sz="4400" i="1" dirty="0">
                <a:latin typeface="Book Antiqua" panose="02040602050305030304" pitchFamily="18" charset="0"/>
              </a:rPr>
              <a:t> ж </a:t>
            </a:r>
            <a:r>
              <a:rPr lang="ru-RU" sz="4400" i="1" dirty="0" err="1">
                <a:latin typeface="Book Antiqua" panose="02040602050305030304" pitchFamily="18" charset="0"/>
              </a:rPr>
              <a:t>писемності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історії</a:t>
            </a:r>
            <a:r>
              <a:rPr lang="ru-RU" sz="4400" i="1" dirty="0">
                <a:latin typeface="Book Antiqua" panose="02040602050305030304" pitchFamily="18" charset="0"/>
              </a:rPr>
              <a:t> та </a:t>
            </a:r>
            <a:r>
              <a:rPr lang="ru-RU" sz="4400" i="1" dirty="0" err="1">
                <a:latin typeface="Book Antiqua" panose="02040602050305030304" pitchFamily="18" charset="0"/>
              </a:rPr>
              <a:t>культури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що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сягає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глибокої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давнини</a:t>
            </a:r>
            <a:r>
              <a:rPr lang="ru-RU" sz="4400" i="1" dirty="0">
                <a:latin typeface="Book Antiqua" panose="02040602050305030304" pitchFamily="18" charset="0"/>
              </a:rPr>
              <a:t> і </a:t>
            </a:r>
            <a:r>
              <a:rPr lang="ru-RU" sz="4400" i="1" dirty="0" err="1">
                <a:latin typeface="Book Antiqua" panose="02040602050305030304" pitchFamily="18" charset="0"/>
              </a:rPr>
              <a:t>налічує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багато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тисячоліть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305" y="5185599"/>
            <a:ext cx="5645385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9336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4449" y="498544"/>
            <a:ext cx="10983097" cy="47399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i="1" dirty="0" err="1">
                <a:latin typeface="Book Antiqua" panose="02040602050305030304" pitchFamily="18" charset="0"/>
              </a:rPr>
              <a:t>Давніший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із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літописів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який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дійшов</a:t>
            </a:r>
            <a:r>
              <a:rPr lang="ru-RU" sz="4400" i="1" dirty="0">
                <a:latin typeface="Book Antiqua" panose="02040602050305030304" pitchFamily="18" charset="0"/>
              </a:rPr>
              <a:t> до нас, </a:t>
            </a:r>
            <a:r>
              <a:rPr lang="ru-RU" sz="4400" i="1" dirty="0" err="1">
                <a:latin typeface="Book Antiqua" panose="02040602050305030304" pitchFamily="18" charset="0"/>
              </a:rPr>
              <a:t>був</a:t>
            </a:r>
            <a:r>
              <a:rPr lang="ru-RU" sz="4400" i="1" dirty="0">
                <a:latin typeface="Book Antiqua" panose="02040602050305030304" pitchFamily="18" charset="0"/>
              </a:rPr>
              <a:t> написаний у 1377 </a:t>
            </a:r>
            <a:r>
              <a:rPr lang="ru-RU" sz="4400" i="1" dirty="0" err="1">
                <a:latin typeface="Book Antiqua" panose="02040602050305030304" pitchFamily="18" charset="0"/>
              </a:rPr>
              <a:t>році</a:t>
            </a:r>
            <a:r>
              <a:rPr lang="ru-RU" sz="4400" i="1" dirty="0">
                <a:latin typeface="Book Antiqua" panose="02040602050305030304" pitchFamily="18" charset="0"/>
              </a:rPr>
              <a:t> на </a:t>
            </a:r>
            <a:r>
              <a:rPr lang="ru-RU" sz="4400" i="1" dirty="0" err="1">
                <a:latin typeface="Book Antiqua" panose="02040602050305030304" pitchFamily="18" charset="0"/>
              </a:rPr>
              <a:t>пергаменті</a:t>
            </a:r>
            <a:r>
              <a:rPr lang="ru-RU" sz="4400" i="1" dirty="0">
                <a:latin typeface="Book Antiqua" panose="02040602050305030304" pitchFamily="18" charset="0"/>
              </a:rPr>
              <a:t> – </a:t>
            </a:r>
            <a:r>
              <a:rPr lang="ru-RU" sz="4400" i="1" dirty="0" err="1">
                <a:latin typeface="Book Antiqua" panose="02040602050305030304" pitchFamily="18" charset="0"/>
              </a:rPr>
              <a:t>вичиненій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телячій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шкірі</a:t>
            </a:r>
            <a:r>
              <a:rPr lang="ru-RU" sz="4400" i="1" dirty="0">
                <a:latin typeface="Book Antiqua" panose="02040602050305030304" pitchFamily="18" charset="0"/>
              </a:rPr>
              <a:t>. </a:t>
            </a:r>
            <a:r>
              <a:rPr lang="ru-RU" sz="4400" i="1" dirty="0" err="1">
                <a:latin typeface="Book Antiqua" panose="02040602050305030304" pitchFamily="18" charset="0"/>
              </a:rPr>
              <a:t>Він</a:t>
            </a:r>
            <a:r>
              <a:rPr lang="ru-RU" sz="4400" i="1" dirty="0">
                <a:latin typeface="Book Antiqua" panose="02040602050305030304" pitchFamily="18" charset="0"/>
              </a:rPr>
              <a:t> носить </a:t>
            </a:r>
            <a:r>
              <a:rPr lang="ru-RU" sz="4400" i="1" dirty="0" err="1">
                <a:latin typeface="Book Antiqua" panose="02040602050305030304" pitchFamily="18" charset="0"/>
              </a:rPr>
              <a:t>назву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Лаврентіївського</a:t>
            </a:r>
            <a:r>
              <a:rPr lang="ru-RU" sz="4400" i="1" dirty="0">
                <a:latin typeface="Book Antiqua" panose="02040602050305030304" pitchFamily="18" charset="0"/>
              </a:rPr>
              <a:t>, за </a:t>
            </a:r>
            <a:r>
              <a:rPr lang="ru-RU" sz="4400" i="1" dirty="0" err="1">
                <a:latin typeface="Book Antiqua" panose="02040602050305030304" pitchFamily="18" charset="0"/>
              </a:rPr>
              <a:t>іменем</a:t>
            </a:r>
            <a:r>
              <a:rPr lang="ru-RU" sz="4400" i="1" dirty="0">
                <a:latin typeface="Book Antiqua" panose="02040602050305030304" pitchFamily="18" charset="0"/>
              </a:rPr>
              <a:t> монаха-</a:t>
            </a:r>
            <a:r>
              <a:rPr lang="ru-RU" sz="4400" i="1" dirty="0" err="1">
                <a:latin typeface="Book Antiqua" panose="02040602050305030304" pitchFamily="18" charset="0"/>
              </a:rPr>
              <a:t>переписувача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Лаврентія</a:t>
            </a:r>
            <a:r>
              <a:rPr lang="ru-RU" sz="4400" i="1" dirty="0">
                <a:latin typeface="Book Antiqua" panose="02040602050305030304" pitchFamily="18" charset="0"/>
              </a:rPr>
              <a:t>. </a:t>
            </a:r>
            <a:r>
              <a:rPr lang="ru-RU" sz="4400" i="1" dirty="0" err="1">
                <a:latin typeface="Book Antiqua" panose="02040602050305030304" pitchFamily="18" charset="0"/>
              </a:rPr>
              <a:t>Зокрема</a:t>
            </a:r>
            <a:r>
              <a:rPr lang="ru-RU" sz="4400" i="1" dirty="0">
                <a:latin typeface="Book Antiqua" panose="02040602050305030304" pitchFamily="18" charset="0"/>
              </a:rPr>
              <a:t> до </a:t>
            </a:r>
            <a:r>
              <a:rPr lang="ru-RU" sz="4400" i="1" dirty="0" err="1">
                <a:latin typeface="Book Antiqua" panose="02040602050305030304" pitchFamily="18" charset="0"/>
              </a:rPr>
              <a:t>цього</a:t>
            </a:r>
            <a:r>
              <a:rPr lang="ru-RU" sz="4400" i="1" dirty="0">
                <a:latin typeface="Book Antiqua" panose="02040602050305030304" pitchFamily="18" charset="0"/>
              </a:rPr>
              <a:t> списку входить “</a:t>
            </a:r>
            <a:r>
              <a:rPr lang="ru-RU" sz="4400" i="1" dirty="0" err="1">
                <a:latin typeface="Book Antiqua" panose="02040602050305030304" pitchFamily="18" charset="0"/>
              </a:rPr>
              <a:t>Повість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врем’яних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літ</a:t>
            </a:r>
            <a:r>
              <a:rPr lang="ru-RU" sz="4400" i="1" dirty="0" smtClean="0">
                <a:latin typeface="Book Antiqua" panose="02040602050305030304" pitchFamily="18" charset="0"/>
              </a:rPr>
              <a:t>”, </a:t>
            </a:r>
            <a:r>
              <a:rPr lang="ru-RU" sz="4400" i="1" dirty="0">
                <a:latin typeface="Book Antiqua" panose="02040602050305030304" pitchFamily="18" charset="0"/>
              </a:rPr>
              <a:t>написаний на початку </a:t>
            </a:r>
            <a:r>
              <a:rPr lang="en-US" sz="4400" i="1" dirty="0">
                <a:latin typeface="Book Antiqua" panose="02040602050305030304" pitchFamily="18" charset="0"/>
              </a:rPr>
              <a:t>XII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століття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304" y="5172573"/>
            <a:ext cx="5645385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0970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804" y="365125"/>
            <a:ext cx="3339448" cy="50833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580" y="365125"/>
            <a:ext cx="3321619" cy="50833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400390" y="5972432"/>
            <a:ext cx="5391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Book Antiqua" panose="02040602050305030304" pitchFamily="18" charset="0"/>
              </a:rPr>
              <a:t>Фрагменти з «Повісті временних літ»</a:t>
            </a:r>
            <a:endParaRPr lang="ru-RU" sz="24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2399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486" y="365125"/>
            <a:ext cx="105156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061" y="365125"/>
            <a:ext cx="6756527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400" i="1" dirty="0">
                <a:latin typeface="Book Antiqua" panose="02040602050305030304" pitchFamily="18" charset="0"/>
              </a:rPr>
              <a:t>Автором “</a:t>
            </a:r>
            <a:r>
              <a:rPr lang="ru-RU" sz="4400" i="1" dirty="0" err="1">
                <a:latin typeface="Book Antiqua" panose="02040602050305030304" pitchFamily="18" charset="0"/>
              </a:rPr>
              <a:t>Повісті</a:t>
            </a:r>
            <a:r>
              <a:rPr lang="ru-RU" sz="4400" i="1" dirty="0">
                <a:latin typeface="Book Antiqua" panose="02040602050305030304" pitchFamily="18" charset="0"/>
              </a:rPr>
              <a:t>” </a:t>
            </a:r>
            <a:r>
              <a:rPr lang="ru-RU" sz="4400" i="1" dirty="0" err="1">
                <a:latin typeface="Book Antiqua" panose="02040602050305030304" pitchFamily="18" charset="0"/>
              </a:rPr>
              <a:t>вважається</a:t>
            </a:r>
            <a:r>
              <a:rPr lang="ru-RU" sz="4400" i="1" dirty="0">
                <a:latin typeface="Book Antiqua" panose="02040602050305030304" pitchFamily="18" charset="0"/>
              </a:rPr>
              <a:t> монах </a:t>
            </a:r>
            <a:r>
              <a:rPr lang="ru-RU" sz="4400" i="1" dirty="0" err="1">
                <a:latin typeface="Book Antiqua" panose="02040602050305030304" pitchFamily="18" charset="0"/>
              </a:rPr>
              <a:t>Києво-Печерського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монастиря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smtClean="0">
                <a:latin typeface="Book Antiqua" panose="02040602050305030304" pitchFamily="18" charset="0"/>
              </a:rPr>
              <a:t>Нестор-</a:t>
            </a:r>
            <a:r>
              <a:rPr lang="ru-RU" sz="4400" i="1" dirty="0" err="1" smtClean="0">
                <a:latin typeface="Book Antiqua" panose="02040602050305030304" pitchFamily="18" charset="0"/>
              </a:rPr>
              <a:t>літописець</a:t>
            </a:r>
            <a:r>
              <a:rPr lang="ru-RU" sz="4400" i="1" dirty="0" smtClean="0">
                <a:latin typeface="Book Antiqua" panose="02040602050305030304" pitchFamily="18" charset="0"/>
              </a:rPr>
              <a:t>.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Також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його</a:t>
            </a:r>
            <a:r>
              <a:rPr lang="ru-RU" sz="4400" i="1" dirty="0">
                <a:latin typeface="Book Antiqua" panose="02040602050305030304" pitchFamily="18" charset="0"/>
              </a:rPr>
              <a:t> перу належать </a:t>
            </a:r>
            <a:r>
              <a:rPr lang="ru-RU" sz="4400" i="1" dirty="0" err="1">
                <a:latin typeface="Book Antiqua" panose="02040602050305030304" pitchFamily="18" charset="0"/>
              </a:rPr>
              <a:t>житія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святих</a:t>
            </a:r>
            <a:r>
              <a:rPr lang="ru-RU" sz="4400" i="1" dirty="0">
                <a:latin typeface="Book Antiqua" panose="02040602050305030304" pitchFamily="18" charset="0"/>
              </a:rPr>
              <a:t>…</a:t>
            </a:r>
          </a:p>
          <a:p>
            <a:pPr marL="0" indent="0">
              <a:buNone/>
            </a:pPr>
            <a:r>
              <a:rPr lang="ru-RU" sz="4400" i="1" dirty="0" err="1" smtClean="0">
                <a:latin typeface="Book Antiqua" panose="02040602050305030304" pitchFamily="18" charset="0"/>
              </a:rPr>
              <a:t>Преподобний</a:t>
            </a:r>
            <a:r>
              <a:rPr lang="ru-RU" sz="4400" i="1" dirty="0" smtClean="0">
                <a:latin typeface="Book Antiqua" panose="02040602050305030304" pitchFamily="18" charset="0"/>
              </a:rPr>
              <a:t> </a:t>
            </a:r>
            <a:r>
              <a:rPr lang="ru-RU" sz="4400" i="1" dirty="0">
                <a:latin typeface="Book Antiqua" panose="02040602050305030304" pitchFamily="18" charset="0"/>
              </a:rPr>
              <a:t>Нестор </a:t>
            </a:r>
            <a:r>
              <a:rPr lang="ru-RU" sz="4400" i="1" dirty="0" err="1">
                <a:latin typeface="Book Antiqua" panose="02040602050305030304" pitchFamily="18" charset="0"/>
              </a:rPr>
              <a:t>працював</a:t>
            </a:r>
            <a:r>
              <a:rPr lang="ru-RU" sz="4400" i="1" dirty="0">
                <a:latin typeface="Book Antiqua" panose="02040602050305030304" pitchFamily="18" charset="0"/>
              </a:rPr>
              <a:t> до </a:t>
            </a:r>
            <a:r>
              <a:rPr lang="ru-RU" sz="4400" i="1" dirty="0" err="1">
                <a:latin typeface="Book Antiqua" panose="02040602050305030304" pitchFamily="18" charset="0"/>
              </a:rPr>
              <a:t>останнього</a:t>
            </a:r>
            <a:r>
              <a:rPr lang="ru-RU" sz="4400" i="1" dirty="0">
                <a:latin typeface="Book Antiqua" panose="02040602050305030304" pitchFamily="18" charset="0"/>
              </a:rPr>
              <a:t> дня </a:t>
            </a:r>
            <a:r>
              <a:rPr lang="ru-RU" sz="4400" i="1" dirty="0" err="1">
                <a:latin typeface="Book Antiqua" panose="02040602050305030304" pitchFamily="18" charset="0"/>
              </a:rPr>
              <a:t>свого</a:t>
            </a:r>
            <a:r>
              <a:rPr lang="ru-RU" sz="4400" i="1" dirty="0">
                <a:latin typeface="Book Antiqua" panose="02040602050305030304" pitchFamily="18" charset="0"/>
              </a:rPr>
              <a:t> земного </a:t>
            </a:r>
            <a:r>
              <a:rPr lang="ru-RU" sz="4400" i="1" dirty="0" err="1">
                <a:latin typeface="Book Antiqua" panose="02040602050305030304" pitchFamily="18" charset="0"/>
              </a:rPr>
              <a:t>життя</a:t>
            </a:r>
            <a:r>
              <a:rPr lang="ru-RU" sz="4400" i="1" dirty="0">
                <a:latin typeface="Book Antiqua" panose="02040602050305030304" pitchFamily="18" charset="0"/>
              </a:rPr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808" y="447502"/>
            <a:ext cx="4079232" cy="58214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6341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6851" y="1118522"/>
            <a:ext cx="10678298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i="1" dirty="0" err="1">
                <a:latin typeface="Book Antiqua" panose="02040602050305030304" pitchFamily="18" charset="0"/>
              </a:rPr>
              <a:t>Сучасна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літературна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пов’язується</a:t>
            </a:r>
            <a:r>
              <a:rPr lang="ru-RU" sz="4400" i="1" dirty="0">
                <a:latin typeface="Book Antiqua" panose="02040602050305030304" pitchFamily="18" charset="0"/>
              </a:rPr>
              <a:t> з конкретною датою – </a:t>
            </a:r>
            <a:r>
              <a:rPr lang="ru-RU" sz="4400" i="1" dirty="0" err="1">
                <a:latin typeface="Book Antiqua" panose="02040602050305030304" pitchFamily="18" charset="0"/>
              </a:rPr>
              <a:t>виданням</a:t>
            </a:r>
            <a:r>
              <a:rPr lang="ru-RU" sz="4400" i="1" dirty="0">
                <a:latin typeface="Book Antiqua" panose="02040602050305030304" pitchFamily="18" charset="0"/>
              </a:rPr>
              <a:t> “</a:t>
            </a:r>
            <a:r>
              <a:rPr lang="ru-RU" sz="4400" i="1" dirty="0" err="1">
                <a:latin typeface="Book Antiqua" panose="02040602050305030304" pitchFamily="18" charset="0"/>
              </a:rPr>
              <a:t>Енеїди</a:t>
            </a:r>
            <a:r>
              <a:rPr lang="ru-RU" sz="4400" i="1" dirty="0">
                <a:latin typeface="Book Antiqua" panose="02040602050305030304" pitchFamily="18" charset="0"/>
              </a:rPr>
              <a:t>” </a:t>
            </a:r>
            <a:r>
              <a:rPr lang="ru-RU" sz="4400" i="1" dirty="0" err="1">
                <a:latin typeface="Book Antiqua" panose="02040602050305030304" pitchFamily="18" charset="0"/>
              </a:rPr>
              <a:t>Івана</a:t>
            </a:r>
            <a:r>
              <a:rPr lang="ru-RU" sz="4400" i="1" dirty="0">
                <a:latin typeface="Book Antiqua" panose="02040602050305030304" pitchFamily="18" charset="0"/>
              </a:rPr>
              <a:t> Петровича </a:t>
            </a:r>
            <a:r>
              <a:rPr lang="ru-RU" sz="4400" i="1" dirty="0" err="1">
                <a:latin typeface="Book Antiqua" panose="02040602050305030304" pitchFamily="18" charset="0"/>
              </a:rPr>
              <a:t>Котляревського</a:t>
            </a:r>
            <a:r>
              <a:rPr lang="ru-RU" sz="4400" i="1" dirty="0">
                <a:latin typeface="Book Antiqua" panose="02040602050305030304" pitchFamily="18" charset="0"/>
              </a:rPr>
              <a:t> у 1798 р.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307" y="5049005"/>
            <a:ext cx="5645385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464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114" y="632490"/>
            <a:ext cx="4685445" cy="59036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1152" y="403396"/>
            <a:ext cx="10515600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520870" y="403396"/>
            <a:ext cx="664605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400" i="1" dirty="0">
                <a:latin typeface="Book Antiqua" panose="02040602050305030304" pitchFamily="18" charset="0"/>
              </a:rPr>
              <a:t>Знаменита поема стала першим </a:t>
            </a:r>
            <a:r>
              <a:rPr lang="ru-RU" sz="4400" i="1" dirty="0" err="1">
                <a:latin typeface="Book Antiqua" panose="02040602050305030304" pitchFamily="18" charset="0"/>
              </a:rPr>
              <a:t>друкованим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твором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написаним</a:t>
            </a:r>
            <a:r>
              <a:rPr lang="ru-RU" sz="4400" i="1" dirty="0">
                <a:latin typeface="Book Antiqua" panose="02040602050305030304" pitchFamily="18" charset="0"/>
              </a:rPr>
              <a:t> живою народною </a:t>
            </a:r>
            <a:r>
              <a:rPr lang="ru-RU" sz="4400" i="1" dirty="0" err="1">
                <a:latin typeface="Book Antiqua" panose="02040602050305030304" pitchFamily="18" charset="0"/>
              </a:rPr>
              <a:t>мовою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всупереч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тогочасній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традиції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користування</a:t>
            </a:r>
            <a:r>
              <a:rPr lang="ru-RU" sz="4400" i="1" dirty="0">
                <a:latin typeface="Book Antiqua" panose="02040602050305030304" pitchFamily="18" charset="0"/>
              </a:rPr>
              <a:t> книжною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українською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мовою</a:t>
            </a:r>
            <a:r>
              <a:rPr lang="ru-RU" sz="4400" i="1" dirty="0">
                <a:latin typeface="Book Antiqua" panose="02040602050305030304" pitchFamily="18" charset="0"/>
              </a:rPr>
              <a:t> у </a:t>
            </a:r>
            <a:r>
              <a:rPr lang="ru-RU" sz="4400" i="1" dirty="0" err="1">
                <a:latin typeface="Book Antiqua" panose="02040602050305030304" pitchFamily="18" charset="0"/>
              </a:rPr>
              <a:t>писемній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практиці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8873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027" y="365125"/>
            <a:ext cx="11427941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i="1" dirty="0" err="1">
                <a:latin typeface="Book Antiqua" panose="02040602050305030304" pitchFamily="18" charset="0"/>
              </a:rPr>
              <a:t>Ще</a:t>
            </a:r>
            <a:r>
              <a:rPr lang="ru-RU" sz="4400" i="1" dirty="0">
                <a:latin typeface="Book Antiqua" panose="02040602050305030304" pitchFamily="18" charset="0"/>
              </a:rPr>
              <a:t> одну дату – 1840 р., коли </a:t>
            </a:r>
            <a:r>
              <a:rPr lang="ru-RU" sz="4400" i="1" dirty="0" err="1">
                <a:latin typeface="Book Antiqua" panose="02040602050305030304" pitchFamily="18" charset="0"/>
              </a:rPr>
              <a:t>вперше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було</a:t>
            </a:r>
            <a:r>
              <a:rPr lang="ru-RU" sz="4400" i="1" dirty="0">
                <a:latin typeface="Book Antiqua" panose="02040602050305030304" pitchFamily="18" charset="0"/>
              </a:rPr>
              <a:t> видано твори Тараса Григоровича </a:t>
            </a:r>
            <a:r>
              <a:rPr lang="ru-RU" sz="4400" i="1" dirty="0" err="1">
                <a:latin typeface="Book Antiqua" panose="02040602050305030304" pitchFamily="18" charset="0"/>
              </a:rPr>
              <a:t>Шевченка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можна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вважати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доленосною</a:t>
            </a:r>
            <a:r>
              <a:rPr lang="ru-RU" sz="4400" i="1" dirty="0">
                <a:latin typeface="Book Antiqua" panose="02040602050305030304" pitchFamily="18" charset="0"/>
              </a:rPr>
              <a:t>: з того часу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літературна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мова</a:t>
            </a:r>
            <a:r>
              <a:rPr lang="ru-RU" sz="4400" i="1" dirty="0">
                <a:latin typeface="Book Antiqua" panose="02040602050305030304" pitchFamily="18" charset="0"/>
              </a:rPr>
              <a:t> стала на </a:t>
            </a:r>
            <a:r>
              <a:rPr lang="ru-RU" sz="4400" i="1" dirty="0" err="1">
                <a:latin typeface="Book Antiqua" panose="02040602050305030304" pitchFamily="18" charset="0"/>
              </a:rPr>
              <a:t>важкий</a:t>
            </a:r>
            <a:r>
              <a:rPr lang="ru-RU" sz="4400" i="1" dirty="0">
                <a:latin typeface="Book Antiqua" panose="02040602050305030304" pitchFamily="18" charset="0"/>
              </a:rPr>
              <a:t>, але </a:t>
            </a:r>
            <a:r>
              <a:rPr lang="ru-RU" sz="4400" i="1" dirty="0" err="1">
                <a:latin typeface="Book Antiqua" panose="02040602050305030304" pitchFamily="18" charset="0"/>
              </a:rPr>
              <a:t>плідний</a:t>
            </a:r>
            <a:r>
              <a:rPr lang="ru-RU" sz="4400" i="1" dirty="0">
                <a:latin typeface="Book Antiqua" panose="02040602050305030304" pitchFamily="18" charset="0"/>
              </a:rPr>
              <a:t> шлях </a:t>
            </a:r>
            <a:r>
              <a:rPr lang="ru-RU" sz="4400" i="1" dirty="0" err="1">
                <a:latin typeface="Book Antiqua" panose="02040602050305030304" pitchFamily="18" charset="0"/>
              </a:rPr>
              <a:t>розвитку</a:t>
            </a:r>
            <a:r>
              <a:rPr lang="ru-RU" sz="4400" i="1" dirty="0">
                <a:latin typeface="Book Antiqua" panose="02040602050305030304" pitchFamily="18" charset="0"/>
              </a:rPr>
              <a:t> і </a:t>
            </a:r>
            <a:r>
              <a:rPr lang="ru-RU" sz="4400" i="1" dirty="0" err="1">
                <a:latin typeface="Book Antiqua" panose="02040602050305030304" pitchFamily="18" charset="0"/>
              </a:rPr>
              <a:t>нормативної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стабілізації</a:t>
            </a:r>
            <a:r>
              <a:rPr lang="ru-RU" sz="4400" i="1" dirty="0">
                <a:latin typeface="Book Antiqua" panose="02040602050305030304" pitchFamily="18" charset="0"/>
              </a:rPr>
              <a:t>. На </a:t>
            </a:r>
            <a:r>
              <a:rPr lang="ru-RU" sz="4400" i="1" dirty="0" err="1">
                <a:latin typeface="Book Antiqua" panose="02040602050305030304" pitchFamily="18" charset="0"/>
              </a:rPr>
              <a:t>цьому</a:t>
            </a:r>
            <a:r>
              <a:rPr lang="ru-RU" sz="4400" i="1" dirty="0">
                <a:latin typeface="Book Antiqua" panose="02040602050305030304" pitchFamily="18" charset="0"/>
              </a:rPr>
              <a:t> шляху </a:t>
            </a:r>
            <a:r>
              <a:rPr lang="ru-RU" sz="4400" i="1" dirty="0" err="1">
                <a:latin typeface="Book Antiqua" panose="02040602050305030304" pitchFamily="18" charset="0"/>
              </a:rPr>
              <a:t>були</a:t>
            </a:r>
            <a:r>
              <a:rPr lang="ru-RU" sz="4400" i="1" dirty="0">
                <a:latin typeface="Book Antiqua" panose="02040602050305030304" pitchFamily="18" charset="0"/>
              </a:rPr>
              <a:t> і </a:t>
            </a:r>
            <a:r>
              <a:rPr lang="ru-RU" sz="4400" i="1" dirty="0" err="1">
                <a:latin typeface="Book Antiqua" panose="02040602050305030304" pitchFamily="18" charset="0"/>
              </a:rPr>
              <a:t>перепони</a:t>
            </a:r>
            <a:r>
              <a:rPr lang="ru-RU" sz="4400" i="1" dirty="0">
                <a:latin typeface="Book Antiqua" panose="02040602050305030304" pitchFamily="18" charset="0"/>
              </a:rPr>
              <a:t>, і </a:t>
            </a:r>
            <a:r>
              <a:rPr lang="ru-RU" sz="4400" i="1" dirty="0" smtClean="0">
                <a:latin typeface="Book Antiqua" panose="02040602050305030304" pitchFamily="18" charset="0"/>
              </a:rPr>
              <a:t>заборони…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304" y="5312616"/>
            <a:ext cx="5645385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532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5025" y="5314907"/>
            <a:ext cx="5645385" cy="111566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919" y="365125"/>
            <a:ext cx="105156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4248" y="664347"/>
            <a:ext cx="1104694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i="1" dirty="0">
                <a:latin typeface="Book Antiqua" panose="02040602050305030304" pitchFamily="18" charset="0"/>
              </a:rPr>
              <a:t>З </a:t>
            </a:r>
            <a:r>
              <a:rPr lang="ru-RU" sz="4400" i="1" dirty="0" smtClean="0">
                <a:latin typeface="Book Antiqua" panose="02040602050305030304" pitchFamily="18" charset="0"/>
              </a:rPr>
              <a:t>початку </a:t>
            </a:r>
            <a:r>
              <a:rPr lang="ru-RU" sz="4400" i="1" dirty="0">
                <a:latin typeface="Book Antiqua" panose="02040602050305030304" pitchFamily="18" charset="0"/>
              </a:rPr>
              <a:t>ХХ ст.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літературна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була</a:t>
            </a:r>
            <a:r>
              <a:rPr lang="ru-RU" sz="4400" i="1" dirty="0">
                <a:latin typeface="Book Antiqua" panose="02040602050305030304" pitchFamily="18" charset="0"/>
              </a:rPr>
              <a:t> представлена не </a:t>
            </a:r>
            <a:r>
              <a:rPr lang="ru-RU" sz="4400" i="1" dirty="0" err="1">
                <a:latin typeface="Book Antiqua" panose="02040602050305030304" pitchFamily="18" charset="0"/>
              </a:rPr>
              <a:t>тільки</a:t>
            </a:r>
            <a:r>
              <a:rPr lang="ru-RU" sz="4400" i="1" dirty="0">
                <a:latin typeface="Book Antiqua" panose="02040602050305030304" pitchFamily="18" charset="0"/>
              </a:rPr>
              <a:t> в </a:t>
            </a:r>
            <a:r>
              <a:rPr lang="ru-RU" sz="4400" i="1" dirty="0" err="1">
                <a:latin typeface="Book Antiqua" panose="02040602050305030304" pitchFamily="18" charset="0"/>
              </a:rPr>
              <a:t>художній</a:t>
            </a:r>
            <a:r>
              <a:rPr lang="ru-RU" sz="4400" i="1" dirty="0">
                <a:latin typeface="Book Antiqua" panose="02040602050305030304" pitchFamily="18" charset="0"/>
              </a:rPr>
              <a:t>, а й у </a:t>
            </a:r>
            <a:r>
              <a:rPr lang="ru-RU" sz="4400" i="1" dirty="0" err="1">
                <a:latin typeface="Book Antiqua" panose="02040602050305030304" pitchFamily="18" charset="0"/>
              </a:rPr>
              <a:t>науковій</a:t>
            </a:r>
            <a:r>
              <a:rPr lang="ru-RU" sz="4400" i="1" dirty="0">
                <a:latin typeface="Book Antiqua" panose="02040602050305030304" pitchFamily="18" charset="0"/>
              </a:rPr>
              <a:t> та </a:t>
            </a:r>
            <a:r>
              <a:rPr lang="ru-RU" sz="4400" i="1" dirty="0" err="1">
                <a:latin typeface="Book Antiqua" panose="02040602050305030304" pitchFamily="18" charset="0"/>
              </a:rPr>
              <a:t>публіцистичній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літературі</a:t>
            </a:r>
            <a:r>
              <a:rPr lang="ru-RU" sz="4400" i="1" dirty="0">
                <a:latin typeface="Book Antiqua" panose="02040602050305030304" pitchFamily="18" charset="0"/>
              </a:rPr>
              <a:t>. В</a:t>
            </a:r>
            <a:r>
              <a:rPr lang="ru-RU" sz="4400" i="1" dirty="0" smtClean="0">
                <a:latin typeface="Book Antiqua" panose="02040602050305030304" pitchFamily="18" charset="0"/>
              </a:rPr>
              <a:t>она </a:t>
            </a:r>
            <a:r>
              <a:rPr lang="ru-RU" sz="4400" i="1" dirty="0">
                <a:latin typeface="Book Antiqua" panose="02040602050305030304" pitchFamily="18" charset="0"/>
              </a:rPr>
              <a:t>входить у </a:t>
            </a:r>
            <a:r>
              <a:rPr lang="ru-RU" sz="4400" i="1" dirty="0" err="1">
                <a:latin typeface="Book Antiqua" panose="02040602050305030304" pitchFamily="18" charset="0"/>
              </a:rPr>
              <a:t>всі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сфери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суспільного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буття</a:t>
            </a:r>
            <a:r>
              <a:rPr lang="ru-RU" sz="4400" i="1" dirty="0">
                <a:latin typeface="Book Antiqua" panose="02040602050305030304" pitchFamily="18" charset="0"/>
              </a:rPr>
              <a:t>, ставши </a:t>
            </a:r>
            <a:r>
              <a:rPr lang="ru-RU" sz="4400" i="1" dirty="0" err="1">
                <a:latin typeface="Book Antiqua" panose="02040602050305030304" pitchFamily="18" charset="0"/>
              </a:rPr>
              <a:t>знаряддям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освіти</a:t>
            </a:r>
            <a:r>
              <a:rPr lang="ru-RU" sz="4400" i="1" dirty="0">
                <a:latin typeface="Book Antiqua" panose="02040602050305030304" pitchFamily="18" charset="0"/>
              </a:rPr>
              <a:t>, науки й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культури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3487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735" y="365125"/>
            <a:ext cx="6328719" cy="6076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i="1" dirty="0">
                <a:latin typeface="Book Antiqua" panose="02040602050305030304" pitchFamily="18" charset="0"/>
              </a:rPr>
              <a:t>У 1989 р., </a:t>
            </a:r>
            <a:r>
              <a:rPr lang="ru-RU" sz="4400" i="1" dirty="0" err="1">
                <a:latin typeface="Book Antiqua" panose="02040602050305030304" pitchFamily="18" charset="0"/>
              </a:rPr>
              <a:t>завдяки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зусиллям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патріотичної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української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громадськості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Верховна</a:t>
            </a:r>
            <a:r>
              <a:rPr lang="ru-RU" sz="4400" i="1" dirty="0">
                <a:latin typeface="Book Antiqua" panose="02040602050305030304" pitchFamily="18" charset="0"/>
              </a:rPr>
              <a:t> Рада </a:t>
            </a:r>
            <a:r>
              <a:rPr lang="ru-RU" sz="4400" i="1" dirty="0" err="1">
                <a:latin typeface="Book Antiqua" panose="02040602050305030304" pitchFamily="18" charset="0"/>
              </a:rPr>
              <a:t>прийняла</a:t>
            </a:r>
            <a:r>
              <a:rPr lang="ru-RU" sz="4400" i="1" dirty="0">
                <a:latin typeface="Book Antiqua" panose="02040602050305030304" pitchFamily="18" charset="0"/>
              </a:rPr>
              <a:t> Закон УРСР «Про </a:t>
            </a:r>
            <a:r>
              <a:rPr lang="ru-RU" sz="4400" i="1" dirty="0" err="1">
                <a:latin typeface="Book Antiqua" panose="02040602050305030304" pitchFamily="18" charset="0"/>
              </a:rPr>
              <a:t>мови</a:t>
            </a:r>
            <a:r>
              <a:rPr lang="ru-RU" sz="4400" i="1" dirty="0">
                <a:latin typeface="Book Antiqua" panose="02040602050305030304" pitchFamily="18" charset="0"/>
              </a:rPr>
              <a:t> в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Українській</a:t>
            </a:r>
            <a:r>
              <a:rPr lang="ru-RU" sz="4400" i="1" dirty="0">
                <a:latin typeface="Book Antiqua" panose="02040602050305030304" pitchFamily="18" charset="0"/>
              </a:rPr>
              <a:t> РСР», </a:t>
            </a:r>
            <a:r>
              <a:rPr lang="ru-RU" sz="4400" i="1" dirty="0" err="1">
                <a:latin typeface="Book Antiqua" panose="02040602050305030304" pitchFamily="18" charset="0"/>
              </a:rPr>
              <a:t>який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надав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українській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мові</a:t>
            </a:r>
            <a:r>
              <a:rPr lang="ru-RU" sz="4400" i="1" dirty="0">
                <a:latin typeface="Book Antiqua" panose="02040602050305030304" pitchFamily="18" charset="0"/>
              </a:rPr>
              <a:t> статус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державної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867" y="683331"/>
            <a:ext cx="3902933" cy="54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4791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0872" y="352745"/>
            <a:ext cx="11410256" cy="62910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i="1" dirty="0">
                <a:latin typeface="Book Antiqua" panose="02040602050305030304" pitchFamily="18" charset="0"/>
              </a:rPr>
              <a:t>Вона </a:t>
            </a:r>
            <a:r>
              <a:rPr lang="ru-RU" sz="4400" i="1" dirty="0" err="1">
                <a:latin typeface="Book Antiqua" panose="02040602050305030304" pitchFamily="18" charset="0"/>
              </a:rPr>
              <a:t>також</a:t>
            </a:r>
            <a:r>
              <a:rPr lang="ru-RU" sz="4400" i="1" dirty="0">
                <a:latin typeface="Book Antiqua" panose="02040602050305030304" pitchFamily="18" charset="0"/>
              </a:rPr>
              <a:t> є </a:t>
            </a:r>
            <a:r>
              <a:rPr lang="ru-RU" sz="4400" i="1" dirty="0" err="1">
                <a:latin typeface="Book Antiqua" panose="02040602050305030304" pitchFamily="18" charset="0"/>
              </a:rPr>
              <a:t>рідною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мовою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українців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які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проживають</a:t>
            </a:r>
            <a:r>
              <a:rPr lang="ru-RU" sz="4400" i="1" dirty="0">
                <a:latin typeface="Book Antiqua" panose="02040602050305030304" pitchFamily="18" charset="0"/>
              </a:rPr>
              <a:t> за межами </a:t>
            </a:r>
            <a:r>
              <a:rPr lang="ru-RU" sz="4400" i="1" dirty="0" err="1">
                <a:latin typeface="Book Antiqua" panose="02040602050305030304" pitchFamily="18" charset="0"/>
              </a:rPr>
              <a:t>України</a:t>
            </a:r>
            <a:r>
              <a:rPr lang="ru-RU" sz="4400" i="1" dirty="0">
                <a:latin typeface="Book Antiqua" panose="02040602050305030304" pitchFamily="18" charset="0"/>
              </a:rPr>
              <a:t>: в </a:t>
            </a:r>
            <a:r>
              <a:rPr lang="ru-RU" sz="4400" i="1" dirty="0" err="1">
                <a:latin typeface="Book Antiqua" panose="02040602050305030304" pitchFamily="18" charset="0"/>
              </a:rPr>
              <a:t>Росії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Білорусі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Казахстані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Польщі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Словаччині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Румунії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Канаді</a:t>
            </a:r>
            <a:r>
              <a:rPr lang="ru-RU" sz="4400" i="1" dirty="0">
                <a:latin typeface="Book Antiqua" panose="02040602050305030304" pitchFamily="18" charset="0"/>
              </a:rPr>
              <a:t>, США, </a:t>
            </a:r>
            <a:r>
              <a:rPr lang="ru-RU" sz="4400" i="1" dirty="0" err="1">
                <a:latin typeface="Book Antiqua" panose="02040602050305030304" pitchFamily="18" charset="0"/>
              </a:rPr>
              <a:t>Австралії</a:t>
            </a:r>
            <a:r>
              <a:rPr lang="ru-RU" sz="4400" i="1" dirty="0">
                <a:latin typeface="Book Antiqua" panose="02040602050305030304" pitchFamily="18" charset="0"/>
              </a:rPr>
              <a:t> та </a:t>
            </a:r>
            <a:r>
              <a:rPr lang="ru-RU" sz="4400" i="1" dirty="0" err="1">
                <a:latin typeface="Book Antiqua" panose="02040602050305030304" pitchFamily="18" charset="0"/>
              </a:rPr>
              <a:t>інших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країнах</a:t>
            </a:r>
            <a:r>
              <a:rPr lang="ru-RU" sz="4400" i="1" dirty="0">
                <a:latin typeface="Book Antiqua" panose="02040602050305030304" pitchFamily="18" charset="0"/>
              </a:rPr>
              <a:t>.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Українською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мовою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розмовляють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майже</a:t>
            </a:r>
            <a:r>
              <a:rPr lang="ru-RU" sz="4400" i="1" dirty="0">
                <a:latin typeface="Book Antiqua" panose="02040602050305030304" pitchFamily="18" charset="0"/>
              </a:rPr>
              <a:t> 45 </a:t>
            </a:r>
            <a:r>
              <a:rPr lang="ru-RU" sz="4400" i="1" dirty="0" err="1">
                <a:latin typeface="Book Antiqua" panose="02040602050305030304" pitchFamily="18" charset="0"/>
              </a:rPr>
              <a:t>мільйонів</a:t>
            </a:r>
            <a:r>
              <a:rPr lang="ru-RU" sz="4400" i="1" dirty="0">
                <a:latin typeface="Book Antiqua" panose="02040602050305030304" pitchFamily="18" charset="0"/>
              </a:rPr>
              <a:t> людей і вона </a:t>
            </a:r>
            <a:r>
              <a:rPr lang="ru-RU" sz="4400" i="1" dirty="0" err="1">
                <a:latin typeface="Book Antiqua" panose="02040602050305030304" pitchFamily="18" charset="0"/>
              </a:rPr>
              <a:t>належить</a:t>
            </a:r>
            <a:r>
              <a:rPr lang="ru-RU" sz="4400" i="1" dirty="0">
                <a:latin typeface="Book Antiqua" panose="02040602050305030304" pitchFamily="18" charset="0"/>
              </a:rPr>
              <a:t> до </a:t>
            </a:r>
            <a:r>
              <a:rPr lang="ru-RU" sz="4400" i="1" dirty="0" err="1">
                <a:latin typeface="Book Antiqua" panose="02040602050305030304" pitchFamily="18" charset="0"/>
              </a:rPr>
              <a:t>найпоширеніших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світу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307" y="5245252"/>
            <a:ext cx="5645385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213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7046" y="1850338"/>
            <a:ext cx="9417908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i="1" dirty="0" err="1">
                <a:latin typeface="Book Antiqua" panose="02040602050305030304" pitchFamily="18" charset="0"/>
              </a:rPr>
              <a:t>Стаття</a:t>
            </a:r>
            <a:r>
              <a:rPr lang="ru-RU" sz="4800" b="1" i="1" dirty="0">
                <a:latin typeface="Book Antiqua" panose="02040602050305030304" pitchFamily="18" charset="0"/>
              </a:rPr>
              <a:t> 10 </a:t>
            </a:r>
            <a:r>
              <a:rPr lang="ru-RU" sz="4800" b="1" i="1" dirty="0" err="1">
                <a:latin typeface="Book Antiqua" panose="02040602050305030304" pitchFamily="18" charset="0"/>
              </a:rPr>
              <a:t>Конституції</a:t>
            </a:r>
            <a:r>
              <a:rPr lang="ru-RU" sz="4800" b="1" i="1" dirty="0">
                <a:latin typeface="Book Antiqua" panose="02040602050305030304" pitchFamily="18" charset="0"/>
              </a:rPr>
              <a:t> </a:t>
            </a:r>
            <a:r>
              <a:rPr lang="ru-RU" sz="4800" b="1" i="1" dirty="0" err="1">
                <a:latin typeface="Book Antiqua" panose="02040602050305030304" pitchFamily="18" charset="0"/>
              </a:rPr>
              <a:t>України</a:t>
            </a:r>
            <a:r>
              <a:rPr lang="ru-RU" sz="4800" b="1" i="1" dirty="0">
                <a:latin typeface="Book Antiqua" panose="02040602050305030304" pitchFamily="18" charset="0"/>
              </a:rPr>
              <a:t> </a:t>
            </a:r>
            <a:r>
              <a:rPr lang="ru-RU" sz="4800" b="1" i="1" dirty="0" err="1">
                <a:latin typeface="Book Antiqua" panose="02040602050305030304" pitchFamily="18" charset="0"/>
              </a:rPr>
              <a:t>затверджує</a:t>
            </a:r>
            <a:r>
              <a:rPr lang="ru-RU" sz="4800" b="1" i="1" dirty="0">
                <a:latin typeface="Book Antiqua" panose="02040602050305030304" pitchFamily="18" charset="0"/>
              </a:rPr>
              <a:t> статус </a:t>
            </a:r>
            <a:r>
              <a:rPr lang="ru-RU" sz="4800" b="1" i="1" dirty="0" err="1">
                <a:latin typeface="Book Antiqua" panose="02040602050305030304" pitchFamily="18" charset="0"/>
              </a:rPr>
              <a:t>української</a:t>
            </a:r>
            <a:r>
              <a:rPr lang="ru-RU" sz="4800" b="1" i="1" dirty="0">
                <a:latin typeface="Book Antiqua" panose="02040602050305030304" pitchFamily="18" charset="0"/>
              </a:rPr>
              <a:t> </a:t>
            </a:r>
            <a:r>
              <a:rPr lang="ru-RU" sz="4800" b="1" i="1" dirty="0" err="1">
                <a:latin typeface="Book Antiqua" panose="02040602050305030304" pitchFamily="18" charset="0"/>
              </a:rPr>
              <a:t>мови</a:t>
            </a:r>
            <a:r>
              <a:rPr lang="ru-RU" sz="4800" b="1" i="1" dirty="0">
                <a:latin typeface="Book Antiqua" panose="02040602050305030304" pitchFamily="18" charset="0"/>
              </a:rPr>
              <a:t> як </a:t>
            </a:r>
            <a:r>
              <a:rPr lang="ru-RU" sz="4800" b="1" i="1" dirty="0" err="1">
                <a:latin typeface="Book Antiqua" panose="02040602050305030304" pitchFamily="18" charset="0"/>
              </a:rPr>
              <a:t>державної</a:t>
            </a:r>
            <a:r>
              <a:rPr lang="ru-RU" sz="4800" b="1" i="1" dirty="0">
                <a:latin typeface="Book Antiqua" panose="02040602050305030304" pitchFamily="18" charset="0"/>
              </a:rPr>
              <a:t> </a:t>
            </a:r>
            <a:r>
              <a:rPr lang="ru-RU" sz="4800" b="1" i="1" dirty="0" err="1">
                <a:latin typeface="Book Antiqua" panose="02040602050305030304" pitchFamily="18" charset="0"/>
              </a:rPr>
              <a:t>мови</a:t>
            </a:r>
            <a:r>
              <a:rPr lang="ru-RU" sz="4800" b="1" i="1" dirty="0">
                <a:latin typeface="Book Antiqua" panose="02040602050305030304" pitchFamily="18" charset="0"/>
              </a:rPr>
              <a:t> в </a:t>
            </a:r>
            <a:r>
              <a:rPr lang="ru-RU" sz="4800" b="1" i="1" dirty="0" err="1" smtClean="0">
                <a:latin typeface="Book Antiqua" panose="02040602050305030304" pitchFamily="18" charset="0"/>
              </a:rPr>
              <a:t>Україні</a:t>
            </a:r>
            <a:endParaRPr lang="ru-RU" sz="4800" b="1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0207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6881" y="260692"/>
            <a:ext cx="10812162" cy="63487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i="1" dirty="0" err="1">
                <a:latin typeface="Book Antiqua" panose="02040602050305030304" pitchFamily="18" charset="0"/>
              </a:rPr>
              <a:t>Кожний</a:t>
            </a:r>
            <a:r>
              <a:rPr lang="ru-RU" sz="4400" i="1" dirty="0">
                <a:latin typeface="Book Antiqua" panose="02040602050305030304" pitchFamily="18" charset="0"/>
              </a:rPr>
              <a:t> народ, держава </a:t>
            </a:r>
            <a:r>
              <a:rPr lang="ru-RU" sz="4400" i="1" dirty="0" err="1">
                <a:latin typeface="Book Antiqua" panose="02040602050305030304" pitchFamily="18" charset="0"/>
              </a:rPr>
              <a:t>дбають</a:t>
            </a:r>
            <a:r>
              <a:rPr lang="ru-RU" sz="4400" i="1" dirty="0">
                <a:latin typeface="Book Antiqua" panose="02040602050305030304" pitchFamily="18" charset="0"/>
              </a:rPr>
              <a:t> про престиж </a:t>
            </a:r>
            <a:r>
              <a:rPr lang="ru-RU" sz="4400" i="1" dirty="0" err="1">
                <a:latin typeface="Book Antiqua" panose="02040602050305030304" pitchFamily="18" charset="0"/>
              </a:rPr>
              <a:t>своєї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мови</a:t>
            </a:r>
            <a:r>
              <a:rPr lang="ru-RU" sz="4400" i="1" dirty="0">
                <a:latin typeface="Book Antiqua" panose="02040602050305030304" pitchFamily="18" charset="0"/>
              </a:rPr>
              <a:t> — </a:t>
            </a:r>
            <a:r>
              <a:rPr lang="ru-RU" sz="4400" i="1" dirty="0" err="1">
                <a:latin typeface="Book Antiqua" panose="02040602050305030304" pitchFamily="18" charset="0"/>
              </a:rPr>
              <a:t>її</a:t>
            </a:r>
            <a:r>
              <a:rPr lang="ru-RU" sz="4400" i="1" dirty="0">
                <a:latin typeface="Book Antiqua" panose="02040602050305030304" pitchFamily="18" charset="0"/>
              </a:rPr>
              <a:t> авторитет у </a:t>
            </a:r>
            <a:r>
              <a:rPr lang="ru-RU" sz="4400" i="1" dirty="0" err="1">
                <a:latin typeface="Book Antiqua" panose="02040602050305030304" pitchFamily="18" charset="0"/>
              </a:rPr>
              <a:t>міжнаціональному</a:t>
            </a:r>
            <a:r>
              <a:rPr lang="ru-RU" sz="4400" i="1" dirty="0">
                <a:latin typeface="Book Antiqua" panose="02040602050305030304" pitchFamily="18" charset="0"/>
              </a:rPr>
              <a:t> та </a:t>
            </a:r>
            <a:r>
              <a:rPr lang="ru-RU" sz="4400" i="1" dirty="0" err="1">
                <a:latin typeface="Book Antiqua" panose="02040602050305030304" pitchFamily="18" charset="0"/>
              </a:rPr>
              <a:t>міжнародному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спілкуванні</a:t>
            </a:r>
            <a:endParaRPr lang="ru-RU" sz="4400" i="1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ru-RU" sz="4400" i="1" dirty="0" smtClean="0">
                <a:latin typeface="Book Antiqua" panose="02040602050305030304" pitchFamily="18" charset="0"/>
              </a:rPr>
              <a:t>Престиж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або</a:t>
            </a:r>
            <a:r>
              <a:rPr lang="ru-RU" sz="4400" i="1" dirty="0">
                <a:latin typeface="Book Antiqua" panose="02040602050305030304" pitchFamily="18" charset="0"/>
              </a:rPr>
              <a:t> авторитет </a:t>
            </a:r>
            <a:r>
              <a:rPr lang="ru-RU" sz="4400" i="1" dirty="0" err="1">
                <a:latin typeface="Book Antiqua" panose="02040602050305030304" pitchFamily="18" charset="0"/>
              </a:rPr>
              <a:t>мови</a:t>
            </a:r>
            <a:r>
              <a:rPr lang="ru-RU" sz="4400" i="1" dirty="0">
                <a:latin typeface="Book Antiqua" panose="02040602050305030304" pitchFamily="18" charset="0"/>
              </a:rPr>
              <a:t>, як і народу, </a:t>
            </a:r>
            <a:r>
              <a:rPr lang="ru-RU" sz="4400" i="1" dirty="0" err="1">
                <a:latin typeface="Book Antiqua" panose="02040602050305030304" pitchFamily="18" charset="0"/>
              </a:rPr>
              <a:t>держави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залежить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від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багатьох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чинників</a:t>
            </a:r>
            <a:r>
              <a:rPr lang="ru-RU" sz="4400" i="1" dirty="0">
                <a:latin typeface="Book Antiqua" panose="02040602050305030304" pitchFamily="18" charset="0"/>
              </a:rPr>
              <a:t>. </a:t>
            </a:r>
            <a:r>
              <a:rPr lang="ru-RU" sz="4400" i="1" dirty="0" err="1">
                <a:latin typeface="Book Antiqua" panose="02040602050305030304" pitchFamily="18" charset="0"/>
              </a:rPr>
              <a:t>Насамперед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це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проявляється</a:t>
            </a:r>
            <a:r>
              <a:rPr lang="ru-RU" sz="4400" i="1" dirty="0">
                <a:latin typeface="Book Antiqua" panose="02040602050305030304" pitchFamily="18" charset="0"/>
              </a:rPr>
              <a:t> в тому, </a:t>
            </a:r>
            <a:r>
              <a:rPr lang="ru-RU" sz="4400" i="1" dirty="0" err="1">
                <a:latin typeface="Book Antiqua" panose="02040602050305030304" pitchFamily="18" charset="0"/>
              </a:rPr>
              <a:t>які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суспільні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функції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виконує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мова</a:t>
            </a:r>
            <a:r>
              <a:rPr lang="ru-RU" sz="4400" i="1" dirty="0">
                <a:latin typeface="Book Antiqua" panose="02040602050305030304" pitchFamily="18" charset="0"/>
              </a:rPr>
              <a:t>, яку </a:t>
            </a:r>
            <a:r>
              <a:rPr lang="ru-RU" sz="4400" i="1" dirty="0" err="1">
                <a:latin typeface="Book Antiqua" panose="02040602050305030304" pitchFamily="18" charset="0"/>
              </a:rPr>
              <a:t>інформацію</a:t>
            </a:r>
            <a:r>
              <a:rPr lang="ru-RU" sz="4400" i="1" dirty="0">
                <a:latin typeface="Book Antiqua" panose="02040602050305030304" pitchFamily="18" charset="0"/>
              </a:rPr>
              <a:t> вона </a:t>
            </a:r>
            <a:r>
              <a:rPr lang="ru-RU" sz="4400" i="1" dirty="0" err="1">
                <a:latin typeface="Book Antiqua" panose="02040602050305030304" pitchFamily="18" charset="0"/>
              </a:rPr>
              <a:t>фіксує</a:t>
            </a:r>
            <a:r>
              <a:rPr lang="ru-RU" sz="4400" i="1" dirty="0">
                <a:latin typeface="Book Antiqua" panose="02040602050305030304" pitchFamily="18" charset="0"/>
              </a:rPr>
              <a:t> і </a:t>
            </a:r>
            <a:r>
              <a:rPr lang="ru-RU" sz="4400" i="1" dirty="0" err="1">
                <a:latin typeface="Book Antiqua" panose="02040602050305030304" pitchFamily="18" charset="0"/>
              </a:rPr>
              <a:t>передає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скільки</a:t>
            </a:r>
            <a:r>
              <a:rPr lang="ru-RU" sz="4400" i="1" dirty="0">
                <a:latin typeface="Book Antiqua" panose="02040602050305030304" pitchFamily="18" charset="0"/>
              </a:rPr>
              <a:t> людей нею </a:t>
            </a:r>
            <a:r>
              <a:rPr lang="ru-RU" sz="4400" i="1" dirty="0" err="1">
                <a:latin typeface="Book Antiqua" panose="02040602050305030304" pitchFamily="18" charset="0"/>
              </a:rPr>
              <a:t>користуються</a:t>
            </a:r>
            <a:r>
              <a:rPr lang="ru-RU" sz="4400" i="1" dirty="0">
                <a:latin typeface="Book Antiqua" panose="02040602050305030304" pitchFamily="18" charset="0"/>
              </a:rPr>
              <a:t> та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інше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24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9242" y="1471398"/>
            <a:ext cx="9473513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i="1" dirty="0">
                <a:latin typeface="Book Antiqua" panose="02040602050305030304" pitchFamily="18" charset="0"/>
              </a:rPr>
              <a:t>Престижу </a:t>
            </a:r>
            <a:r>
              <a:rPr lang="ru-RU" sz="4400" i="1" dirty="0" err="1">
                <a:latin typeface="Book Antiqua" panose="02040602050305030304" pitchFamily="18" charset="0"/>
              </a:rPr>
              <a:t>мови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сприяє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її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державність</a:t>
            </a:r>
            <a:r>
              <a:rPr lang="ru-RU" sz="4400" i="1" dirty="0">
                <a:latin typeface="Book Antiqua" panose="02040602050305030304" pitchFamily="18" charset="0"/>
              </a:rPr>
              <a:t> і </a:t>
            </a:r>
            <a:r>
              <a:rPr lang="ru-RU" sz="4400" i="1" dirty="0" err="1">
                <a:latin typeface="Book Antiqua" panose="02040602050305030304" pitchFamily="18" charset="0"/>
              </a:rPr>
              <a:t>патріотичне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ставлення</a:t>
            </a:r>
            <a:r>
              <a:rPr lang="ru-RU" sz="4400" i="1" dirty="0">
                <a:latin typeface="Book Antiqua" panose="02040602050305030304" pitchFamily="18" charset="0"/>
              </a:rPr>
              <a:t> до </a:t>
            </a:r>
            <a:r>
              <a:rPr lang="ru-RU" sz="4400" i="1" dirty="0" err="1">
                <a:latin typeface="Book Antiqua" panose="02040602050305030304" pitchFamily="18" charset="0"/>
              </a:rPr>
              <a:t>неї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її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носіїв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307" y="5177761"/>
            <a:ext cx="5645385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467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1021" y="365124"/>
            <a:ext cx="6765325" cy="634871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4400" i="1" dirty="0" err="1">
                <a:latin typeface="Book Antiqua" panose="02040602050305030304" pitchFamily="18" charset="0"/>
              </a:rPr>
              <a:t>Українська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мова</a:t>
            </a:r>
            <a:r>
              <a:rPr lang="ru-RU" sz="4400" i="1" dirty="0">
                <a:latin typeface="Book Antiqua" panose="02040602050305030304" pitchFamily="18" charset="0"/>
              </a:rPr>
              <a:t> — </a:t>
            </a:r>
            <a:r>
              <a:rPr lang="ru-RU" sz="4400" i="1" dirty="0" err="1">
                <a:latin typeface="Book Antiqua" panose="02040602050305030304" pitchFamily="18" charset="0"/>
              </a:rPr>
              <a:t>багата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ніжна</a:t>
            </a:r>
            <a:r>
              <a:rPr lang="ru-RU" sz="4400" i="1" dirty="0">
                <a:latin typeface="Book Antiqua" panose="02040602050305030304" pitchFamily="18" charset="0"/>
              </a:rPr>
              <a:t> й </a:t>
            </a:r>
            <a:r>
              <a:rPr lang="ru-RU" sz="4400" i="1" dirty="0" err="1">
                <a:latin typeface="Book Antiqua" panose="02040602050305030304" pitchFamily="18" charset="0"/>
              </a:rPr>
              <a:t>ласкава</a:t>
            </a:r>
            <a:r>
              <a:rPr lang="ru-RU" sz="4400" i="1" dirty="0">
                <a:latin typeface="Book Antiqua" panose="02040602050305030304" pitchFamily="18" charset="0"/>
              </a:rPr>
              <a:t>, мудра, </a:t>
            </a:r>
            <a:r>
              <a:rPr lang="ru-RU" sz="4400" i="1" dirty="0" err="1">
                <a:latin typeface="Book Antiqua" panose="02040602050305030304" pitchFamily="18" charset="0"/>
              </a:rPr>
              <a:t>доброзичлива</a:t>
            </a:r>
            <a:r>
              <a:rPr lang="ru-RU" sz="4400" i="1" dirty="0">
                <a:latin typeface="Book Antiqua" panose="02040602050305030304" pitchFamily="18" charset="0"/>
              </a:rPr>
              <a:t>, </a:t>
            </a:r>
            <a:r>
              <a:rPr lang="ru-RU" sz="4400" i="1" dirty="0" err="1">
                <a:latin typeface="Book Antiqua" panose="02040602050305030304" pitchFamily="18" charset="0"/>
              </a:rPr>
              <a:t>глибокодумна</a:t>
            </a:r>
            <a:r>
              <a:rPr lang="ru-RU" sz="4400" i="1" dirty="0">
                <a:latin typeface="Book Antiqua" panose="02040602050305030304" pitchFamily="18" charset="0"/>
              </a:rPr>
              <a:t>, чиста, правдива. </a:t>
            </a:r>
            <a:r>
              <a:rPr lang="ru-RU" sz="4400" i="1" dirty="0" err="1">
                <a:latin typeface="Book Antiqua" panose="02040602050305030304" pitchFamily="18" charset="0"/>
              </a:rPr>
              <a:t>Згадайте</a:t>
            </a:r>
            <a:r>
              <a:rPr lang="ru-RU" sz="4400" i="1" dirty="0">
                <a:latin typeface="Book Antiqua" panose="02040602050305030304" pitchFamily="18" charset="0"/>
              </a:rPr>
              <a:t> яка </a:t>
            </a:r>
            <a:r>
              <a:rPr lang="ru-RU" sz="4400" i="1" dirty="0" err="1">
                <a:latin typeface="Book Antiqua" panose="02040602050305030304" pitchFamily="18" charset="0"/>
              </a:rPr>
              <a:t>гарна</a:t>
            </a:r>
            <a:r>
              <a:rPr lang="ru-RU" sz="4400" i="1" dirty="0">
                <a:latin typeface="Book Antiqua" panose="02040602050305030304" pitchFamily="18" charset="0"/>
              </a:rPr>
              <a:t> та красива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пісня</a:t>
            </a:r>
            <a:r>
              <a:rPr lang="ru-RU" sz="4400" i="1" dirty="0">
                <a:latin typeface="Book Antiqua" panose="02040602050305030304" pitchFamily="18" charset="0"/>
              </a:rPr>
              <a:t>, яка </a:t>
            </a:r>
            <a:r>
              <a:rPr lang="ru-RU" sz="4400" i="1" dirty="0" err="1">
                <a:latin typeface="Book Antiqua" panose="02040602050305030304" pitchFamily="18" charset="0"/>
              </a:rPr>
              <a:t>мелодійна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мова</a:t>
            </a:r>
            <a:r>
              <a:rPr lang="ru-RU" sz="4400" i="1" dirty="0">
                <a:latin typeface="Book Antiqua" panose="02040602050305030304" pitchFamily="18" charset="0"/>
              </a:rPr>
              <a:t>. За </a:t>
            </a:r>
            <a:r>
              <a:rPr lang="ru-RU" sz="4400" i="1" dirty="0" err="1">
                <a:latin typeface="Book Antiqua" panose="02040602050305030304" pitchFamily="18" charset="0"/>
              </a:rPr>
              <a:t>своєю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мелодійністю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українська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мова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займає</a:t>
            </a:r>
            <a:r>
              <a:rPr lang="ru-RU" sz="4400" i="1" dirty="0">
                <a:latin typeface="Book Antiqua" panose="02040602050305030304" pitchFamily="18" charset="0"/>
              </a:rPr>
              <a:t> 2 </a:t>
            </a:r>
            <a:r>
              <a:rPr lang="ru-RU" sz="4400" i="1" dirty="0" err="1">
                <a:latin typeface="Book Antiqua" panose="02040602050305030304" pitchFamily="18" charset="0"/>
              </a:rPr>
              <a:t>місце</a:t>
            </a:r>
            <a:r>
              <a:rPr lang="ru-RU" sz="4400" i="1" dirty="0">
                <a:latin typeface="Book Antiqua" panose="02040602050305030304" pitchFamily="18" charset="0"/>
              </a:rPr>
              <a:t> в </a:t>
            </a:r>
            <a:r>
              <a:rPr lang="ru-RU" sz="4400" i="1" dirty="0" err="1">
                <a:latin typeface="Book Antiqua" panose="02040602050305030304" pitchFamily="18" charset="0"/>
              </a:rPr>
              <a:t>світі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>
                <a:latin typeface="Book Antiqua" panose="02040602050305030304" pitchFamily="18" charset="0"/>
              </a:rPr>
              <a:t>після</a:t>
            </a:r>
            <a:r>
              <a:rPr lang="ru-RU" sz="4400" i="1" dirty="0">
                <a:latin typeface="Book Antiqua" panose="02040602050305030304" pitchFamily="18" charset="0"/>
              </a:rPr>
              <a:t> </a:t>
            </a:r>
            <a:r>
              <a:rPr lang="ru-RU" sz="4400" i="1" dirty="0" err="1" smtClean="0">
                <a:latin typeface="Book Antiqua" panose="02040602050305030304" pitchFamily="18" charset="0"/>
              </a:rPr>
              <a:t>італійської</a:t>
            </a:r>
            <a:endParaRPr lang="ru-RU" sz="4400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5" t="7591" r="10056" b="7158"/>
          <a:stretch/>
        </p:blipFill>
        <p:spPr>
          <a:xfrm>
            <a:off x="7512909" y="365124"/>
            <a:ext cx="4028304" cy="61088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96539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6829" y="1265453"/>
            <a:ext cx="10818341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Ми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низько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вклоняємося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нашим пращурам за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воістину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солов'їну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мову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І нам —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тим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,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хто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живе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нині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на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прадавній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матінці-землі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, треба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багато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зробити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,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щоб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усі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українці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відчули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велич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та красу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своєї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мови</a:t>
            </a:r>
            <a:endParaRPr lang="ru-RU" sz="4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3328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799</Words>
  <Application>Microsoft Office PowerPoint</Application>
  <PresentationFormat>Широкоэкранный</PresentationFormat>
  <Paragraphs>33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Book Antiqua</vt:lpstr>
      <vt:lpstr>Calibri</vt:lpstr>
      <vt:lpstr>Calibri Light</vt:lpstr>
      <vt:lpstr>Тема Office</vt:lpstr>
      <vt:lpstr>9 листопада – День української писемності та мови</vt:lpstr>
      <vt:lpstr>Презентация PowerPoint</vt:lpstr>
      <vt:lpstr>Презентация PowerPoint</vt:lpstr>
      <vt:lpstr>Презентация PowerPoint</vt:lpstr>
      <vt:lpstr>Українська мова – мова української нації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 листопада – День української писемності та мови</dc:title>
  <dc:creator>User</dc:creator>
  <cp:lastModifiedBy>User</cp:lastModifiedBy>
  <cp:revision>11</cp:revision>
  <dcterms:created xsi:type="dcterms:W3CDTF">2016-11-03T16:56:49Z</dcterms:created>
  <dcterms:modified xsi:type="dcterms:W3CDTF">2016-11-03T18:34:16Z</dcterms:modified>
</cp:coreProperties>
</file>