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slides/slide7.xml" ContentType="application/vnd.openxmlformats-officedocument.presentationml.slide+xml"/>
  <Override PartName="/ppt/slides/slide8.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0029" autoAdjust="0"/>
    <p:restoredTop sz="94660"/>
  </p:normalViewPr>
  <p:slideViewPr>
    <p:cSldViewPr>
      <p:cViewPr>
        <p:scale>
          <a:sx n="60" d="100"/>
          <a:sy n="60" d="100"/>
        </p:scale>
        <p:origin x="-1920" y="-65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Титульный слайд">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685800" y="2130425"/>
            <a:ext cx="7772400" cy="1470025"/>
          </a:xfrm>
        </p:spPr>
        <p:txBody>
          <a:bodyPr/>
          <a:lstStyle/>
          <a:p>
            <a:r>
              <a:rPr lang="ru-RU" smtClean="0"/>
              <a:t>Образец заголовка</a:t>
            </a:r>
            <a:endParaRPr lang="ru-RU"/>
          </a:p>
        </p:txBody>
      </p:sp>
      <p:sp>
        <p:nvSpPr>
          <p:cNvPr id="3" name="Подзаголовок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smtClean="0"/>
              <a:t>Образец подзаголовка</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pli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Вертикальный текст 2"/>
          <p:cNvSpPr>
            <a:spLocks noGrp="1"/>
          </p:cNvSpPr>
          <p:nvPr>
            <p:ph type="body" orient="vert" idx="1"/>
          </p:nvPr>
        </p:nvSpPr>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pli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Вертикальный заголовок 1"/>
          <p:cNvSpPr>
            <a:spLocks noGrp="1"/>
          </p:cNvSpPr>
          <p:nvPr>
            <p:ph type="title" orient="vert"/>
          </p:nvPr>
        </p:nvSpPr>
        <p:spPr>
          <a:xfrm>
            <a:off x="6629400" y="274638"/>
            <a:ext cx="2057400" cy="5851525"/>
          </a:xfrm>
        </p:spPr>
        <p:txBody>
          <a:bodyPr vert="eaVert"/>
          <a:lstStyle/>
          <a:p>
            <a:r>
              <a:rPr lang="ru-RU" smtClean="0"/>
              <a:t>Образец заголовка</a:t>
            </a:r>
            <a:endParaRPr lang="ru-RU"/>
          </a:p>
        </p:txBody>
      </p:sp>
      <p:sp>
        <p:nvSpPr>
          <p:cNvPr id="3" name="Вертикальный текст 2"/>
          <p:cNvSpPr>
            <a:spLocks noGrp="1"/>
          </p:cNvSpPr>
          <p:nvPr>
            <p:ph type="body" orient="vert" idx="1"/>
          </p:nvPr>
        </p:nvSpPr>
        <p:spPr>
          <a:xfrm>
            <a:off x="457200" y="274638"/>
            <a:ext cx="6019800" cy="5851525"/>
          </a:xfrm>
        </p:spPr>
        <p:txBody>
          <a:bodyPr vert="eaVert"/>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pli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10"/>
          </p:nvPr>
        </p:nvSpPr>
        <p:spPr/>
        <p:txBody>
          <a:bodyPr/>
          <a:lstStyle/>
          <a:p>
            <a:fld id="{5B106E36-FD25-4E2D-B0AA-010F637433A0}" type="datetimeFigureOut">
              <a:rPr lang="ru-RU" smtClean="0"/>
              <a:pPr/>
              <a:t>03.03.2015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pli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722313" y="4406900"/>
            <a:ext cx="7772400" cy="1362075"/>
          </a:xfrm>
        </p:spPr>
        <p:txBody>
          <a:bodyPr anchor="t"/>
          <a:lstStyle>
            <a:lvl1pPr algn="l">
              <a:defRPr sz="4000" b="1" cap="all"/>
            </a:lvl1pPr>
          </a:lstStyle>
          <a:p>
            <a:r>
              <a:rPr lang="ru-RU" smtClean="0"/>
              <a:t>Образец заголовка</a:t>
            </a:r>
            <a:endParaRPr lang="ru-RU"/>
          </a:p>
        </p:txBody>
      </p:sp>
      <p:sp>
        <p:nvSpPr>
          <p:cNvPr id="3" name="Текст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Дата 3"/>
          <p:cNvSpPr>
            <a:spLocks noGrp="1"/>
          </p:cNvSpPr>
          <p:nvPr>
            <p:ph type="dt" sz="half" idx="10"/>
          </p:nvPr>
        </p:nvSpPr>
        <p:spPr/>
        <p:txBody>
          <a:bodyPr/>
          <a:lstStyle/>
          <a:p>
            <a:fld id="{5B106E36-FD25-4E2D-B0AA-010F637433A0}" type="datetimeFigureOut">
              <a:rPr lang="ru-RU" smtClean="0"/>
              <a:pPr/>
              <a:t>03.03.2015</a:t>
            </a:fld>
            <a:endParaRPr lang="ru-RU"/>
          </a:p>
        </p:txBody>
      </p:sp>
      <p:sp>
        <p:nvSpPr>
          <p:cNvPr id="5" name="Нижний колонтитул 4"/>
          <p:cNvSpPr>
            <a:spLocks noGrp="1"/>
          </p:cNvSpPr>
          <p:nvPr>
            <p:ph type="ftr" sz="quarter" idx="11"/>
          </p:nvPr>
        </p:nvSpPr>
        <p:spPr/>
        <p:txBody>
          <a:bodyPr/>
          <a:lstStyle/>
          <a:p>
            <a:endParaRPr lang="ru-RU"/>
          </a:p>
        </p:txBody>
      </p:sp>
      <p:sp>
        <p:nvSpPr>
          <p:cNvPr id="6" name="Номер слайда 5"/>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pli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Содержимое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Содержимое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Дата 4"/>
          <p:cNvSpPr>
            <a:spLocks noGrp="1"/>
          </p:cNvSpPr>
          <p:nvPr>
            <p:ph type="dt" sz="half" idx="10"/>
          </p:nvPr>
        </p:nvSpPr>
        <p:spPr/>
        <p:txBody>
          <a:bodyPr/>
          <a:lstStyle/>
          <a:p>
            <a:fld id="{5B106E36-FD25-4E2D-B0AA-010F637433A0}" type="datetimeFigureOut">
              <a:rPr lang="ru-RU" smtClean="0"/>
              <a:pPr/>
              <a:t>03.03.2015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pli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lvl1pPr>
              <a:defRPr/>
            </a:lvl1pPr>
          </a:lstStyle>
          <a:p>
            <a:r>
              <a:rPr lang="ru-RU" smtClean="0"/>
              <a:t>Образец заголовка</a:t>
            </a:r>
            <a:endParaRPr lang="ru-RU"/>
          </a:p>
        </p:txBody>
      </p:sp>
      <p:sp>
        <p:nvSpPr>
          <p:cNvPr id="3" name="Текст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Содержимое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5" name="Текст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Содержимое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7" name="Дата 6"/>
          <p:cNvSpPr>
            <a:spLocks noGrp="1"/>
          </p:cNvSpPr>
          <p:nvPr>
            <p:ph type="dt" sz="half" idx="10"/>
          </p:nvPr>
        </p:nvSpPr>
        <p:spPr/>
        <p:txBody>
          <a:bodyPr/>
          <a:lstStyle/>
          <a:p>
            <a:fld id="{5B106E36-FD25-4E2D-B0AA-010F637433A0}" type="datetimeFigureOut">
              <a:rPr lang="ru-RU" smtClean="0"/>
              <a:pPr/>
              <a:t>03.03.2015</a:t>
            </a:fld>
            <a:endParaRPr lang="ru-RU"/>
          </a:p>
        </p:txBody>
      </p:sp>
      <p:sp>
        <p:nvSpPr>
          <p:cNvPr id="8" name="Нижний колонтитул 7"/>
          <p:cNvSpPr>
            <a:spLocks noGrp="1"/>
          </p:cNvSpPr>
          <p:nvPr>
            <p:ph type="ftr" sz="quarter" idx="11"/>
          </p:nvPr>
        </p:nvSpPr>
        <p:spPr/>
        <p:txBody>
          <a:bodyPr/>
          <a:lstStyle/>
          <a:p>
            <a:endParaRPr lang="ru-RU"/>
          </a:p>
        </p:txBody>
      </p:sp>
      <p:sp>
        <p:nvSpPr>
          <p:cNvPr id="9" name="Номер слайда 8"/>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pli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lstStyle/>
          <a:p>
            <a:r>
              <a:rPr lang="ru-RU" smtClean="0"/>
              <a:t>Образец заголовка</a:t>
            </a:r>
            <a:endParaRPr lang="ru-RU"/>
          </a:p>
        </p:txBody>
      </p:sp>
      <p:sp>
        <p:nvSpPr>
          <p:cNvPr id="3" name="Дата 2"/>
          <p:cNvSpPr>
            <a:spLocks noGrp="1"/>
          </p:cNvSpPr>
          <p:nvPr>
            <p:ph type="dt" sz="half" idx="10"/>
          </p:nvPr>
        </p:nvSpPr>
        <p:spPr/>
        <p:txBody>
          <a:bodyPr/>
          <a:lstStyle/>
          <a:p>
            <a:fld id="{5B106E36-FD25-4E2D-B0AA-010F637433A0}" type="datetimeFigureOut">
              <a:rPr lang="ru-RU" smtClean="0"/>
              <a:pPr/>
              <a:t>03.03.2015</a:t>
            </a:fld>
            <a:endParaRPr lang="ru-RU"/>
          </a:p>
        </p:txBody>
      </p:sp>
      <p:sp>
        <p:nvSpPr>
          <p:cNvPr id="4" name="Нижний колонтитул 3"/>
          <p:cNvSpPr>
            <a:spLocks noGrp="1"/>
          </p:cNvSpPr>
          <p:nvPr>
            <p:ph type="ftr" sz="quarter" idx="11"/>
          </p:nvPr>
        </p:nvSpPr>
        <p:spPr/>
        <p:txBody>
          <a:bodyPr/>
          <a:lstStyle/>
          <a:p>
            <a:endParaRPr lang="ru-RU"/>
          </a:p>
        </p:txBody>
      </p:sp>
      <p:sp>
        <p:nvSpPr>
          <p:cNvPr id="5" name="Номер слайда 4"/>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pli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Дата 1"/>
          <p:cNvSpPr>
            <a:spLocks noGrp="1"/>
          </p:cNvSpPr>
          <p:nvPr>
            <p:ph type="dt" sz="half" idx="10"/>
          </p:nvPr>
        </p:nvSpPr>
        <p:spPr/>
        <p:txBody>
          <a:bodyPr/>
          <a:lstStyle/>
          <a:p>
            <a:fld id="{5B106E36-FD25-4E2D-B0AA-010F637433A0}" type="datetimeFigureOut">
              <a:rPr lang="ru-RU" smtClean="0"/>
              <a:pPr/>
              <a:t>03.03.2015</a:t>
            </a:fld>
            <a:endParaRPr lang="ru-RU"/>
          </a:p>
        </p:txBody>
      </p:sp>
      <p:sp>
        <p:nvSpPr>
          <p:cNvPr id="3" name="Нижний колонтитул 2"/>
          <p:cNvSpPr>
            <a:spLocks noGrp="1"/>
          </p:cNvSpPr>
          <p:nvPr>
            <p:ph type="ftr" sz="quarter" idx="11"/>
          </p:nvPr>
        </p:nvSpPr>
        <p:spPr/>
        <p:txBody>
          <a:bodyPr/>
          <a:lstStyle/>
          <a:p>
            <a:endParaRPr lang="ru-RU"/>
          </a:p>
        </p:txBody>
      </p:sp>
      <p:sp>
        <p:nvSpPr>
          <p:cNvPr id="4" name="Номер слайда 3"/>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pli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3050"/>
            <a:ext cx="3008313" cy="1162050"/>
          </a:xfrm>
        </p:spPr>
        <p:txBody>
          <a:bodyPr anchor="b"/>
          <a:lstStyle>
            <a:lvl1pPr algn="l">
              <a:defRPr sz="2000" b="1"/>
            </a:lvl1pPr>
          </a:lstStyle>
          <a:p>
            <a:r>
              <a:rPr lang="ru-RU" smtClean="0"/>
              <a:t>Образец заголовка</a:t>
            </a:r>
            <a:endParaRPr lang="ru-RU"/>
          </a:p>
        </p:txBody>
      </p:sp>
      <p:sp>
        <p:nvSpPr>
          <p:cNvPr id="3" name="Содержимое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Текст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pli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792288" y="4800600"/>
            <a:ext cx="5486400" cy="566738"/>
          </a:xfrm>
        </p:spPr>
        <p:txBody>
          <a:bodyPr anchor="b"/>
          <a:lstStyle>
            <a:lvl1pPr algn="l">
              <a:defRPr sz="2000" b="1"/>
            </a:lvl1pPr>
          </a:lstStyle>
          <a:p>
            <a:r>
              <a:rPr lang="ru-RU" smtClean="0"/>
              <a:t>Образец заголовка</a:t>
            </a:r>
            <a:endParaRPr lang="ru-RU"/>
          </a:p>
        </p:txBody>
      </p:sp>
      <p:sp>
        <p:nvSpPr>
          <p:cNvPr id="3" name="Рисунок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ru-RU"/>
          </a:p>
        </p:txBody>
      </p:sp>
      <p:sp>
        <p:nvSpPr>
          <p:cNvPr id="4" name="Текст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Дата 4"/>
          <p:cNvSpPr>
            <a:spLocks noGrp="1"/>
          </p:cNvSpPr>
          <p:nvPr>
            <p:ph type="dt" sz="half" idx="10"/>
          </p:nvPr>
        </p:nvSpPr>
        <p:spPr/>
        <p:txBody>
          <a:bodyPr/>
          <a:lstStyle/>
          <a:p>
            <a:fld id="{5B106E36-FD25-4E2D-B0AA-010F637433A0}" type="datetimeFigureOut">
              <a:rPr lang="ru-RU" smtClean="0"/>
              <a:pPr/>
              <a:t>03.03.2015</a:t>
            </a:fld>
            <a:endParaRPr lang="ru-RU"/>
          </a:p>
        </p:txBody>
      </p:sp>
      <p:sp>
        <p:nvSpPr>
          <p:cNvPr id="6" name="Нижний колонтитул 5"/>
          <p:cNvSpPr>
            <a:spLocks noGrp="1"/>
          </p:cNvSpPr>
          <p:nvPr>
            <p:ph type="ftr" sz="quarter" idx="11"/>
          </p:nvPr>
        </p:nvSpPr>
        <p:spPr/>
        <p:txBody>
          <a:bodyPr/>
          <a:lstStyle/>
          <a:p>
            <a:endParaRPr lang="ru-RU"/>
          </a:p>
        </p:txBody>
      </p:sp>
      <p:sp>
        <p:nvSpPr>
          <p:cNvPr id="7" name="Номер слайда 6"/>
          <p:cNvSpPr>
            <a:spLocks noGrp="1"/>
          </p:cNvSpPr>
          <p:nvPr>
            <p:ph type="sldNum" sz="quarter" idx="12"/>
          </p:nvPr>
        </p:nvSpPr>
        <p:spPr/>
        <p:txBody>
          <a:bodyPr/>
          <a:lstStyle/>
          <a:p>
            <a:fld id="{725C68B6-61C2-468F-89AB-4B9F7531AA68}" type="slidenum">
              <a:rPr lang="ru-RU" smtClean="0"/>
              <a:pPr/>
              <a:t>‹#›</a:t>
            </a:fld>
            <a:endParaRPr lang="ru-RU"/>
          </a:p>
        </p:txBody>
      </p:sp>
    </p:spTree>
  </p:cSld>
  <p:clrMapOvr>
    <a:masterClrMapping/>
  </p:clrMapOvr>
  <p:transition>
    <p:spli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0">
              <a:srgbClr val="8488C4"/>
            </a:gs>
            <a:gs pos="53000">
              <a:srgbClr val="D4DEFF"/>
            </a:gs>
            <a:gs pos="83000">
              <a:srgbClr val="D4DEFF"/>
            </a:gs>
            <a:gs pos="100000">
              <a:srgbClr val="96AB94"/>
            </a:gs>
          </a:gsLst>
          <a:lin ang="5400000" scaled="0"/>
          <a:tileRect/>
        </a:gradFill>
        <a:effectLst/>
      </p:bgPr>
    </p:bg>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ru-RU" smtClean="0"/>
              <a:t>Образец заголовка</a:t>
            </a:r>
            <a:endParaRPr lang="ru-RU"/>
          </a:p>
        </p:txBody>
      </p:sp>
      <p:sp>
        <p:nvSpPr>
          <p:cNvPr id="3" name="Текст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ru-RU"/>
          </a:p>
        </p:txBody>
      </p:sp>
      <p:sp>
        <p:nvSpPr>
          <p:cNvPr id="4" name="Дата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106E36-FD25-4E2D-B0AA-010F637433A0}" type="datetimeFigureOut">
              <a:rPr lang="ru-RU" smtClean="0"/>
              <a:pPr/>
              <a:t>03.03.2015</a:t>
            </a:fld>
            <a:endParaRPr lang="ru-RU"/>
          </a:p>
        </p:txBody>
      </p:sp>
      <p:sp>
        <p:nvSpPr>
          <p:cNvPr id="5" name="Нижний колонтитул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ru-RU"/>
          </a:p>
        </p:txBody>
      </p:sp>
      <p:sp>
        <p:nvSpPr>
          <p:cNvPr id="6" name="Номер слайда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25C68B6-61C2-468F-89AB-4B9F7531AA68}" type="slidenum">
              <a:rPr lang="ru-RU" smtClean="0"/>
              <a:pPr/>
              <a:t>‹#›</a:t>
            </a:fld>
            <a:endParaRPr lang="ru-RU"/>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spli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gi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5.xml"/></Relationships>
</file>

<file path=ppt/slides/_rels/slide4.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png"/><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2" Type="http://schemas.openxmlformats.org/officeDocument/2006/relationships/image" Target="../media/image8.jpeg"/><Relationship Id="rId1" Type="http://schemas.openxmlformats.org/officeDocument/2006/relationships/slideLayout" Target="../slideLayouts/slideLayout5.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8.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Содержимое 5" descr="internet_facts.gif"/>
          <p:cNvPicPr>
            <a:picLocks noGrp="1" noChangeAspect="1"/>
          </p:cNvPicPr>
          <p:nvPr>
            <p:ph idx="1"/>
          </p:nvPr>
        </p:nvPicPr>
        <p:blipFill>
          <a:blip r:embed="rId2"/>
          <a:stretch>
            <a:fillRect/>
          </a:stretch>
        </p:blipFill>
        <p:spPr>
          <a:xfrm>
            <a:off x="642910" y="1071546"/>
            <a:ext cx="7786742" cy="4786346"/>
          </a:xfrm>
        </p:spPr>
      </p:pic>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diamond(in)">
                                      <p:cBhvr>
                                        <p:cTn id="7"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Содержимое 5" descr="fact-or-fiction.jpg"/>
          <p:cNvPicPr>
            <a:picLocks noGrp="1" noChangeAspect="1"/>
          </p:cNvPicPr>
          <p:nvPr>
            <p:ph idx="1"/>
          </p:nvPr>
        </p:nvPicPr>
        <p:blipFill>
          <a:blip r:embed="rId2"/>
          <a:stretch>
            <a:fillRect/>
          </a:stretch>
        </p:blipFill>
        <p:spPr>
          <a:xfrm>
            <a:off x="1785918" y="4214818"/>
            <a:ext cx="5500726" cy="2334773"/>
          </a:xfrm>
        </p:spPr>
      </p:pic>
      <p:sp>
        <p:nvSpPr>
          <p:cNvPr id="5" name="Текст 4"/>
          <p:cNvSpPr>
            <a:spLocks noGrp="1"/>
          </p:cNvSpPr>
          <p:nvPr>
            <p:ph type="body" sz="half" idx="2"/>
          </p:nvPr>
        </p:nvSpPr>
        <p:spPr>
          <a:xfrm>
            <a:off x="214282" y="285728"/>
            <a:ext cx="8572560" cy="3929090"/>
          </a:xfrm>
        </p:spPr>
        <p:txBody>
          <a:bodyPr>
            <a:normAutofit fontScale="92500" lnSpcReduction="10000"/>
          </a:bodyPr>
          <a:lstStyle/>
          <a:p>
            <a:pPr algn="just"/>
            <a:r>
              <a:rPr lang="en-US" sz="3600" dirty="0" smtClean="0">
                <a:latin typeface="Arial" pitchFamily="34" charset="0"/>
                <a:cs typeface="Arial" pitchFamily="34" charset="0"/>
              </a:rPr>
              <a:t>	The </a:t>
            </a:r>
            <a:r>
              <a:rPr lang="en-US" sz="3600" dirty="0" smtClean="0">
                <a:latin typeface="Arial" pitchFamily="34" charset="0"/>
                <a:cs typeface="Arial" pitchFamily="34" charset="0"/>
              </a:rPr>
              <a:t>Internet has already entered our ordinary life. Everybody knows that the </a:t>
            </a:r>
            <a:r>
              <a:rPr lang="en-US" sz="3600" b="1" dirty="0" smtClean="0">
                <a:solidFill>
                  <a:srgbClr val="7030A0"/>
                </a:solidFill>
                <a:latin typeface="Arial" pitchFamily="34" charset="0"/>
                <a:cs typeface="Arial" pitchFamily="34" charset="0"/>
              </a:rPr>
              <a:t>Internet</a:t>
            </a:r>
            <a:r>
              <a:rPr lang="en-US" sz="3600" dirty="0" smtClean="0">
                <a:latin typeface="Arial" pitchFamily="34" charset="0"/>
                <a:cs typeface="Arial" pitchFamily="34" charset="0"/>
              </a:rPr>
              <a:t> is a global computer network, which embraces hundred of millions of users all over the world and helps us to communicate with each other.</a:t>
            </a:r>
          </a:p>
          <a:p>
            <a:pPr algn="just"/>
            <a:r>
              <a:rPr lang="en-US" sz="3600" dirty="0" smtClean="0">
                <a:latin typeface="Arial" pitchFamily="34" charset="0"/>
                <a:cs typeface="Arial" pitchFamily="34" charset="0"/>
              </a:rPr>
              <a:t>	I'm </a:t>
            </a:r>
            <a:r>
              <a:rPr lang="en-US" sz="3600" dirty="0" smtClean="0">
                <a:latin typeface="Arial" pitchFamily="34" charset="0"/>
                <a:cs typeface="Arial" pitchFamily="34" charset="0"/>
              </a:rPr>
              <a:t>going to talk </a:t>
            </a:r>
            <a:r>
              <a:rPr lang="en-US" sz="3600" dirty="0" smtClean="0">
                <a:latin typeface="Arial" pitchFamily="34" charset="0"/>
                <a:cs typeface="Arial" pitchFamily="34" charset="0"/>
              </a:rPr>
              <a:t>about the </a:t>
            </a:r>
            <a:r>
              <a:rPr lang="en-GB" sz="3600" b="1" dirty="0" smtClean="0">
                <a:latin typeface="Arial" pitchFamily="34" charset="0"/>
                <a:cs typeface="Arial" pitchFamily="34" charset="0"/>
              </a:rPr>
              <a:t>Internet </a:t>
            </a:r>
            <a:r>
              <a:rPr lang="en-GB" sz="3600" b="1" dirty="0" smtClean="0">
                <a:latin typeface="Arial" pitchFamily="34" charset="0"/>
                <a:cs typeface="Arial" pitchFamily="34" charset="0"/>
              </a:rPr>
              <a:t>Facts.</a:t>
            </a:r>
          </a:p>
          <a:p>
            <a:endParaRPr lang="uk-UA" dirty="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1+#ppt_h/2"/>
                                          </p:val>
                                        </p:tav>
                                        <p:tav tm="100000">
                                          <p:val>
                                            <p:strVal val="#ppt_y"/>
                                          </p:val>
                                        </p:tav>
                                      </p:tavLst>
                                    </p:anim>
                                  </p:childTnLst>
                                </p:cTn>
                              </p:par>
                              <p:par>
                                <p:cTn id="13" presetID="3" presetClass="entr" presetSubtype="10" fill="hold" nodeType="withEffect">
                                  <p:stCondLst>
                                    <p:cond delay="0"/>
                                  </p:stCondLst>
                                  <p:childTnLst>
                                    <p:set>
                                      <p:cBhvr>
                                        <p:cTn id="14" dur="1" fill="hold">
                                          <p:stCondLst>
                                            <p:cond delay="0"/>
                                          </p:stCondLst>
                                        </p:cTn>
                                        <p:tgtEl>
                                          <p:spTgt spid="5">
                                            <p:txEl>
                                              <p:pRg st="1" end="1"/>
                                            </p:txEl>
                                          </p:spTgt>
                                        </p:tgtEl>
                                        <p:attrNameLst>
                                          <p:attrName>style.visibility</p:attrName>
                                        </p:attrNameLst>
                                      </p:cBhvr>
                                      <p:to>
                                        <p:strVal val="visible"/>
                                      </p:to>
                                    </p:set>
                                    <p:animEffect transition="in" filter="blinds(horizontal)">
                                      <p:cBhvr>
                                        <p:cTn id="15" dur="500"/>
                                        <p:tgtEl>
                                          <p:spTgt spid="5">
                                            <p:txEl>
                                              <p:pRg st="1" end="1"/>
                                            </p:txEl>
                                          </p:spTgt>
                                        </p:tgtEl>
                                      </p:cBhvr>
                                    </p:animEffect>
                                  </p:childTnLst>
                                </p:cTn>
                              </p:par>
                            </p:childTnLst>
                          </p:cTn>
                        </p:par>
                      </p:childTnLst>
                    </p:cTn>
                  </p:par>
                  <p:par>
                    <p:cTn id="16" fill="hold">
                      <p:stCondLst>
                        <p:cond delay="indefinite"/>
                      </p:stCondLst>
                      <p:childTnLst>
                        <p:par>
                          <p:cTn id="17" fill="hold">
                            <p:stCondLst>
                              <p:cond delay="0"/>
                            </p:stCondLst>
                            <p:childTnLst>
                              <p:par>
                                <p:cTn id="18" presetID="8" presetClass="entr" presetSubtype="16" fill="hold" nodeType="clickEffect">
                                  <p:stCondLst>
                                    <p:cond delay="0"/>
                                  </p:stCondLst>
                                  <p:childTnLst>
                                    <p:set>
                                      <p:cBhvr>
                                        <p:cTn id="19" dur="1" fill="hold">
                                          <p:stCondLst>
                                            <p:cond delay="0"/>
                                          </p:stCondLst>
                                        </p:cTn>
                                        <p:tgtEl>
                                          <p:spTgt spid="6"/>
                                        </p:tgtEl>
                                        <p:attrNameLst>
                                          <p:attrName>style.visibility</p:attrName>
                                        </p:attrNameLst>
                                      </p:cBhvr>
                                      <p:to>
                                        <p:strVal val="visible"/>
                                      </p:to>
                                    </p:set>
                                    <p:animEffect transition="in" filter="diamond(in)">
                                      <p:cBhvr>
                                        <p:cTn id="20" dur="20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Текст 4"/>
          <p:cNvSpPr>
            <a:spLocks noGrp="1"/>
          </p:cNvSpPr>
          <p:nvPr>
            <p:ph type="body" idx="1"/>
          </p:nvPr>
        </p:nvSpPr>
        <p:spPr>
          <a:xfrm>
            <a:off x="214282" y="571480"/>
            <a:ext cx="8715436" cy="2928958"/>
          </a:xfrm>
        </p:spPr>
        <p:txBody>
          <a:bodyPr>
            <a:noAutofit/>
          </a:bodyPr>
          <a:lstStyle/>
          <a:p>
            <a:pPr algn="just"/>
            <a:r>
              <a:rPr lang="en-US" sz="2100" dirty="0" smtClean="0">
                <a:latin typeface="Arial" pitchFamily="34" charset="0"/>
                <a:cs typeface="Arial" pitchFamily="34" charset="0"/>
              </a:rPr>
              <a:t>1. </a:t>
            </a:r>
            <a:r>
              <a:rPr lang="en-US" sz="2100" b="0" dirty="0" smtClean="0">
                <a:latin typeface="Arial" pitchFamily="34" charset="0"/>
                <a:cs typeface="Arial" pitchFamily="34" charset="0"/>
              </a:rPr>
              <a:t>The </a:t>
            </a:r>
            <a:r>
              <a:rPr lang="en-US" sz="2100" b="0" dirty="0" smtClean="0">
                <a:latin typeface="Arial" pitchFamily="34" charset="0"/>
                <a:cs typeface="Arial" pitchFamily="34" charset="0"/>
              </a:rPr>
              <a:t>first attempt to connect two computers and allow them to communicate with one another was made by researchers at the University of California in Los Angeles and the Stanford Research Institute on 20 October 1969.</a:t>
            </a:r>
          </a:p>
          <a:p>
            <a:pPr algn="just"/>
            <a:r>
              <a:rPr lang="en-US" sz="2100" dirty="0" smtClean="0">
                <a:latin typeface="Arial" pitchFamily="34" charset="0"/>
                <a:cs typeface="Arial" pitchFamily="34" charset="0"/>
              </a:rPr>
              <a:t>2. </a:t>
            </a:r>
            <a:r>
              <a:rPr lang="en-US" sz="2100" b="0" dirty="0" smtClean="0">
                <a:latin typeface="Arial" pitchFamily="34" charset="0"/>
                <a:cs typeface="Arial" pitchFamily="34" charset="0"/>
              </a:rPr>
              <a:t>The </a:t>
            </a:r>
            <a:r>
              <a:rPr lang="en-US" sz="2100" b="0" dirty="0" smtClean="0">
                <a:latin typeface="Arial" pitchFamily="34" charset="0"/>
                <a:cs typeface="Arial" pitchFamily="34" charset="0"/>
              </a:rPr>
              <a:t>first people to coin the term 'internet' were two scientists, Vinton Cerf (known as 'father of the </a:t>
            </a:r>
            <a:r>
              <a:rPr lang="en-US" sz="2100" b="0" dirty="0" smtClean="0">
                <a:latin typeface="Arial" pitchFamily="34" charset="0"/>
                <a:cs typeface="Arial" pitchFamily="34" charset="0"/>
              </a:rPr>
              <a:t>Internet‘) </a:t>
            </a:r>
            <a:r>
              <a:rPr lang="en-US" sz="2100" b="0" dirty="0" smtClean="0">
                <a:latin typeface="Arial" pitchFamily="34" charset="0"/>
                <a:cs typeface="Arial" pitchFamily="34" charset="0"/>
              </a:rPr>
              <a:t>and his collaborator Bob </a:t>
            </a:r>
            <a:r>
              <a:rPr lang="en-US" sz="2100" b="0" dirty="0" smtClean="0">
                <a:latin typeface="Arial" pitchFamily="34" charset="0"/>
                <a:cs typeface="Arial" pitchFamily="34" charset="0"/>
              </a:rPr>
              <a:t>Kahn, </a:t>
            </a:r>
            <a:r>
              <a:rPr lang="en-US" sz="2100" b="0" dirty="0" smtClean="0">
                <a:latin typeface="Arial" pitchFamily="34" charset="0"/>
                <a:cs typeface="Arial" pitchFamily="34" charset="0"/>
              </a:rPr>
              <a:t>who in 1974 devised a means by which data could be transmitted across a global-network of computers</a:t>
            </a:r>
            <a:r>
              <a:rPr lang="en-US" sz="2100" b="0" dirty="0" smtClean="0">
                <a:latin typeface="Arial" pitchFamily="34" charset="0"/>
                <a:cs typeface="Arial" pitchFamily="34" charset="0"/>
              </a:rPr>
              <a:t>.</a:t>
            </a:r>
            <a:endParaRPr lang="en-US" sz="2100" b="0" dirty="0" smtClean="0">
              <a:latin typeface="Arial" pitchFamily="34" charset="0"/>
              <a:cs typeface="Arial" pitchFamily="34" charset="0"/>
            </a:endParaRPr>
          </a:p>
        </p:txBody>
      </p:sp>
      <p:pic>
        <p:nvPicPr>
          <p:cNvPr id="9" name="Содержимое 8" descr="vinton-cerf-VP-Google.jpg"/>
          <p:cNvPicPr>
            <a:picLocks noGrp="1" noChangeAspect="1"/>
          </p:cNvPicPr>
          <p:nvPr>
            <p:ph sz="half" idx="2"/>
          </p:nvPr>
        </p:nvPicPr>
        <p:blipFill>
          <a:blip r:embed="rId2"/>
          <a:stretch>
            <a:fillRect/>
          </a:stretch>
        </p:blipFill>
        <p:spPr>
          <a:xfrm>
            <a:off x="642910" y="3642353"/>
            <a:ext cx="4357718" cy="2995931"/>
          </a:xfrm>
        </p:spPr>
      </p:pic>
      <p:pic>
        <p:nvPicPr>
          <p:cNvPr id="10" name="Содержимое 9" descr="Kahn.jpg"/>
          <p:cNvPicPr>
            <a:picLocks noGrp="1" noChangeAspect="1"/>
          </p:cNvPicPr>
          <p:nvPr>
            <p:ph sz="quarter" idx="4"/>
          </p:nvPr>
        </p:nvPicPr>
        <p:blipFill>
          <a:blip r:embed="rId3"/>
          <a:stretch>
            <a:fillRect/>
          </a:stretch>
        </p:blipFill>
        <p:spPr>
          <a:xfrm>
            <a:off x="6000760" y="3643314"/>
            <a:ext cx="2357454" cy="2999812"/>
          </a:xfrm>
        </p:spPr>
      </p:pic>
      <p:sp>
        <p:nvSpPr>
          <p:cNvPr id="12" name="Заголовок 1"/>
          <p:cNvSpPr>
            <a:spLocks noGrp="1"/>
          </p:cNvSpPr>
          <p:nvPr>
            <p:ph type="title"/>
          </p:nvPr>
        </p:nvSpPr>
        <p:spPr>
          <a:xfrm>
            <a:off x="500034" y="0"/>
            <a:ext cx="8229600" cy="785794"/>
          </a:xfrm>
        </p:spPr>
        <p:txBody>
          <a:bodyPr>
            <a:normAutofit/>
          </a:bodyPr>
          <a:lstStyle/>
          <a:p>
            <a:r>
              <a:rPr lang="en-GB" b="1" dirty="0" smtClean="0">
                <a:latin typeface="Arial" pitchFamily="34" charset="0"/>
                <a:cs typeface="Arial" pitchFamily="34" charset="0"/>
              </a:rPr>
              <a:t>Internet </a:t>
            </a:r>
            <a:r>
              <a:rPr lang="en-GB" b="1" dirty="0" smtClean="0">
                <a:latin typeface="Arial" pitchFamily="34" charset="0"/>
                <a:cs typeface="Arial" pitchFamily="34" charset="0"/>
              </a:rPr>
              <a:t>Facts</a:t>
            </a:r>
            <a:endParaRPr lang="uk-UA" b="1" dirty="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anim calcmode="lin" valueType="num">
                                      <p:cBhvr additive="base">
                                        <p:cTn id="7"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1" fill="hold" nodeType="withEffect">
                                  <p:stCondLst>
                                    <p:cond delay="0"/>
                                  </p:stCondLst>
                                  <p:childTnLst>
                                    <p:set>
                                      <p:cBhvr>
                                        <p:cTn id="10" dur="1" fill="hold">
                                          <p:stCondLst>
                                            <p:cond delay="0"/>
                                          </p:stCondLst>
                                        </p:cTn>
                                        <p:tgtEl>
                                          <p:spTgt spid="5">
                                            <p:txEl>
                                              <p:pRg st="1" end="1"/>
                                            </p:txEl>
                                          </p:spTgt>
                                        </p:tgtEl>
                                        <p:attrNameLst>
                                          <p:attrName>style.visibility</p:attrName>
                                        </p:attrNameLst>
                                      </p:cBhvr>
                                      <p:to>
                                        <p:strVal val="visible"/>
                                      </p:to>
                                    </p:set>
                                    <p:anim calcmode="lin" valueType="num">
                                      <p:cBhvr additive="base">
                                        <p:cTn id="11"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5">
                                            <p:txEl>
                                              <p:pRg st="1" end="1"/>
                                            </p:txEl>
                                          </p:spTgt>
                                        </p:tgtEl>
                                        <p:attrNameLst>
                                          <p:attrName>ppt_y</p:attrName>
                                        </p:attrNameLst>
                                      </p:cBhvr>
                                      <p:tavLst>
                                        <p:tav tm="0">
                                          <p:val>
                                            <p:strVal val="0-#ppt_h/2"/>
                                          </p:val>
                                        </p:tav>
                                        <p:tav tm="100000">
                                          <p:val>
                                            <p:strVal val="#ppt_y"/>
                                          </p:val>
                                        </p:tav>
                                      </p:tavLst>
                                    </p:anim>
                                  </p:childTnLst>
                                </p:cTn>
                              </p:par>
                            </p:childTnLst>
                          </p:cTn>
                        </p:par>
                      </p:childTnLst>
                    </p:cTn>
                  </p:par>
                  <p:par>
                    <p:cTn id="13" fill="hold">
                      <p:stCondLst>
                        <p:cond delay="indefinite"/>
                      </p:stCondLst>
                      <p:childTnLst>
                        <p:par>
                          <p:cTn id="14" fill="hold">
                            <p:stCondLst>
                              <p:cond delay="0"/>
                            </p:stCondLst>
                            <p:childTnLst>
                              <p:par>
                                <p:cTn id="15" presetID="2" presetClass="entr" presetSubtype="4" fill="hold" nodeType="clickEffect">
                                  <p:stCondLst>
                                    <p:cond delay="0"/>
                                  </p:stCondLst>
                                  <p:childTnLst>
                                    <p:set>
                                      <p:cBhvr>
                                        <p:cTn id="16" dur="1" fill="hold">
                                          <p:stCondLst>
                                            <p:cond delay="0"/>
                                          </p:stCondLst>
                                        </p:cTn>
                                        <p:tgtEl>
                                          <p:spTgt spid="9"/>
                                        </p:tgtEl>
                                        <p:attrNameLst>
                                          <p:attrName>style.visibility</p:attrName>
                                        </p:attrNameLst>
                                      </p:cBhvr>
                                      <p:to>
                                        <p:strVal val="visible"/>
                                      </p:to>
                                    </p:set>
                                    <p:anim calcmode="lin" valueType="num">
                                      <p:cBhvr additive="base">
                                        <p:cTn id="17" dur="500" fill="hold"/>
                                        <p:tgtEl>
                                          <p:spTgt spid="9"/>
                                        </p:tgtEl>
                                        <p:attrNameLst>
                                          <p:attrName>ppt_x</p:attrName>
                                        </p:attrNameLst>
                                      </p:cBhvr>
                                      <p:tavLst>
                                        <p:tav tm="0">
                                          <p:val>
                                            <p:strVal val="#ppt_x"/>
                                          </p:val>
                                        </p:tav>
                                        <p:tav tm="100000">
                                          <p:val>
                                            <p:strVal val="#ppt_x"/>
                                          </p:val>
                                        </p:tav>
                                      </p:tavLst>
                                    </p:anim>
                                    <p:anim calcmode="lin" valueType="num">
                                      <p:cBhvr additive="base">
                                        <p:cTn id="18" dur="500" fill="hold"/>
                                        <p:tgtEl>
                                          <p:spTgt spid="9"/>
                                        </p:tgtEl>
                                        <p:attrNameLst>
                                          <p:attrName>ppt_y</p:attrName>
                                        </p:attrNameLst>
                                      </p:cBhvr>
                                      <p:tavLst>
                                        <p:tav tm="0">
                                          <p:val>
                                            <p:strVal val="1+#ppt_h/2"/>
                                          </p:val>
                                        </p:tav>
                                        <p:tav tm="100000">
                                          <p:val>
                                            <p:strVal val="#ppt_y"/>
                                          </p:val>
                                        </p:tav>
                                      </p:tavLst>
                                    </p:anim>
                                  </p:childTnLst>
                                </p:cTn>
                              </p:par>
                            </p:childTnLst>
                          </p:cTn>
                        </p:par>
                      </p:childTnLst>
                    </p:cTn>
                  </p:par>
                  <p:par>
                    <p:cTn id="19" fill="hold">
                      <p:stCondLst>
                        <p:cond delay="indefinite"/>
                      </p:stCondLst>
                      <p:childTnLst>
                        <p:par>
                          <p:cTn id="20" fill="hold">
                            <p:stCondLst>
                              <p:cond delay="0"/>
                            </p:stCondLst>
                            <p:childTnLst>
                              <p:par>
                                <p:cTn id="21" presetID="2" presetClass="entr" presetSubtype="4" fill="hold" nodeType="clickEffect">
                                  <p:stCondLst>
                                    <p:cond delay="0"/>
                                  </p:stCondLst>
                                  <p:childTnLst>
                                    <p:set>
                                      <p:cBhvr>
                                        <p:cTn id="22" dur="1" fill="hold">
                                          <p:stCondLst>
                                            <p:cond delay="0"/>
                                          </p:stCondLst>
                                        </p:cTn>
                                        <p:tgtEl>
                                          <p:spTgt spid="10"/>
                                        </p:tgtEl>
                                        <p:attrNameLst>
                                          <p:attrName>style.visibility</p:attrName>
                                        </p:attrNameLst>
                                      </p:cBhvr>
                                      <p:to>
                                        <p:strVal val="visible"/>
                                      </p:to>
                                    </p:set>
                                    <p:anim calcmode="lin" valueType="num">
                                      <p:cBhvr additive="base">
                                        <p:cTn id="23" dur="500" fill="hold"/>
                                        <p:tgtEl>
                                          <p:spTgt spid="10"/>
                                        </p:tgtEl>
                                        <p:attrNameLst>
                                          <p:attrName>ppt_x</p:attrName>
                                        </p:attrNameLst>
                                      </p:cBhvr>
                                      <p:tavLst>
                                        <p:tav tm="0">
                                          <p:val>
                                            <p:strVal val="#ppt_x"/>
                                          </p:val>
                                        </p:tav>
                                        <p:tav tm="100000">
                                          <p:val>
                                            <p:strVal val="#ppt_x"/>
                                          </p:val>
                                        </p:tav>
                                      </p:tavLst>
                                    </p:anim>
                                    <p:anim calcmode="lin" valueType="num">
                                      <p:cBhvr additive="base">
                                        <p:cTn id="24" dur="500" fill="hold"/>
                                        <p:tgtEl>
                                          <p:spTgt spid="10"/>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214282" y="642918"/>
            <a:ext cx="8643998" cy="3000396"/>
          </a:xfrm>
        </p:spPr>
        <p:txBody>
          <a:bodyPr>
            <a:normAutofit lnSpcReduction="10000"/>
          </a:bodyPr>
          <a:lstStyle/>
          <a:p>
            <a:pPr algn="just"/>
            <a:r>
              <a:rPr lang="en-US" sz="2100" dirty="0" smtClean="0">
                <a:latin typeface="Arial" pitchFamily="34" charset="0"/>
                <a:cs typeface="Arial" pitchFamily="34" charset="0"/>
              </a:rPr>
              <a:t>3. </a:t>
            </a:r>
            <a:r>
              <a:rPr lang="en-US" sz="2100" b="0" dirty="0" smtClean="0">
                <a:latin typeface="Arial" pitchFamily="34" charset="0"/>
                <a:cs typeface="Arial" pitchFamily="34" charset="0"/>
              </a:rPr>
              <a:t>An </a:t>
            </a:r>
            <a:r>
              <a:rPr lang="en-US" sz="2100" b="0" dirty="0" smtClean="0">
                <a:latin typeface="Arial" pitchFamily="34" charset="0"/>
                <a:cs typeface="Arial" pitchFamily="34" charset="0"/>
              </a:rPr>
              <a:t>Oxford graduate, Tim Berners-Lee, set up the first 'www server' (a Server receives and sends messages) to store the archive of the European Particle Physics Laboratory in Switzerland</a:t>
            </a:r>
            <a:r>
              <a:rPr lang="en-US" sz="2100" b="0" dirty="0" smtClean="0">
                <a:latin typeface="Arial" pitchFamily="34" charset="0"/>
                <a:cs typeface="Arial" pitchFamily="34" charset="0"/>
              </a:rPr>
              <a:t>.</a:t>
            </a:r>
          </a:p>
          <a:p>
            <a:pPr algn="just"/>
            <a:r>
              <a:rPr lang="en-US" sz="2100" dirty="0" smtClean="0">
                <a:latin typeface="Arial" pitchFamily="34" charset="0"/>
                <a:cs typeface="Arial" pitchFamily="34" charset="0"/>
              </a:rPr>
              <a:t>4</a:t>
            </a:r>
            <a:r>
              <a:rPr lang="en-US" sz="2100" dirty="0" smtClean="0">
                <a:latin typeface="Arial" pitchFamily="34" charset="0"/>
                <a:cs typeface="Arial" pitchFamily="34" charset="0"/>
              </a:rPr>
              <a:t>. </a:t>
            </a:r>
            <a:r>
              <a:rPr lang="en-US" sz="2100" b="0" dirty="0" smtClean="0">
                <a:latin typeface="Arial" pitchFamily="34" charset="0"/>
                <a:cs typeface="Arial" pitchFamily="34" charset="0"/>
              </a:rPr>
              <a:t>The inventor of the modern world wide web, Tim Berners-Lee, was knighted by Queen Elizabeth.</a:t>
            </a:r>
          </a:p>
          <a:p>
            <a:pPr algn="just"/>
            <a:r>
              <a:rPr lang="en-US" sz="2100" dirty="0" smtClean="0">
                <a:latin typeface="Arial" pitchFamily="34" charset="0"/>
                <a:cs typeface="Arial" pitchFamily="34" charset="0"/>
              </a:rPr>
              <a:t>5</a:t>
            </a:r>
            <a:r>
              <a:rPr lang="en-US" sz="2100" dirty="0" smtClean="0">
                <a:latin typeface="Arial" pitchFamily="34" charset="0"/>
                <a:cs typeface="Arial" pitchFamily="34" charset="0"/>
              </a:rPr>
              <a:t>. </a:t>
            </a:r>
            <a:r>
              <a:rPr lang="en-US" sz="2100" b="0" dirty="0" smtClean="0">
                <a:latin typeface="Arial" pitchFamily="34" charset="0"/>
                <a:cs typeface="Arial" pitchFamily="34" charset="0"/>
              </a:rPr>
              <a:t>Mr. Berners-Lee uploaded the first image to the internet. It is of a joke band of women from the nuclear research lab CERN.</a:t>
            </a:r>
          </a:p>
          <a:p>
            <a:pPr algn="just"/>
            <a:r>
              <a:rPr lang="en-US" sz="2100" dirty="0" smtClean="0">
                <a:latin typeface="Arial" pitchFamily="34" charset="0"/>
                <a:cs typeface="Arial" pitchFamily="34" charset="0"/>
              </a:rPr>
              <a:t>6</a:t>
            </a:r>
            <a:r>
              <a:rPr lang="en-US" sz="2100" dirty="0" smtClean="0">
                <a:latin typeface="Arial" pitchFamily="34" charset="0"/>
                <a:cs typeface="Arial" pitchFamily="34" charset="0"/>
              </a:rPr>
              <a:t>. </a:t>
            </a:r>
            <a:r>
              <a:rPr lang="en-US" sz="2100" b="0" dirty="0" smtClean="0">
                <a:latin typeface="Arial" pitchFamily="34" charset="0"/>
                <a:cs typeface="Arial" pitchFamily="34" charset="0"/>
              </a:rPr>
              <a:t>The </a:t>
            </a:r>
            <a:r>
              <a:rPr lang="en-US" sz="2100" b="0" dirty="0" smtClean="0">
                <a:latin typeface="Arial" pitchFamily="34" charset="0"/>
                <a:cs typeface="Arial" pitchFamily="34" charset="0"/>
              </a:rPr>
              <a:t>first e-mail ever sent was in 1972 between computers in two American universities</a:t>
            </a:r>
            <a:r>
              <a:rPr lang="en-US" sz="2100" b="0" dirty="0" smtClean="0">
                <a:latin typeface="Arial" pitchFamily="34" charset="0"/>
                <a:cs typeface="Arial" pitchFamily="34" charset="0"/>
              </a:rPr>
              <a:t>.</a:t>
            </a:r>
            <a:endParaRPr lang="en-US" sz="2100" b="0" dirty="0" smtClean="0">
              <a:latin typeface="Arial" pitchFamily="34" charset="0"/>
              <a:cs typeface="Arial" pitchFamily="34" charset="0"/>
            </a:endParaRPr>
          </a:p>
        </p:txBody>
      </p:sp>
      <p:pic>
        <p:nvPicPr>
          <p:cNvPr id="8" name="Содержимое 7" descr="tim_berners-1024x669-644x362.jpg"/>
          <p:cNvPicPr>
            <a:picLocks noGrp="1" noChangeAspect="1"/>
          </p:cNvPicPr>
          <p:nvPr>
            <p:ph sz="half" idx="2"/>
          </p:nvPr>
        </p:nvPicPr>
        <p:blipFill>
          <a:blip r:embed="rId2"/>
          <a:stretch>
            <a:fillRect/>
          </a:stretch>
        </p:blipFill>
        <p:spPr>
          <a:xfrm>
            <a:off x="3357554" y="3571876"/>
            <a:ext cx="4714908" cy="3000416"/>
          </a:xfrm>
        </p:spPr>
      </p:pic>
      <p:sp>
        <p:nvSpPr>
          <p:cNvPr id="7" name="Заголовок 1"/>
          <p:cNvSpPr>
            <a:spLocks noGrp="1"/>
          </p:cNvSpPr>
          <p:nvPr>
            <p:ph type="title"/>
          </p:nvPr>
        </p:nvSpPr>
        <p:spPr>
          <a:xfrm>
            <a:off x="500034" y="0"/>
            <a:ext cx="8229600" cy="785794"/>
          </a:xfrm>
        </p:spPr>
        <p:txBody>
          <a:bodyPr>
            <a:normAutofit/>
          </a:bodyPr>
          <a:lstStyle/>
          <a:p>
            <a:r>
              <a:rPr lang="en-GB" b="1" dirty="0" smtClean="0">
                <a:latin typeface="Arial" pitchFamily="34" charset="0"/>
                <a:cs typeface="Arial" pitchFamily="34" charset="0"/>
              </a:rPr>
              <a:t>Internet </a:t>
            </a:r>
            <a:r>
              <a:rPr lang="en-GB" b="1" dirty="0" smtClean="0">
                <a:latin typeface="Arial" pitchFamily="34" charset="0"/>
                <a:cs typeface="Arial" pitchFamily="34" charset="0"/>
              </a:rPr>
              <a:t>Facts</a:t>
            </a:r>
            <a:endParaRPr lang="uk-UA" b="1" dirty="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1" fill="hold" grpId="0"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1" fill="hold" grpId="0"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1"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0-#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4" presetClass="entr" presetSubtype="16" fill="hold" nodeType="clickEffect">
                                  <p:stCondLst>
                                    <p:cond delay="0"/>
                                  </p:stCondLst>
                                  <p:childTnLst>
                                    <p:set>
                                      <p:cBhvr>
                                        <p:cTn id="24" dur="1" fill="hold">
                                          <p:stCondLst>
                                            <p:cond delay="0"/>
                                          </p:stCondLst>
                                        </p:cTn>
                                        <p:tgtEl>
                                          <p:spTgt spid="8"/>
                                        </p:tgtEl>
                                        <p:attrNameLst>
                                          <p:attrName>style.visibility</p:attrName>
                                        </p:attrNameLst>
                                      </p:cBhvr>
                                      <p:to>
                                        <p:strVal val="visible"/>
                                      </p:to>
                                    </p:set>
                                    <p:animEffect transition="in" filter="box(in)">
                                      <p:cBhvr>
                                        <p:cTn id="25" dur="500"/>
                                        <p:tgtEl>
                                          <p:spTgt spid="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Текст 2"/>
          <p:cNvSpPr>
            <a:spLocks noGrp="1"/>
          </p:cNvSpPr>
          <p:nvPr>
            <p:ph type="body" idx="1"/>
          </p:nvPr>
        </p:nvSpPr>
        <p:spPr>
          <a:xfrm>
            <a:off x="214282" y="571480"/>
            <a:ext cx="8929718" cy="2643205"/>
          </a:xfrm>
        </p:spPr>
        <p:txBody>
          <a:bodyPr>
            <a:noAutofit/>
          </a:bodyPr>
          <a:lstStyle/>
          <a:p>
            <a:pPr algn="just"/>
            <a:r>
              <a:rPr lang="en-US" sz="2100" dirty="0" smtClean="0">
                <a:latin typeface="Arial" pitchFamily="34" charset="0"/>
                <a:cs typeface="Arial" pitchFamily="34" charset="0"/>
              </a:rPr>
              <a:t>7</a:t>
            </a:r>
            <a:r>
              <a:rPr lang="en-US" sz="2100" dirty="0" smtClean="0">
                <a:latin typeface="Arial" pitchFamily="34" charset="0"/>
                <a:cs typeface="Arial" pitchFamily="34" charset="0"/>
              </a:rPr>
              <a:t>. </a:t>
            </a:r>
            <a:r>
              <a:rPr lang="en-US" sz="2100" b="0" dirty="0" smtClean="0">
                <a:latin typeface="Arial" pitchFamily="34" charset="0"/>
                <a:cs typeface="Arial" pitchFamily="34" charset="0"/>
              </a:rPr>
              <a:t>A </a:t>
            </a:r>
            <a:r>
              <a:rPr lang="en-US" sz="2100" b="0" dirty="0" smtClean="0">
                <a:latin typeface="Arial" pitchFamily="34" charset="0"/>
                <a:cs typeface="Arial" pitchFamily="34" charset="0"/>
              </a:rPr>
              <a:t>U.S. journalist faces 105 years in jail for posting a link on the web.</a:t>
            </a:r>
          </a:p>
          <a:p>
            <a:pPr algn="just"/>
            <a:r>
              <a:rPr lang="en-US" sz="2100" dirty="0" smtClean="0">
                <a:latin typeface="Arial" pitchFamily="34" charset="0"/>
                <a:cs typeface="Arial" pitchFamily="34" charset="0"/>
              </a:rPr>
              <a:t>8</a:t>
            </a:r>
            <a:r>
              <a:rPr lang="en-US" sz="2100" dirty="0" smtClean="0">
                <a:latin typeface="Arial" pitchFamily="34" charset="0"/>
                <a:cs typeface="Arial" pitchFamily="34" charset="0"/>
              </a:rPr>
              <a:t>. </a:t>
            </a:r>
            <a:r>
              <a:rPr lang="en-US" sz="2100" b="0" dirty="0" smtClean="0">
                <a:latin typeface="Arial" pitchFamily="34" charset="0"/>
                <a:cs typeface="Arial" pitchFamily="34" charset="0"/>
              </a:rPr>
              <a:t>15</a:t>
            </a:r>
            <a:r>
              <a:rPr lang="en-US" sz="2100" b="0" dirty="0" smtClean="0">
                <a:latin typeface="Arial" pitchFamily="34" charset="0"/>
                <a:cs typeface="Arial" pitchFamily="34" charset="0"/>
              </a:rPr>
              <a:t>% of American adults do not use the Internet</a:t>
            </a:r>
            <a:r>
              <a:rPr lang="en-US" sz="2100" b="0" dirty="0" smtClean="0">
                <a:latin typeface="Arial" pitchFamily="34" charset="0"/>
                <a:cs typeface="Arial" pitchFamily="34" charset="0"/>
              </a:rPr>
              <a:t>.</a:t>
            </a:r>
          </a:p>
          <a:p>
            <a:pPr algn="just"/>
            <a:r>
              <a:rPr lang="en-US" sz="2100" dirty="0" smtClean="0">
                <a:latin typeface="Arial" pitchFamily="34" charset="0"/>
                <a:cs typeface="Arial" pitchFamily="34" charset="0"/>
              </a:rPr>
              <a:t>9</a:t>
            </a:r>
            <a:r>
              <a:rPr lang="en-US" sz="2100" dirty="0" smtClean="0">
                <a:latin typeface="Arial" pitchFamily="34" charset="0"/>
                <a:cs typeface="Arial" pitchFamily="34" charset="0"/>
              </a:rPr>
              <a:t>. </a:t>
            </a:r>
            <a:r>
              <a:rPr lang="en-US" sz="2100" b="0" dirty="0" smtClean="0">
                <a:latin typeface="Arial" pitchFamily="34" charset="0"/>
                <a:cs typeface="Arial" pitchFamily="34" charset="0"/>
              </a:rPr>
              <a:t>Researchers are debating on adding Internet addiction to the list of mental disorders</a:t>
            </a:r>
            <a:r>
              <a:rPr lang="en-US" sz="2100" b="0" dirty="0" smtClean="0">
                <a:latin typeface="Arial" pitchFamily="34" charset="0"/>
                <a:cs typeface="Arial" pitchFamily="34" charset="0"/>
              </a:rPr>
              <a:t>.</a:t>
            </a:r>
          </a:p>
          <a:p>
            <a:pPr algn="just"/>
            <a:r>
              <a:rPr lang="en-US" sz="2100" dirty="0" smtClean="0">
                <a:latin typeface="Arial" pitchFamily="34" charset="0"/>
                <a:cs typeface="Arial" pitchFamily="34" charset="0"/>
              </a:rPr>
              <a:t>10. </a:t>
            </a:r>
            <a:r>
              <a:rPr lang="en-US" sz="2100" b="0" dirty="0" smtClean="0">
                <a:latin typeface="Arial" pitchFamily="34" charset="0"/>
                <a:cs typeface="Arial" pitchFamily="34" charset="0"/>
              </a:rPr>
              <a:t>9 million adults in Britain have never used the internet.</a:t>
            </a:r>
          </a:p>
          <a:p>
            <a:pPr algn="just"/>
            <a:r>
              <a:rPr lang="en-US" sz="2100" dirty="0" smtClean="0">
                <a:latin typeface="Arial" pitchFamily="34" charset="0"/>
                <a:cs typeface="Arial" pitchFamily="34" charset="0"/>
              </a:rPr>
              <a:t>11. </a:t>
            </a:r>
            <a:r>
              <a:rPr lang="en-US" sz="2100" b="0" dirty="0" smtClean="0">
                <a:latin typeface="Arial" pitchFamily="34" charset="0"/>
                <a:cs typeface="Arial" pitchFamily="34" charset="0"/>
              </a:rPr>
              <a:t>Psychologists </a:t>
            </a:r>
            <a:r>
              <a:rPr lang="en-US" sz="2100" b="0" dirty="0" smtClean="0">
                <a:latin typeface="Arial" pitchFamily="34" charset="0"/>
                <a:cs typeface="Arial" pitchFamily="34" charset="0"/>
              </a:rPr>
              <a:t>examined Internet trolls and found that they are "narcissistic, psychopathic, and sadistic".</a:t>
            </a:r>
            <a:endParaRPr lang="uk-UA" sz="2100" b="0" dirty="0">
              <a:latin typeface="Arial" pitchFamily="34" charset="0"/>
              <a:cs typeface="Arial" pitchFamily="34" charset="0"/>
            </a:endParaRPr>
          </a:p>
        </p:txBody>
      </p:sp>
      <p:pic>
        <p:nvPicPr>
          <p:cNvPr id="8" name="Содержимое 7" descr="internet_troll.png"/>
          <p:cNvPicPr>
            <a:picLocks noGrp="1" noChangeAspect="1"/>
          </p:cNvPicPr>
          <p:nvPr>
            <p:ph sz="half" idx="2"/>
          </p:nvPr>
        </p:nvPicPr>
        <p:blipFill>
          <a:blip r:embed="rId2"/>
          <a:stretch>
            <a:fillRect/>
          </a:stretch>
        </p:blipFill>
        <p:spPr>
          <a:xfrm>
            <a:off x="5286380" y="2857496"/>
            <a:ext cx="1727072" cy="1571636"/>
          </a:xfrm>
        </p:spPr>
      </p:pic>
      <p:sp>
        <p:nvSpPr>
          <p:cNvPr id="5" name="Текст 4"/>
          <p:cNvSpPr>
            <a:spLocks noGrp="1"/>
          </p:cNvSpPr>
          <p:nvPr>
            <p:ph type="body" sz="quarter" idx="3"/>
          </p:nvPr>
        </p:nvSpPr>
        <p:spPr>
          <a:xfrm>
            <a:off x="214282" y="3214686"/>
            <a:ext cx="4857784" cy="2714644"/>
          </a:xfrm>
        </p:spPr>
        <p:txBody>
          <a:bodyPr>
            <a:noAutofit/>
          </a:bodyPr>
          <a:lstStyle/>
          <a:p>
            <a:pPr algn="just"/>
            <a:r>
              <a:rPr lang="en-US" sz="2100" dirty="0" smtClean="0">
                <a:latin typeface="Arial" pitchFamily="34" charset="0"/>
                <a:cs typeface="Arial" pitchFamily="34" charset="0"/>
              </a:rPr>
              <a:t>12. </a:t>
            </a:r>
            <a:r>
              <a:rPr lang="en-US" sz="2100" b="0" dirty="0" smtClean="0">
                <a:latin typeface="Arial" pitchFamily="34" charset="0"/>
                <a:cs typeface="Arial" pitchFamily="34" charset="0"/>
              </a:rPr>
              <a:t>50% of Internet users will quit waiting for a video to load after 10 seconds</a:t>
            </a:r>
            <a:r>
              <a:rPr lang="en-US" sz="2100" b="0" dirty="0" smtClean="0">
                <a:latin typeface="Arial" pitchFamily="34" charset="0"/>
                <a:cs typeface="Arial" pitchFamily="34" charset="0"/>
              </a:rPr>
              <a:t>.</a:t>
            </a:r>
          </a:p>
          <a:p>
            <a:pPr algn="just"/>
            <a:r>
              <a:rPr lang="en-US" sz="2100" dirty="0" smtClean="0">
                <a:latin typeface="Arial" pitchFamily="34" charset="0"/>
                <a:cs typeface="Arial" pitchFamily="34" charset="0"/>
              </a:rPr>
              <a:t>13. </a:t>
            </a:r>
            <a:r>
              <a:rPr lang="en-US" sz="2100" b="0" dirty="0" smtClean="0">
                <a:latin typeface="Arial" pitchFamily="34" charset="0"/>
                <a:cs typeface="Arial" pitchFamily="34" charset="0"/>
              </a:rPr>
              <a:t>The first YouTube video was uploaded April 23, 2005. It’s called “Me at the zoo,” and features Jawed </a:t>
            </a:r>
            <a:r>
              <a:rPr lang="en-US" sz="2100" b="0" dirty="0" err="1" smtClean="0">
                <a:latin typeface="Arial" pitchFamily="34" charset="0"/>
                <a:cs typeface="Arial" pitchFamily="34" charset="0"/>
              </a:rPr>
              <a:t>Karim</a:t>
            </a:r>
            <a:r>
              <a:rPr lang="en-US" sz="2100" b="0" dirty="0" smtClean="0">
                <a:latin typeface="Arial" pitchFamily="34" charset="0"/>
                <a:cs typeface="Arial" pitchFamily="34" charset="0"/>
              </a:rPr>
              <a:t>, one of the founders, at the San Diego Zoo.</a:t>
            </a:r>
            <a:endParaRPr lang="uk-UA" sz="2100" b="0" dirty="0">
              <a:latin typeface="Arial" pitchFamily="34" charset="0"/>
              <a:cs typeface="Arial" pitchFamily="34" charset="0"/>
            </a:endParaRPr>
          </a:p>
        </p:txBody>
      </p:sp>
      <p:sp>
        <p:nvSpPr>
          <p:cNvPr id="7" name="Заголовок 1"/>
          <p:cNvSpPr>
            <a:spLocks noGrp="1"/>
          </p:cNvSpPr>
          <p:nvPr>
            <p:ph type="title"/>
          </p:nvPr>
        </p:nvSpPr>
        <p:spPr>
          <a:xfrm>
            <a:off x="500034" y="0"/>
            <a:ext cx="8229600" cy="785794"/>
          </a:xfrm>
        </p:spPr>
        <p:txBody>
          <a:bodyPr>
            <a:normAutofit/>
          </a:bodyPr>
          <a:lstStyle/>
          <a:p>
            <a:r>
              <a:rPr lang="en-GB" b="1" dirty="0" smtClean="0">
                <a:latin typeface="Arial" pitchFamily="34" charset="0"/>
                <a:cs typeface="Arial" pitchFamily="34" charset="0"/>
              </a:rPr>
              <a:t>Internet </a:t>
            </a:r>
            <a:r>
              <a:rPr lang="en-GB" b="1" dirty="0" smtClean="0">
                <a:latin typeface="Arial" pitchFamily="34" charset="0"/>
                <a:cs typeface="Arial" pitchFamily="34" charset="0"/>
              </a:rPr>
              <a:t>Facts</a:t>
            </a:r>
            <a:endParaRPr lang="uk-UA" b="1" dirty="0"/>
          </a:p>
        </p:txBody>
      </p:sp>
      <p:pic>
        <p:nvPicPr>
          <p:cNvPr id="11" name="Содержимое 10" descr="kak-zagruzit-video-na-youtube-besplatno.jpg"/>
          <p:cNvPicPr>
            <a:picLocks noGrp="1" noChangeAspect="1"/>
          </p:cNvPicPr>
          <p:nvPr>
            <p:ph sz="quarter" idx="4"/>
          </p:nvPr>
        </p:nvPicPr>
        <p:blipFill>
          <a:blip r:embed="rId3"/>
          <a:stretch>
            <a:fillRect/>
          </a:stretch>
        </p:blipFill>
        <p:spPr>
          <a:xfrm>
            <a:off x="5334000" y="4514850"/>
            <a:ext cx="3810000" cy="2343150"/>
          </a:xfrm>
        </p:spPr>
      </p:pic>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1" fill="hold" nodeType="with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anim calcmode="lin" valueType="num">
                                      <p:cBhvr additive="base">
                                        <p:cTn id="11"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3">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1" fill="hold" nodeType="with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anim calcmode="lin" valueType="num">
                                      <p:cBhvr additive="base">
                                        <p:cTn id="15"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1" fill="hold"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0-#ppt_h/2"/>
                                          </p:val>
                                        </p:tav>
                                        <p:tav tm="100000">
                                          <p:val>
                                            <p:strVal val="#ppt_y"/>
                                          </p:val>
                                        </p:tav>
                                      </p:tavLst>
                                    </p:anim>
                                  </p:childTnLst>
                                </p:cTn>
                              </p:par>
                              <p:par>
                                <p:cTn id="21" presetID="2" presetClass="entr" presetSubtype="1" fill="hold" nodeType="with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anim calcmode="lin" valueType="num">
                                      <p:cBhvr additive="base">
                                        <p:cTn id="23"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3">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diamond(in)">
                                      <p:cBhvr>
                                        <p:cTn id="29" dur="20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4" fill="hold" nodeType="clickEffect">
                                  <p:stCondLst>
                                    <p:cond delay="0"/>
                                  </p:stCondLst>
                                  <p:childTnLst>
                                    <p:set>
                                      <p:cBhvr>
                                        <p:cTn id="33" dur="1" fill="hold">
                                          <p:stCondLst>
                                            <p:cond delay="0"/>
                                          </p:stCondLst>
                                        </p:cTn>
                                        <p:tgtEl>
                                          <p:spTgt spid="5">
                                            <p:txEl>
                                              <p:pRg st="0" end="0"/>
                                            </p:txEl>
                                          </p:spTgt>
                                        </p:tgtEl>
                                        <p:attrNameLst>
                                          <p:attrName>style.visibility</p:attrName>
                                        </p:attrNameLst>
                                      </p:cBhvr>
                                      <p:to>
                                        <p:strVal val="visible"/>
                                      </p:to>
                                    </p:set>
                                    <p:anim calcmode="lin" valueType="num">
                                      <p:cBhvr additive="base">
                                        <p:cTn id="34" dur="500" fill="hold"/>
                                        <p:tgtEl>
                                          <p:spTgt spid="5">
                                            <p:txEl>
                                              <p:pRg st="0" end="0"/>
                                            </p:txEl>
                                          </p:spTgt>
                                        </p:tgtEl>
                                        <p:attrNameLst>
                                          <p:attrName>ppt_x</p:attrName>
                                        </p:attrNameLst>
                                      </p:cBhvr>
                                      <p:tavLst>
                                        <p:tav tm="0">
                                          <p:val>
                                            <p:strVal val="#ppt_x"/>
                                          </p:val>
                                        </p:tav>
                                        <p:tav tm="100000">
                                          <p:val>
                                            <p:strVal val="#ppt_x"/>
                                          </p:val>
                                        </p:tav>
                                      </p:tavLst>
                                    </p:anim>
                                    <p:anim calcmode="lin" valueType="num">
                                      <p:cBhvr additive="base">
                                        <p:cTn id="35" dur="500" fill="hold"/>
                                        <p:tgtEl>
                                          <p:spTgt spid="5">
                                            <p:txEl>
                                              <p:pRg st="0" end="0"/>
                                            </p:txEl>
                                          </p:spTgt>
                                        </p:tgtEl>
                                        <p:attrNameLst>
                                          <p:attrName>ppt_y</p:attrName>
                                        </p:attrNameLst>
                                      </p:cBhvr>
                                      <p:tavLst>
                                        <p:tav tm="0">
                                          <p:val>
                                            <p:strVal val="1+#ppt_h/2"/>
                                          </p:val>
                                        </p:tav>
                                        <p:tav tm="100000">
                                          <p:val>
                                            <p:strVal val="#ppt_y"/>
                                          </p:val>
                                        </p:tav>
                                      </p:tavLst>
                                    </p:anim>
                                  </p:childTnLst>
                                </p:cTn>
                              </p:par>
                              <p:par>
                                <p:cTn id="36" presetID="2" presetClass="entr" presetSubtype="4" fill="hold" nodeType="withEffect">
                                  <p:stCondLst>
                                    <p:cond delay="0"/>
                                  </p:stCondLst>
                                  <p:childTnLst>
                                    <p:set>
                                      <p:cBhvr>
                                        <p:cTn id="37" dur="1" fill="hold">
                                          <p:stCondLst>
                                            <p:cond delay="0"/>
                                          </p:stCondLst>
                                        </p:cTn>
                                        <p:tgtEl>
                                          <p:spTgt spid="5">
                                            <p:txEl>
                                              <p:pRg st="1" end="1"/>
                                            </p:txEl>
                                          </p:spTgt>
                                        </p:tgtEl>
                                        <p:attrNameLst>
                                          <p:attrName>style.visibility</p:attrName>
                                        </p:attrNameLst>
                                      </p:cBhvr>
                                      <p:to>
                                        <p:strVal val="visible"/>
                                      </p:to>
                                    </p:set>
                                    <p:anim calcmode="lin" valueType="num">
                                      <p:cBhvr additive="base">
                                        <p:cTn id="38" dur="500" fill="hold"/>
                                        <p:tgtEl>
                                          <p:spTgt spid="5">
                                            <p:txEl>
                                              <p:pRg st="1" end="1"/>
                                            </p:txEl>
                                          </p:spTgt>
                                        </p:tgtEl>
                                        <p:attrNameLst>
                                          <p:attrName>ppt_x</p:attrName>
                                        </p:attrNameLst>
                                      </p:cBhvr>
                                      <p:tavLst>
                                        <p:tav tm="0">
                                          <p:val>
                                            <p:strVal val="#ppt_x"/>
                                          </p:val>
                                        </p:tav>
                                        <p:tav tm="100000">
                                          <p:val>
                                            <p:strVal val="#ppt_x"/>
                                          </p:val>
                                        </p:tav>
                                      </p:tavLst>
                                    </p:anim>
                                    <p:anim calcmode="lin" valueType="num">
                                      <p:cBhvr additive="base">
                                        <p:cTn id="39" dur="500" fill="hold"/>
                                        <p:tgtEl>
                                          <p:spTgt spid="5">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5" presetClass="entr" presetSubtype="10" fill="hold" nodeType="clickEffect">
                                  <p:stCondLst>
                                    <p:cond delay="0"/>
                                  </p:stCondLst>
                                  <p:childTnLst>
                                    <p:set>
                                      <p:cBhvr>
                                        <p:cTn id="43" dur="1" fill="hold">
                                          <p:stCondLst>
                                            <p:cond delay="0"/>
                                          </p:stCondLst>
                                        </p:cTn>
                                        <p:tgtEl>
                                          <p:spTgt spid="11"/>
                                        </p:tgtEl>
                                        <p:attrNameLst>
                                          <p:attrName>style.visibility</p:attrName>
                                        </p:attrNameLst>
                                      </p:cBhvr>
                                      <p:to>
                                        <p:strVal val="visible"/>
                                      </p:to>
                                    </p:set>
                                    <p:animEffect transition="in" filter="checkerboard(across)">
                                      <p:cBhvr>
                                        <p:cTn id="44" dur="500"/>
                                        <p:tgtEl>
                                          <p:spTgt spid="1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Содержимое 7" descr="spam_rassylka.jpg"/>
          <p:cNvPicPr>
            <a:picLocks noGrp="1" noChangeAspect="1"/>
          </p:cNvPicPr>
          <p:nvPr>
            <p:ph sz="half" idx="2"/>
          </p:nvPr>
        </p:nvPicPr>
        <p:blipFill>
          <a:blip r:embed="rId2"/>
          <a:srcRect l="12591" t="12903" r="11866" b="9677"/>
          <a:stretch>
            <a:fillRect/>
          </a:stretch>
        </p:blipFill>
        <p:spPr>
          <a:xfrm>
            <a:off x="6143636" y="2928933"/>
            <a:ext cx="2357454" cy="1885963"/>
          </a:xfrm>
        </p:spPr>
      </p:pic>
      <p:sp>
        <p:nvSpPr>
          <p:cNvPr id="7" name="Заголовок 1"/>
          <p:cNvSpPr>
            <a:spLocks noGrp="1"/>
          </p:cNvSpPr>
          <p:nvPr>
            <p:ph type="title"/>
          </p:nvPr>
        </p:nvSpPr>
        <p:spPr>
          <a:xfrm>
            <a:off x="500034" y="0"/>
            <a:ext cx="8229600" cy="785794"/>
          </a:xfrm>
        </p:spPr>
        <p:txBody>
          <a:bodyPr>
            <a:normAutofit/>
          </a:bodyPr>
          <a:lstStyle/>
          <a:p>
            <a:r>
              <a:rPr lang="en-GB" b="1" dirty="0" smtClean="0">
                <a:latin typeface="Arial" pitchFamily="34" charset="0"/>
                <a:cs typeface="Arial" pitchFamily="34" charset="0"/>
              </a:rPr>
              <a:t>Internet </a:t>
            </a:r>
            <a:r>
              <a:rPr lang="en-GB" b="1" dirty="0" smtClean="0">
                <a:latin typeface="Arial" pitchFamily="34" charset="0"/>
                <a:cs typeface="Arial" pitchFamily="34" charset="0"/>
              </a:rPr>
              <a:t>Facts</a:t>
            </a:r>
            <a:endParaRPr lang="uk-UA" b="1" dirty="0"/>
          </a:p>
        </p:txBody>
      </p:sp>
      <p:sp>
        <p:nvSpPr>
          <p:cNvPr id="9" name="Текст 2"/>
          <p:cNvSpPr txBox="1">
            <a:spLocks/>
          </p:cNvSpPr>
          <p:nvPr/>
        </p:nvSpPr>
        <p:spPr>
          <a:xfrm>
            <a:off x="214282" y="3143248"/>
            <a:ext cx="5500726" cy="1785950"/>
          </a:xfrm>
          <a:prstGeom prst="rect">
            <a:avLst/>
          </a:prstGeom>
        </p:spPr>
        <p:txBody>
          <a:bodyPr vert="horz" lIns="91440" tIns="45720" rIns="91440" bIns="45720" rtlCol="0" anchor="b">
            <a:noAutofit/>
          </a:bodyPr>
          <a:lstStyle/>
          <a:p>
            <a:pPr lvl="0" algn="just">
              <a:spcBef>
                <a:spcPct val="20000"/>
              </a:spcBef>
            </a:pPr>
            <a:r>
              <a:rPr lang="en-US" sz="2100" b="1" dirty="0" smtClean="0">
                <a:latin typeface="Arial" pitchFamily="34" charset="0"/>
                <a:cs typeface="Arial" pitchFamily="34" charset="0"/>
              </a:rPr>
              <a:t>19. </a:t>
            </a:r>
            <a:r>
              <a:rPr lang="en-US" sz="2100" dirty="0" smtClean="0">
                <a:latin typeface="Arial" pitchFamily="34" charset="0"/>
                <a:cs typeface="Arial" pitchFamily="34" charset="0"/>
              </a:rPr>
              <a:t>One third of Italians have never used the Internet.</a:t>
            </a:r>
            <a:endParaRPr kumimoji="0" lang="en-US" sz="2100" i="0" u="none" strike="noStrike" kern="1200" cap="none" spc="0" normalizeH="0" baseline="0" noProof="0" dirty="0" smtClean="0">
              <a:ln>
                <a:noFill/>
              </a:ln>
              <a:solidFill>
                <a:schemeClr val="tx1"/>
              </a:solidFill>
              <a:effectLst/>
              <a:uLnTx/>
              <a:uFillTx/>
              <a:latin typeface="Arial" pitchFamily="34" charset="0"/>
              <a:cs typeface="Arial" pitchFamily="34" charset="0"/>
            </a:endParaRPr>
          </a:p>
          <a:p>
            <a:pPr lvl="0" algn="just">
              <a:spcBef>
                <a:spcPct val="20000"/>
              </a:spcBef>
            </a:pPr>
            <a:r>
              <a:rPr lang="en-US" sz="2100" b="1" dirty="0" smtClean="0">
                <a:latin typeface="Arial" pitchFamily="34" charset="0"/>
                <a:cs typeface="Arial" pitchFamily="34" charset="0"/>
              </a:rPr>
              <a:t>20. </a:t>
            </a:r>
            <a:r>
              <a:rPr lang="en-US" sz="2100" dirty="0" smtClean="0">
                <a:latin typeface="Arial" pitchFamily="34" charset="0"/>
                <a:cs typeface="Arial" pitchFamily="34" charset="0"/>
              </a:rPr>
              <a:t>The "</a:t>
            </a:r>
            <a:r>
              <a:rPr lang="en-US" sz="2100" dirty="0" err="1" smtClean="0">
                <a:latin typeface="Arial" pitchFamily="34" charset="0"/>
                <a:cs typeface="Arial" pitchFamily="34" charset="0"/>
              </a:rPr>
              <a:t>Fi</a:t>
            </a:r>
            <a:r>
              <a:rPr lang="en-US" sz="2100" dirty="0" smtClean="0">
                <a:latin typeface="Arial" pitchFamily="34" charset="0"/>
                <a:cs typeface="Arial" pitchFamily="34" charset="0"/>
              </a:rPr>
              <a:t>" in "</a:t>
            </a:r>
            <a:r>
              <a:rPr lang="en-US" sz="2100" dirty="0" err="1" smtClean="0">
                <a:latin typeface="Arial" pitchFamily="34" charset="0"/>
                <a:cs typeface="Arial" pitchFamily="34" charset="0"/>
              </a:rPr>
              <a:t>WiFi</a:t>
            </a:r>
            <a:r>
              <a:rPr lang="en-US" sz="2100" dirty="0" smtClean="0">
                <a:latin typeface="Arial" pitchFamily="34" charset="0"/>
                <a:cs typeface="Arial" pitchFamily="34" charset="0"/>
              </a:rPr>
              <a:t>" doesn't mean anything. The creators just called it that because it rhymed with "</a:t>
            </a:r>
            <a:r>
              <a:rPr lang="en-US" sz="2100" dirty="0" err="1" smtClean="0">
                <a:latin typeface="Arial" pitchFamily="34" charset="0"/>
                <a:cs typeface="Arial" pitchFamily="34" charset="0"/>
              </a:rPr>
              <a:t>HiFi</a:t>
            </a:r>
            <a:r>
              <a:rPr lang="en-US" sz="2100" dirty="0" smtClean="0">
                <a:latin typeface="Arial" pitchFamily="34" charset="0"/>
                <a:cs typeface="Arial" pitchFamily="34" charset="0"/>
              </a:rPr>
              <a:t>“.</a:t>
            </a:r>
          </a:p>
        </p:txBody>
      </p:sp>
      <p:sp>
        <p:nvSpPr>
          <p:cNvPr id="10" name="Текст 4"/>
          <p:cNvSpPr txBox="1">
            <a:spLocks/>
          </p:cNvSpPr>
          <p:nvPr/>
        </p:nvSpPr>
        <p:spPr>
          <a:xfrm>
            <a:off x="214282" y="642918"/>
            <a:ext cx="8715436" cy="2643182"/>
          </a:xfrm>
          <a:prstGeom prst="rect">
            <a:avLst/>
          </a:prstGeom>
        </p:spPr>
        <p:txBody>
          <a:bodyPr vert="horz" lIns="91440" tIns="45720" rIns="91440" bIns="45720" rtlCol="0" anchor="b">
            <a:noAutofit/>
          </a:bodyPr>
          <a:lstStyle/>
          <a:p>
            <a:pPr lvl="0" algn="just">
              <a:spcBef>
                <a:spcPct val="20000"/>
              </a:spcBef>
            </a:pPr>
            <a:r>
              <a:rPr kumimoji="0" lang="en-US" sz="2100" b="1"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rPr>
              <a:t>14</a:t>
            </a:r>
            <a:r>
              <a:rPr lang="en-US" sz="2100" b="1" dirty="0" smtClean="0">
                <a:latin typeface="Arial" pitchFamily="34" charset="0"/>
                <a:cs typeface="Arial" pitchFamily="34" charset="0"/>
              </a:rPr>
              <a:t>. </a:t>
            </a:r>
            <a:r>
              <a:rPr lang="en-US" sz="2100" dirty="0" smtClean="0">
                <a:latin typeface="Arial" pitchFamily="34" charset="0"/>
                <a:cs typeface="Arial" pitchFamily="34" charset="0"/>
              </a:rPr>
              <a:t>It took only 5 years for the internet to reach a market audience of 50 million users.</a:t>
            </a:r>
            <a:endParaRPr kumimoji="0" lang="en-US" sz="2100" i="0" u="none" strike="noStrike" kern="1200" cap="none" spc="0" normalizeH="0" baseline="0" noProof="0" dirty="0" smtClean="0">
              <a:ln>
                <a:noFill/>
              </a:ln>
              <a:solidFill>
                <a:schemeClr val="tx1"/>
              </a:solidFill>
              <a:effectLst/>
              <a:uLnTx/>
              <a:uFillTx/>
              <a:latin typeface="Arial" pitchFamily="34" charset="0"/>
              <a:ea typeface="+mn-ea"/>
              <a:cs typeface="Arial" pitchFamily="34" charset="0"/>
            </a:endParaRPr>
          </a:p>
          <a:p>
            <a:pPr lvl="0" algn="just">
              <a:spcBef>
                <a:spcPct val="20000"/>
              </a:spcBef>
            </a:pPr>
            <a:r>
              <a:rPr lang="en-US" sz="2100" b="1" dirty="0" smtClean="0">
                <a:latin typeface="Arial" pitchFamily="34" charset="0"/>
                <a:cs typeface="Arial" pitchFamily="34" charset="0"/>
              </a:rPr>
              <a:t>15. </a:t>
            </a:r>
            <a:r>
              <a:rPr lang="en-US" sz="2100" dirty="0" smtClean="0">
                <a:latin typeface="Arial" pitchFamily="34" charset="0"/>
                <a:cs typeface="Arial" pitchFamily="34" charset="0"/>
              </a:rPr>
              <a:t>The Philippines has the slowest Internet speed in the entire Southeast Asian region with an average speed of 3.54 Mbps.</a:t>
            </a:r>
          </a:p>
          <a:p>
            <a:pPr lvl="0" algn="just">
              <a:spcBef>
                <a:spcPct val="20000"/>
              </a:spcBef>
            </a:pPr>
            <a:r>
              <a:rPr lang="en-US" sz="2100" b="1" dirty="0" smtClean="0">
                <a:latin typeface="Arial" pitchFamily="34" charset="0"/>
                <a:cs typeface="Arial" pitchFamily="34" charset="0"/>
              </a:rPr>
              <a:t>16. </a:t>
            </a:r>
            <a:r>
              <a:rPr lang="en-US" sz="2100" dirty="0" smtClean="0">
                <a:latin typeface="Arial" pitchFamily="34" charset="0"/>
                <a:cs typeface="Arial" pitchFamily="34" charset="0"/>
              </a:rPr>
              <a:t>Internet </a:t>
            </a:r>
            <a:r>
              <a:rPr lang="en-US" sz="2100" dirty="0" smtClean="0">
                <a:latin typeface="Arial" pitchFamily="34" charset="0"/>
                <a:cs typeface="Arial" pitchFamily="34" charset="0"/>
              </a:rPr>
              <a:t>Users </a:t>
            </a:r>
            <a:r>
              <a:rPr lang="en-US" sz="2100" dirty="0" smtClean="0">
                <a:latin typeface="Arial" pitchFamily="34" charset="0"/>
                <a:cs typeface="Arial" pitchFamily="34" charset="0"/>
              </a:rPr>
              <a:t>send </a:t>
            </a:r>
            <a:r>
              <a:rPr lang="en-US" sz="2100" dirty="0" smtClean="0">
                <a:latin typeface="Arial" pitchFamily="34" charset="0"/>
                <a:cs typeface="Arial" pitchFamily="34" charset="0"/>
              </a:rPr>
              <a:t>204 </a:t>
            </a:r>
            <a:r>
              <a:rPr lang="en-US" sz="2100" dirty="0" smtClean="0">
                <a:latin typeface="Arial" pitchFamily="34" charset="0"/>
                <a:cs typeface="Arial" pitchFamily="34" charset="0"/>
              </a:rPr>
              <a:t>million emails per minute</a:t>
            </a:r>
            <a:r>
              <a:rPr lang="en-US" sz="2100" dirty="0" smtClean="0">
                <a:latin typeface="Arial" pitchFamily="34" charset="0"/>
                <a:cs typeface="Arial" pitchFamily="34" charset="0"/>
              </a:rPr>
              <a:t>.</a:t>
            </a:r>
          </a:p>
          <a:p>
            <a:pPr lvl="0" algn="just">
              <a:spcBef>
                <a:spcPct val="20000"/>
              </a:spcBef>
            </a:pPr>
            <a:r>
              <a:rPr lang="en-US" sz="2100" b="1" dirty="0" smtClean="0">
                <a:latin typeface="Arial" pitchFamily="34" charset="0"/>
                <a:cs typeface="Arial" pitchFamily="34" charset="0"/>
              </a:rPr>
              <a:t>17. </a:t>
            </a:r>
            <a:r>
              <a:rPr lang="en-US" sz="2100" dirty="0" smtClean="0">
                <a:latin typeface="Arial" pitchFamily="34" charset="0"/>
                <a:cs typeface="Arial" pitchFamily="34" charset="0"/>
              </a:rPr>
              <a:t>China </a:t>
            </a:r>
            <a:r>
              <a:rPr lang="en-US" sz="2100" dirty="0" smtClean="0">
                <a:latin typeface="Arial" pitchFamily="34" charset="0"/>
                <a:cs typeface="Arial" pitchFamily="34" charset="0"/>
              </a:rPr>
              <a:t>has more internet users on mobile devices than on PCs</a:t>
            </a:r>
            <a:r>
              <a:rPr lang="en-US" sz="2100" dirty="0" smtClean="0">
                <a:latin typeface="Arial" pitchFamily="34" charset="0"/>
                <a:cs typeface="Arial" pitchFamily="34" charset="0"/>
              </a:rPr>
              <a:t>.</a:t>
            </a:r>
          </a:p>
          <a:p>
            <a:pPr algn="just">
              <a:spcBef>
                <a:spcPct val="20000"/>
              </a:spcBef>
            </a:pPr>
            <a:r>
              <a:rPr lang="en-US" sz="2100" b="1" dirty="0" smtClean="0">
                <a:latin typeface="Arial" pitchFamily="34" charset="0"/>
                <a:cs typeface="Arial" pitchFamily="34" charset="0"/>
              </a:rPr>
              <a:t>18. </a:t>
            </a:r>
            <a:r>
              <a:rPr lang="en-US" sz="2100" dirty="0" smtClean="0">
                <a:latin typeface="Arial" pitchFamily="34" charset="0"/>
                <a:cs typeface="Arial" pitchFamily="34" charset="0"/>
              </a:rPr>
              <a:t>70% of all the emails sent are spam</a:t>
            </a:r>
            <a:r>
              <a:rPr lang="en-US" sz="2100" dirty="0" smtClean="0">
                <a:latin typeface="Arial" pitchFamily="34" charset="0"/>
                <a:cs typeface="Arial" pitchFamily="34" charset="0"/>
              </a:rPr>
              <a:t>.</a:t>
            </a:r>
            <a:endParaRPr lang="uk-UA" sz="2100" dirty="0" smtClean="0">
              <a:latin typeface="Arial" pitchFamily="34" charset="0"/>
              <a:cs typeface="Arial" pitchFamily="34" charset="0"/>
            </a:endParaRPr>
          </a:p>
        </p:txBody>
      </p:sp>
      <p:sp>
        <p:nvSpPr>
          <p:cNvPr id="11" name="Текст 2"/>
          <p:cNvSpPr txBox="1">
            <a:spLocks/>
          </p:cNvSpPr>
          <p:nvPr/>
        </p:nvSpPr>
        <p:spPr>
          <a:xfrm>
            <a:off x="214282" y="5000636"/>
            <a:ext cx="8643998" cy="1714536"/>
          </a:xfrm>
          <a:prstGeom prst="rect">
            <a:avLst/>
          </a:prstGeom>
        </p:spPr>
        <p:txBody>
          <a:bodyPr vert="horz" lIns="91440" tIns="45720" rIns="91440" bIns="45720" rtlCol="0" anchor="b">
            <a:noAutofit/>
          </a:bodyPr>
          <a:lstStyle/>
          <a:p>
            <a:pPr lvl="0" algn="just">
              <a:spcBef>
                <a:spcPct val="20000"/>
              </a:spcBef>
            </a:pPr>
            <a:r>
              <a:rPr kumimoji="0" lang="en-US" sz="2100" b="1" i="0" u="none" strike="noStrike" kern="1200" cap="none" spc="0" normalizeH="0" baseline="0" noProof="0" dirty="0" smtClean="0">
                <a:ln>
                  <a:noFill/>
                </a:ln>
                <a:solidFill>
                  <a:schemeClr val="tx1"/>
                </a:solidFill>
                <a:effectLst/>
                <a:uLnTx/>
                <a:uFillTx/>
                <a:latin typeface="Arial" pitchFamily="34" charset="0"/>
                <a:cs typeface="Arial" pitchFamily="34" charset="0"/>
              </a:rPr>
              <a:t>21</a:t>
            </a:r>
            <a:r>
              <a:rPr lang="en-US" sz="2100" b="1" dirty="0" smtClean="0">
                <a:latin typeface="Arial" pitchFamily="34" charset="0"/>
                <a:cs typeface="Arial" pitchFamily="34" charset="0"/>
              </a:rPr>
              <a:t>. </a:t>
            </a:r>
            <a:r>
              <a:rPr lang="en-US" sz="2100" dirty="0" smtClean="0">
                <a:latin typeface="Arial" pitchFamily="34" charset="0"/>
                <a:cs typeface="Arial" pitchFamily="34" charset="0"/>
              </a:rPr>
              <a:t>By the end of 1993, there were only 623 websites on the World Wide Web</a:t>
            </a:r>
            <a:r>
              <a:rPr lang="en-US" sz="2100" dirty="0" smtClean="0">
                <a:latin typeface="Arial" pitchFamily="34" charset="0"/>
                <a:cs typeface="Arial" pitchFamily="34" charset="0"/>
              </a:rPr>
              <a:t>.</a:t>
            </a:r>
          </a:p>
          <a:p>
            <a:pPr lvl="0" algn="just">
              <a:spcBef>
                <a:spcPct val="20000"/>
              </a:spcBef>
            </a:pPr>
            <a:r>
              <a:rPr lang="en-US" sz="2100" b="1" dirty="0" smtClean="0">
                <a:latin typeface="Arial" pitchFamily="34" charset="0"/>
                <a:cs typeface="Arial" pitchFamily="34" charset="0"/>
              </a:rPr>
              <a:t>22. </a:t>
            </a:r>
            <a:r>
              <a:rPr lang="en-US" sz="2100" dirty="0" smtClean="0">
                <a:latin typeface="Arial" pitchFamily="34" charset="0"/>
                <a:cs typeface="Arial" pitchFamily="34" charset="0"/>
              </a:rPr>
              <a:t>Only 37.9% of people have access to the Internet once a year or more.</a:t>
            </a:r>
          </a:p>
          <a:p>
            <a:pPr lvl="0" algn="just">
              <a:spcBef>
                <a:spcPct val="20000"/>
              </a:spcBef>
            </a:pPr>
            <a:endParaRPr kumimoji="0" lang="uk-UA" sz="2100" b="1" i="0" u="none" strike="noStrike" kern="1200" cap="none" spc="0" normalizeH="0" baseline="0" noProof="0" dirty="0">
              <a:ln>
                <a:noFill/>
              </a:ln>
              <a:solidFill>
                <a:schemeClr val="tx1"/>
              </a:solidFill>
              <a:effectLst/>
              <a:uLnTx/>
              <a:uFillTx/>
              <a:latin typeface="Arial" pitchFamily="34" charset="0"/>
              <a:cs typeface="Arial" pitchFamily="34" charset="0"/>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10">
                                            <p:txEl>
                                              <p:pRg st="0" end="0"/>
                                            </p:txEl>
                                          </p:spTgt>
                                        </p:tgtEl>
                                        <p:attrNameLst>
                                          <p:attrName>style.visibility</p:attrName>
                                        </p:attrNameLst>
                                      </p:cBhvr>
                                      <p:to>
                                        <p:strVal val="visible"/>
                                      </p:to>
                                    </p:set>
                                    <p:anim calcmode="lin" valueType="num">
                                      <p:cBhvr additive="base">
                                        <p:cTn id="7" dur="500" fill="hold"/>
                                        <p:tgtEl>
                                          <p:spTgt spid="10">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10">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1" fill="hold" nodeType="withEffect">
                                  <p:stCondLst>
                                    <p:cond delay="0"/>
                                  </p:stCondLst>
                                  <p:childTnLst>
                                    <p:set>
                                      <p:cBhvr>
                                        <p:cTn id="10" dur="1" fill="hold">
                                          <p:stCondLst>
                                            <p:cond delay="0"/>
                                          </p:stCondLst>
                                        </p:cTn>
                                        <p:tgtEl>
                                          <p:spTgt spid="10">
                                            <p:txEl>
                                              <p:pRg st="1" end="1"/>
                                            </p:txEl>
                                          </p:spTgt>
                                        </p:tgtEl>
                                        <p:attrNameLst>
                                          <p:attrName>style.visibility</p:attrName>
                                        </p:attrNameLst>
                                      </p:cBhvr>
                                      <p:to>
                                        <p:strVal val="visible"/>
                                      </p:to>
                                    </p:set>
                                    <p:anim calcmode="lin" valueType="num">
                                      <p:cBhvr additive="base">
                                        <p:cTn id="11" dur="500" fill="hold"/>
                                        <p:tgtEl>
                                          <p:spTgt spid="10">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10">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1" fill="hold" nodeType="withEffect">
                                  <p:stCondLst>
                                    <p:cond delay="0"/>
                                  </p:stCondLst>
                                  <p:childTnLst>
                                    <p:set>
                                      <p:cBhvr>
                                        <p:cTn id="14" dur="1" fill="hold">
                                          <p:stCondLst>
                                            <p:cond delay="0"/>
                                          </p:stCondLst>
                                        </p:cTn>
                                        <p:tgtEl>
                                          <p:spTgt spid="10">
                                            <p:txEl>
                                              <p:pRg st="2" end="2"/>
                                            </p:txEl>
                                          </p:spTgt>
                                        </p:tgtEl>
                                        <p:attrNameLst>
                                          <p:attrName>style.visibility</p:attrName>
                                        </p:attrNameLst>
                                      </p:cBhvr>
                                      <p:to>
                                        <p:strVal val="visible"/>
                                      </p:to>
                                    </p:set>
                                    <p:anim calcmode="lin" valueType="num">
                                      <p:cBhvr additive="base">
                                        <p:cTn id="15" dur="500" fill="hold"/>
                                        <p:tgtEl>
                                          <p:spTgt spid="10">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10">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1" fill="hold" nodeType="withEffect">
                                  <p:stCondLst>
                                    <p:cond delay="0"/>
                                  </p:stCondLst>
                                  <p:childTnLst>
                                    <p:set>
                                      <p:cBhvr>
                                        <p:cTn id="18" dur="1" fill="hold">
                                          <p:stCondLst>
                                            <p:cond delay="0"/>
                                          </p:stCondLst>
                                        </p:cTn>
                                        <p:tgtEl>
                                          <p:spTgt spid="10">
                                            <p:txEl>
                                              <p:pRg st="3" end="3"/>
                                            </p:txEl>
                                          </p:spTgt>
                                        </p:tgtEl>
                                        <p:attrNameLst>
                                          <p:attrName>style.visibility</p:attrName>
                                        </p:attrNameLst>
                                      </p:cBhvr>
                                      <p:to>
                                        <p:strVal val="visible"/>
                                      </p:to>
                                    </p:set>
                                    <p:anim calcmode="lin" valueType="num">
                                      <p:cBhvr additive="base">
                                        <p:cTn id="19" dur="500" fill="hold"/>
                                        <p:tgtEl>
                                          <p:spTgt spid="10">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10">
                                            <p:txEl>
                                              <p:pRg st="3" end="3"/>
                                            </p:txEl>
                                          </p:spTgt>
                                        </p:tgtEl>
                                        <p:attrNameLst>
                                          <p:attrName>ppt_y</p:attrName>
                                        </p:attrNameLst>
                                      </p:cBhvr>
                                      <p:tavLst>
                                        <p:tav tm="0">
                                          <p:val>
                                            <p:strVal val="0-#ppt_h/2"/>
                                          </p:val>
                                        </p:tav>
                                        <p:tav tm="100000">
                                          <p:val>
                                            <p:strVal val="#ppt_y"/>
                                          </p:val>
                                        </p:tav>
                                      </p:tavLst>
                                    </p:anim>
                                  </p:childTnLst>
                                </p:cTn>
                              </p:par>
                              <p:par>
                                <p:cTn id="21" presetID="2" presetClass="entr" presetSubtype="1" fill="hold" nodeType="withEffect">
                                  <p:stCondLst>
                                    <p:cond delay="0"/>
                                  </p:stCondLst>
                                  <p:childTnLst>
                                    <p:set>
                                      <p:cBhvr>
                                        <p:cTn id="22" dur="1" fill="hold">
                                          <p:stCondLst>
                                            <p:cond delay="0"/>
                                          </p:stCondLst>
                                        </p:cTn>
                                        <p:tgtEl>
                                          <p:spTgt spid="10">
                                            <p:txEl>
                                              <p:pRg st="4" end="4"/>
                                            </p:txEl>
                                          </p:spTgt>
                                        </p:tgtEl>
                                        <p:attrNameLst>
                                          <p:attrName>style.visibility</p:attrName>
                                        </p:attrNameLst>
                                      </p:cBhvr>
                                      <p:to>
                                        <p:strVal val="visible"/>
                                      </p:to>
                                    </p:set>
                                    <p:anim calcmode="lin" valueType="num">
                                      <p:cBhvr additive="base">
                                        <p:cTn id="23" dur="500" fill="hold"/>
                                        <p:tgtEl>
                                          <p:spTgt spid="10">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10">
                                            <p:txEl>
                                              <p:pRg st="4" end="4"/>
                                            </p:txEl>
                                          </p:spTgt>
                                        </p:tgtEl>
                                        <p:attrNameLst>
                                          <p:attrName>ppt_y</p:attrName>
                                        </p:attrNameLst>
                                      </p:cBhvr>
                                      <p:tavLst>
                                        <p:tav tm="0">
                                          <p:val>
                                            <p:strVal val="0-#ppt_h/2"/>
                                          </p:val>
                                        </p:tav>
                                        <p:tav tm="100000">
                                          <p:val>
                                            <p:strVal val="#ppt_y"/>
                                          </p:val>
                                        </p:tav>
                                      </p:tavLst>
                                    </p:anim>
                                  </p:childTnLst>
                                </p:cTn>
                              </p:par>
                            </p:childTnLst>
                          </p:cTn>
                        </p:par>
                      </p:childTnLst>
                    </p:cTn>
                  </p:par>
                  <p:par>
                    <p:cTn id="25" fill="hold">
                      <p:stCondLst>
                        <p:cond delay="indefinite"/>
                      </p:stCondLst>
                      <p:childTnLst>
                        <p:par>
                          <p:cTn id="26" fill="hold">
                            <p:stCondLst>
                              <p:cond delay="0"/>
                            </p:stCondLst>
                            <p:childTnLst>
                              <p:par>
                                <p:cTn id="27" presetID="8" presetClass="entr" presetSubtype="16" fill="hold" nodeType="clickEffect">
                                  <p:stCondLst>
                                    <p:cond delay="0"/>
                                  </p:stCondLst>
                                  <p:childTnLst>
                                    <p:set>
                                      <p:cBhvr>
                                        <p:cTn id="28" dur="1" fill="hold">
                                          <p:stCondLst>
                                            <p:cond delay="0"/>
                                          </p:stCondLst>
                                        </p:cTn>
                                        <p:tgtEl>
                                          <p:spTgt spid="8"/>
                                        </p:tgtEl>
                                        <p:attrNameLst>
                                          <p:attrName>style.visibility</p:attrName>
                                        </p:attrNameLst>
                                      </p:cBhvr>
                                      <p:to>
                                        <p:strVal val="visible"/>
                                      </p:to>
                                    </p:set>
                                    <p:animEffect transition="in" filter="diamond(in)">
                                      <p:cBhvr>
                                        <p:cTn id="29" dur="2000"/>
                                        <p:tgtEl>
                                          <p:spTgt spid="8"/>
                                        </p:tgtEl>
                                      </p:cBhvr>
                                    </p:animEffect>
                                  </p:childTnLst>
                                </p:cTn>
                              </p:par>
                            </p:childTnLst>
                          </p:cTn>
                        </p:par>
                      </p:childTnLst>
                    </p:cTn>
                  </p:par>
                  <p:par>
                    <p:cTn id="30" fill="hold">
                      <p:stCondLst>
                        <p:cond delay="indefinite"/>
                      </p:stCondLst>
                      <p:childTnLst>
                        <p:par>
                          <p:cTn id="31" fill="hold">
                            <p:stCondLst>
                              <p:cond delay="0"/>
                            </p:stCondLst>
                            <p:childTnLst>
                              <p:par>
                                <p:cTn id="32" presetID="2" presetClass="entr" presetSubtype="8" fill="hold" nodeType="clickEffect">
                                  <p:stCondLst>
                                    <p:cond delay="0"/>
                                  </p:stCondLst>
                                  <p:childTnLst>
                                    <p:set>
                                      <p:cBhvr>
                                        <p:cTn id="33" dur="1" fill="hold">
                                          <p:stCondLst>
                                            <p:cond delay="0"/>
                                          </p:stCondLst>
                                        </p:cTn>
                                        <p:tgtEl>
                                          <p:spTgt spid="9">
                                            <p:txEl>
                                              <p:pRg st="0" end="0"/>
                                            </p:txEl>
                                          </p:spTgt>
                                        </p:tgtEl>
                                        <p:attrNameLst>
                                          <p:attrName>style.visibility</p:attrName>
                                        </p:attrNameLst>
                                      </p:cBhvr>
                                      <p:to>
                                        <p:strVal val="visible"/>
                                      </p:to>
                                    </p:set>
                                    <p:anim calcmode="lin" valueType="num">
                                      <p:cBhvr additive="base">
                                        <p:cTn id="34" dur="500" fill="hold"/>
                                        <p:tgtEl>
                                          <p:spTgt spid="9">
                                            <p:txEl>
                                              <p:pRg st="0" end="0"/>
                                            </p:txEl>
                                          </p:spTgt>
                                        </p:tgtEl>
                                        <p:attrNameLst>
                                          <p:attrName>ppt_x</p:attrName>
                                        </p:attrNameLst>
                                      </p:cBhvr>
                                      <p:tavLst>
                                        <p:tav tm="0">
                                          <p:val>
                                            <p:strVal val="0-#ppt_w/2"/>
                                          </p:val>
                                        </p:tav>
                                        <p:tav tm="100000">
                                          <p:val>
                                            <p:strVal val="#ppt_x"/>
                                          </p:val>
                                        </p:tav>
                                      </p:tavLst>
                                    </p:anim>
                                    <p:anim calcmode="lin" valueType="num">
                                      <p:cBhvr additive="base">
                                        <p:cTn id="35" dur="500" fill="hold"/>
                                        <p:tgtEl>
                                          <p:spTgt spid="9">
                                            <p:txEl>
                                              <p:pRg st="0" end="0"/>
                                            </p:txEl>
                                          </p:spTgt>
                                        </p:tgtEl>
                                        <p:attrNameLst>
                                          <p:attrName>ppt_y</p:attrName>
                                        </p:attrNameLst>
                                      </p:cBhvr>
                                      <p:tavLst>
                                        <p:tav tm="0">
                                          <p:val>
                                            <p:strVal val="#ppt_y"/>
                                          </p:val>
                                        </p:tav>
                                        <p:tav tm="100000">
                                          <p:val>
                                            <p:strVal val="#ppt_y"/>
                                          </p:val>
                                        </p:tav>
                                      </p:tavLst>
                                    </p:anim>
                                  </p:childTnLst>
                                </p:cTn>
                              </p:par>
                              <p:par>
                                <p:cTn id="36" presetID="2" presetClass="entr" presetSubtype="8" fill="hold" nodeType="withEffect">
                                  <p:stCondLst>
                                    <p:cond delay="0"/>
                                  </p:stCondLst>
                                  <p:childTnLst>
                                    <p:set>
                                      <p:cBhvr>
                                        <p:cTn id="37" dur="1" fill="hold">
                                          <p:stCondLst>
                                            <p:cond delay="0"/>
                                          </p:stCondLst>
                                        </p:cTn>
                                        <p:tgtEl>
                                          <p:spTgt spid="9">
                                            <p:txEl>
                                              <p:pRg st="1" end="1"/>
                                            </p:txEl>
                                          </p:spTgt>
                                        </p:tgtEl>
                                        <p:attrNameLst>
                                          <p:attrName>style.visibility</p:attrName>
                                        </p:attrNameLst>
                                      </p:cBhvr>
                                      <p:to>
                                        <p:strVal val="visible"/>
                                      </p:to>
                                    </p:set>
                                    <p:anim calcmode="lin" valueType="num">
                                      <p:cBhvr additive="base">
                                        <p:cTn id="38" dur="500" fill="hold"/>
                                        <p:tgtEl>
                                          <p:spTgt spid="9">
                                            <p:txEl>
                                              <p:pRg st="1" end="1"/>
                                            </p:txEl>
                                          </p:spTgt>
                                        </p:tgtEl>
                                        <p:attrNameLst>
                                          <p:attrName>ppt_x</p:attrName>
                                        </p:attrNameLst>
                                      </p:cBhvr>
                                      <p:tavLst>
                                        <p:tav tm="0">
                                          <p:val>
                                            <p:strVal val="0-#ppt_w/2"/>
                                          </p:val>
                                        </p:tav>
                                        <p:tav tm="100000">
                                          <p:val>
                                            <p:strVal val="#ppt_x"/>
                                          </p:val>
                                        </p:tav>
                                      </p:tavLst>
                                    </p:anim>
                                    <p:anim calcmode="lin" valueType="num">
                                      <p:cBhvr additive="base">
                                        <p:cTn id="39" dur="500" fill="hold"/>
                                        <p:tgtEl>
                                          <p:spTgt spid="9">
                                            <p:txEl>
                                              <p:pRg st="1" end="1"/>
                                            </p:txEl>
                                          </p:spTgt>
                                        </p:tgtEl>
                                        <p:attrNameLst>
                                          <p:attrName>ppt_y</p:attrName>
                                        </p:attrNameLst>
                                      </p:cBhvr>
                                      <p:tavLst>
                                        <p:tav tm="0">
                                          <p:val>
                                            <p:strVal val="#ppt_y"/>
                                          </p:val>
                                        </p:tav>
                                        <p:tav tm="100000">
                                          <p:val>
                                            <p:strVal val="#ppt_y"/>
                                          </p:val>
                                        </p:tav>
                                      </p:tavLst>
                                    </p:anim>
                                  </p:childTnLst>
                                </p:cTn>
                              </p:par>
                            </p:childTnLst>
                          </p:cTn>
                        </p:par>
                      </p:childTnLst>
                    </p:cTn>
                  </p:par>
                  <p:par>
                    <p:cTn id="40" fill="hold">
                      <p:stCondLst>
                        <p:cond delay="indefinite"/>
                      </p:stCondLst>
                      <p:childTnLst>
                        <p:par>
                          <p:cTn id="41" fill="hold">
                            <p:stCondLst>
                              <p:cond delay="0"/>
                            </p:stCondLst>
                            <p:childTnLst>
                              <p:par>
                                <p:cTn id="42" presetID="2" presetClass="entr" presetSubtype="4" fill="hold" nodeType="clickEffect">
                                  <p:stCondLst>
                                    <p:cond delay="0"/>
                                  </p:stCondLst>
                                  <p:childTnLst>
                                    <p:set>
                                      <p:cBhvr>
                                        <p:cTn id="43" dur="1" fill="hold">
                                          <p:stCondLst>
                                            <p:cond delay="0"/>
                                          </p:stCondLst>
                                        </p:cTn>
                                        <p:tgtEl>
                                          <p:spTgt spid="11">
                                            <p:txEl>
                                              <p:pRg st="0" end="0"/>
                                            </p:txEl>
                                          </p:spTgt>
                                        </p:tgtEl>
                                        <p:attrNameLst>
                                          <p:attrName>style.visibility</p:attrName>
                                        </p:attrNameLst>
                                      </p:cBhvr>
                                      <p:to>
                                        <p:strVal val="visible"/>
                                      </p:to>
                                    </p:set>
                                    <p:anim calcmode="lin" valueType="num">
                                      <p:cBhvr additive="base">
                                        <p:cTn id="44" dur="500" fill="hold"/>
                                        <p:tgtEl>
                                          <p:spTgt spid="11">
                                            <p:txEl>
                                              <p:pRg st="0" end="0"/>
                                            </p:txEl>
                                          </p:spTgt>
                                        </p:tgtEl>
                                        <p:attrNameLst>
                                          <p:attrName>ppt_x</p:attrName>
                                        </p:attrNameLst>
                                      </p:cBhvr>
                                      <p:tavLst>
                                        <p:tav tm="0">
                                          <p:val>
                                            <p:strVal val="#ppt_x"/>
                                          </p:val>
                                        </p:tav>
                                        <p:tav tm="100000">
                                          <p:val>
                                            <p:strVal val="#ppt_x"/>
                                          </p:val>
                                        </p:tav>
                                      </p:tavLst>
                                    </p:anim>
                                    <p:anim calcmode="lin" valueType="num">
                                      <p:cBhvr additive="base">
                                        <p:cTn id="45" dur="500" fill="hold"/>
                                        <p:tgtEl>
                                          <p:spTgt spid="11">
                                            <p:txEl>
                                              <p:pRg st="0" end="0"/>
                                            </p:txEl>
                                          </p:spTgt>
                                        </p:tgtEl>
                                        <p:attrNameLst>
                                          <p:attrName>ppt_y</p:attrName>
                                        </p:attrNameLst>
                                      </p:cBhvr>
                                      <p:tavLst>
                                        <p:tav tm="0">
                                          <p:val>
                                            <p:strVal val="1+#ppt_h/2"/>
                                          </p:val>
                                        </p:tav>
                                        <p:tav tm="100000">
                                          <p:val>
                                            <p:strVal val="#ppt_y"/>
                                          </p:val>
                                        </p:tav>
                                      </p:tavLst>
                                    </p:anim>
                                  </p:childTnLst>
                                </p:cTn>
                              </p:par>
                              <p:par>
                                <p:cTn id="46" presetID="2" presetClass="entr" presetSubtype="4" fill="hold" nodeType="withEffect">
                                  <p:stCondLst>
                                    <p:cond delay="0"/>
                                  </p:stCondLst>
                                  <p:childTnLst>
                                    <p:set>
                                      <p:cBhvr>
                                        <p:cTn id="47" dur="1" fill="hold">
                                          <p:stCondLst>
                                            <p:cond delay="0"/>
                                          </p:stCondLst>
                                        </p:cTn>
                                        <p:tgtEl>
                                          <p:spTgt spid="11">
                                            <p:txEl>
                                              <p:pRg st="1" end="1"/>
                                            </p:txEl>
                                          </p:spTgt>
                                        </p:tgtEl>
                                        <p:attrNameLst>
                                          <p:attrName>style.visibility</p:attrName>
                                        </p:attrNameLst>
                                      </p:cBhvr>
                                      <p:to>
                                        <p:strVal val="visible"/>
                                      </p:to>
                                    </p:set>
                                    <p:anim calcmode="lin" valueType="num">
                                      <p:cBhvr additive="base">
                                        <p:cTn id="48" dur="500" fill="hold"/>
                                        <p:tgtEl>
                                          <p:spTgt spid="11">
                                            <p:txEl>
                                              <p:pRg st="1" end="1"/>
                                            </p:txEl>
                                          </p:spTgt>
                                        </p:tgtEl>
                                        <p:attrNameLst>
                                          <p:attrName>ppt_x</p:attrName>
                                        </p:attrNameLst>
                                      </p:cBhvr>
                                      <p:tavLst>
                                        <p:tav tm="0">
                                          <p:val>
                                            <p:strVal val="#ppt_x"/>
                                          </p:val>
                                        </p:tav>
                                        <p:tav tm="100000">
                                          <p:val>
                                            <p:strVal val="#ppt_x"/>
                                          </p:val>
                                        </p:tav>
                                      </p:tavLst>
                                    </p:anim>
                                    <p:anim calcmode="lin" valueType="num">
                                      <p:cBhvr additive="base">
                                        <p:cTn id="49" dur="500" fill="hold"/>
                                        <p:tgtEl>
                                          <p:spTgt spid="11">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 name="Содержимое 9" descr="Picture_online-2015.jpg"/>
          <p:cNvPicPr>
            <a:picLocks noGrp="1" noChangeAspect="1"/>
          </p:cNvPicPr>
          <p:nvPr>
            <p:ph idx="1"/>
          </p:nvPr>
        </p:nvPicPr>
        <p:blipFill>
          <a:blip r:embed="rId2" cstate="print"/>
          <a:stretch>
            <a:fillRect/>
          </a:stretch>
        </p:blipFill>
        <p:spPr>
          <a:xfrm>
            <a:off x="5429256" y="4357693"/>
            <a:ext cx="3214710" cy="2411033"/>
          </a:xfrm>
        </p:spPr>
      </p:pic>
      <p:sp>
        <p:nvSpPr>
          <p:cNvPr id="4" name="Текст 3"/>
          <p:cNvSpPr>
            <a:spLocks noGrp="1"/>
          </p:cNvSpPr>
          <p:nvPr>
            <p:ph type="body" sz="half" idx="2"/>
          </p:nvPr>
        </p:nvSpPr>
        <p:spPr>
          <a:xfrm>
            <a:off x="428596" y="714356"/>
            <a:ext cx="8401080" cy="3714776"/>
          </a:xfrm>
        </p:spPr>
        <p:txBody>
          <a:bodyPr>
            <a:noAutofit/>
          </a:bodyPr>
          <a:lstStyle/>
          <a:p>
            <a:r>
              <a:rPr lang="en-US" sz="2100" b="1" dirty="0" smtClean="0">
                <a:latin typeface="Arial" pitchFamily="34" charset="0"/>
                <a:cs typeface="Arial" pitchFamily="34" charset="0"/>
              </a:rPr>
              <a:t>23. </a:t>
            </a:r>
            <a:r>
              <a:rPr lang="en-US" sz="2100" dirty="0" smtClean="0">
                <a:latin typeface="Arial" pitchFamily="34" charset="0"/>
                <a:cs typeface="Arial" pitchFamily="34" charset="0"/>
              </a:rPr>
              <a:t>A </a:t>
            </a:r>
            <a:r>
              <a:rPr lang="en-US" sz="2100" dirty="0" smtClean="0">
                <a:latin typeface="Arial" pitchFamily="34" charset="0"/>
                <a:cs typeface="Arial" pitchFamily="34" charset="0"/>
              </a:rPr>
              <a:t>single Google query uses </a:t>
            </a:r>
            <a:r>
              <a:rPr lang="en-US" sz="2100" dirty="0" smtClean="0">
                <a:latin typeface="Arial" pitchFamily="34" charset="0"/>
                <a:cs typeface="Arial" pitchFamily="34" charset="0"/>
              </a:rPr>
              <a:t>1 000 </a:t>
            </a:r>
            <a:r>
              <a:rPr lang="en-US" sz="2100" dirty="0" smtClean="0">
                <a:latin typeface="Arial" pitchFamily="34" charset="0"/>
                <a:cs typeface="Arial" pitchFamily="34" charset="0"/>
              </a:rPr>
              <a:t>computers in 0.2 seconds to retrieve an answer</a:t>
            </a:r>
            <a:r>
              <a:rPr lang="en-US" sz="2100" dirty="0" smtClean="0">
                <a:latin typeface="Arial" pitchFamily="34" charset="0"/>
                <a:cs typeface="Arial" pitchFamily="34" charset="0"/>
              </a:rPr>
              <a:t>.</a:t>
            </a:r>
          </a:p>
          <a:p>
            <a:r>
              <a:rPr lang="en-US" sz="2100" b="1" dirty="0" smtClean="0">
                <a:latin typeface="Arial" pitchFamily="34" charset="0"/>
                <a:cs typeface="Arial" pitchFamily="34" charset="0"/>
              </a:rPr>
              <a:t>24. </a:t>
            </a:r>
            <a:r>
              <a:rPr lang="en-US" sz="2100" dirty="0" smtClean="0">
                <a:latin typeface="Arial" pitchFamily="34" charset="0"/>
                <a:cs typeface="Arial" pitchFamily="34" charset="0"/>
              </a:rPr>
              <a:t>Chinese </a:t>
            </a:r>
            <a:r>
              <a:rPr lang="en-US" sz="2100" dirty="0" smtClean="0">
                <a:latin typeface="Arial" pitchFamily="34" charset="0"/>
                <a:cs typeface="Arial" pitchFamily="34" charset="0"/>
              </a:rPr>
              <a:t>social network </a:t>
            </a:r>
            <a:r>
              <a:rPr lang="en-US" sz="2100" dirty="0" err="1" smtClean="0">
                <a:latin typeface="Arial" pitchFamily="34" charset="0"/>
                <a:cs typeface="Arial" pitchFamily="34" charset="0"/>
              </a:rPr>
              <a:t>Sina</a:t>
            </a:r>
            <a:r>
              <a:rPr lang="en-US" sz="2100" dirty="0" smtClean="0">
                <a:latin typeface="Arial" pitchFamily="34" charset="0"/>
                <a:cs typeface="Arial" pitchFamily="34" charset="0"/>
              </a:rPr>
              <a:t> </a:t>
            </a:r>
            <a:r>
              <a:rPr lang="en-US" sz="2100" dirty="0" err="1" smtClean="0">
                <a:latin typeface="Arial" pitchFamily="34" charset="0"/>
                <a:cs typeface="Arial" pitchFamily="34" charset="0"/>
              </a:rPr>
              <a:t>Weibo</a:t>
            </a:r>
            <a:r>
              <a:rPr lang="en-US" sz="2100" dirty="0" smtClean="0">
                <a:latin typeface="Arial" pitchFamily="34" charset="0"/>
                <a:cs typeface="Arial" pitchFamily="34" charset="0"/>
              </a:rPr>
              <a:t> has 280.8 million users.</a:t>
            </a:r>
          </a:p>
          <a:p>
            <a:r>
              <a:rPr lang="en-US" sz="2100" b="1" dirty="0" smtClean="0">
                <a:latin typeface="Arial" pitchFamily="34" charset="0"/>
                <a:cs typeface="Arial" pitchFamily="34" charset="0"/>
              </a:rPr>
              <a:t>25. </a:t>
            </a:r>
            <a:r>
              <a:rPr lang="en-US" sz="2100" dirty="0" smtClean="0">
                <a:latin typeface="Arial" pitchFamily="34" charset="0"/>
                <a:cs typeface="Arial" pitchFamily="34" charset="0"/>
              </a:rPr>
              <a:t>Twitter has 250 million users</a:t>
            </a:r>
            <a:r>
              <a:rPr lang="en-US" sz="2100" dirty="0" smtClean="0">
                <a:latin typeface="Arial" pitchFamily="34" charset="0"/>
                <a:cs typeface="Arial" pitchFamily="34" charset="0"/>
              </a:rPr>
              <a:t>.</a:t>
            </a:r>
          </a:p>
          <a:p>
            <a:r>
              <a:rPr lang="en-US" sz="2100" b="1" dirty="0" smtClean="0">
                <a:latin typeface="Arial" pitchFamily="34" charset="0"/>
                <a:cs typeface="Arial" pitchFamily="34" charset="0"/>
              </a:rPr>
              <a:t>26. </a:t>
            </a:r>
            <a:r>
              <a:rPr lang="en-US" sz="2100" dirty="0" smtClean="0">
                <a:latin typeface="Arial" pitchFamily="34" charset="0"/>
                <a:cs typeface="Arial" pitchFamily="34" charset="0"/>
              </a:rPr>
              <a:t>The </a:t>
            </a:r>
            <a:r>
              <a:rPr lang="en-US" sz="2100" dirty="0" smtClean="0">
                <a:latin typeface="Arial" pitchFamily="34" charset="0"/>
                <a:cs typeface="Arial" pitchFamily="34" charset="0"/>
              </a:rPr>
              <a:t>first website is still online</a:t>
            </a:r>
            <a:r>
              <a:rPr lang="en-US" sz="2100" dirty="0" smtClean="0">
                <a:latin typeface="Arial" pitchFamily="34" charset="0"/>
                <a:cs typeface="Arial" pitchFamily="34" charset="0"/>
              </a:rPr>
              <a:t>.</a:t>
            </a:r>
          </a:p>
          <a:p>
            <a:r>
              <a:rPr lang="en-US" sz="2100" b="1" dirty="0" smtClean="0">
                <a:latin typeface="Arial" pitchFamily="34" charset="0"/>
                <a:cs typeface="Arial" pitchFamily="34" charset="0"/>
              </a:rPr>
              <a:t>27.</a:t>
            </a:r>
            <a:r>
              <a:rPr lang="en-US" sz="2100" dirty="0" smtClean="0">
                <a:latin typeface="Arial" pitchFamily="34" charset="0"/>
                <a:cs typeface="Arial" pitchFamily="34" charset="0"/>
              </a:rPr>
              <a:t> </a:t>
            </a:r>
            <a:r>
              <a:rPr lang="en-US" sz="2100" dirty="0" smtClean="0">
                <a:latin typeface="Arial" pitchFamily="34" charset="0"/>
                <a:cs typeface="Arial" pitchFamily="34" charset="0"/>
              </a:rPr>
              <a:t>The </a:t>
            </a:r>
            <a:r>
              <a:rPr lang="en-US" sz="2100" dirty="0" smtClean="0">
                <a:latin typeface="Arial" pitchFamily="34" charset="0"/>
                <a:cs typeface="Arial" pitchFamily="34" charset="0"/>
              </a:rPr>
              <a:t>world record for fastest </a:t>
            </a:r>
            <a:r>
              <a:rPr lang="en-US" sz="2100" dirty="0" err="1" smtClean="0">
                <a:latin typeface="Arial" pitchFamily="34" charset="0"/>
                <a:cs typeface="Arial" pitchFamily="34" charset="0"/>
              </a:rPr>
              <a:t>texter</a:t>
            </a:r>
            <a:r>
              <a:rPr lang="en-US" sz="2100" dirty="0" smtClean="0">
                <a:latin typeface="Arial" pitchFamily="34" charset="0"/>
                <a:cs typeface="Arial" pitchFamily="34" charset="0"/>
              </a:rPr>
              <a:t> is held by a Brazilian teenager.</a:t>
            </a:r>
          </a:p>
          <a:p>
            <a:r>
              <a:rPr lang="en-US" sz="2100" b="1" dirty="0" smtClean="0">
                <a:latin typeface="Arial" pitchFamily="34" charset="0"/>
                <a:cs typeface="Arial" pitchFamily="34" charset="0"/>
              </a:rPr>
              <a:t>28. </a:t>
            </a:r>
            <a:r>
              <a:rPr lang="en-US" sz="2100" dirty="0" smtClean="0">
                <a:latin typeface="Arial" pitchFamily="34" charset="0"/>
                <a:cs typeface="Arial" pitchFamily="34" charset="0"/>
              </a:rPr>
              <a:t>The first spam email was sent in 1978 over ARPNET by a guy named Gary </a:t>
            </a:r>
            <a:r>
              <a:rPr lang="en-US" sz="2100" dirty="0" err="1" smtClean="0">
                <a:latin typeface="Arial" pitchFamily="34" charset="0"/>
                <a:cs typeface="Arial" pitchFamily="34" charset="0"/>
              </a:rPr>
              <a:t>Thuerk</a:t>
            </a:r>
            <a:r>
              <a:rPr lang="en-US" sz="2100" dirty="0" smtClean="0">
                <a:latin typeface="Arial" pitchFamily="34" charset="0"/>
                <a:cs typeface="Arial" pitchFamily="34" charset="0"/>
              </a:rPr>
              <a:t>. He was selling computers.</a:t>
            </a:r>
          </a:p>
          <a:p>
            <a:r>
              <a:rPr lang="en-US" sz="2100" b="1" dirty="0" smtClean="0">
                <a:latin typeface="Arial" pitchFamily="34" charset="0"/>
                <a:cs typeface="Arial" pitchFamily="34" charset="0"/>
              </a:rPr>
              <a:t>29. </a:t>
            </a:r>
            <a:r>
              <a:rPr lang="en-US" sz="2100" dirty="0" smtClean="0">
                <a:latin typeface="Arial" pitchFamily="34" charset="0"/>
                <a:cs typeface="Arial" pitchFamily="34" charset="0"/>
              </a:rPr>
              <a:t>The first registered domain was symbolics.com.</a:t>
            </a:r>
          </a:p>
          <a:p>
            <a:r>
              <a:rPr lang="en-US" sz="2100" b="1" dirty="0" smtClean="0">
                <a:latin typeface="Arial" pitchFamily="34" charset="0"/>
                <a:cs typeface="Arial" pitchFamily="34" charset="0"/>
              </a:rPr>
              <a:t>30</a:t>
            </a:r>
            <a:r>
              <a:rPr lang="en-US" sz="2100" b="1" dirty="0" smtClean="0">
                <a:latin typeface="Arial" pitchFamily="34" charset="0"/>
                <a:cs typeface="Arial" pitchFamily="34" charset="0"/>
              </a:rPr>
              <a:t>. </a:t>
            </a:r>
            <a:r>
              <a:rPr lang="en-US" sz="2100" dirty="0" smtClean="0">
                <a:latin typeface="Arial" pitchFamily="34" charset="0"/>
                <a:cs typeface="Arial" pitchFamily="34" charset="0"/>
              </a:rPr>
              <a:t>Today, the Internet is </a:t>
            </a:r>
            <a:r>
              <a:rPr lang="en-US" sz="2100" dirty="0" smtClean="0">
                <a:latin typeface="Arial" pitchFamily="34" charset="0"/>
                <a:cs typeface="Arial" pitchFamily="34" charset="0"/>
              </a:rPr>
              <a:t>8354 </a:t>
            </a:r>
            <a:r>
              <a:rPr lang="en-US" sz="2100" dirty="0" smtClean="0">
                <a:latin typeface="Arial" pitchFamily="34" charset="0"/>
                <a:cs typeface="Arial" pitchFamily="34" charset="0"/>
              </a:rPr>
              <a:t>days old. </a:t>
            </a:r>
            <a:endParaRPr lang="uk-UA" sz="2100" dirty="0">
              <a:latin typeface="Arial" pitchFamily="34" charset="0"/>
              <a:cs typeface="Arial" pitchFamily="34" charset="0"/>
            </a:endParaRPr>
          </a:p>
        </p:txBody>
      </p:sp>
      <p:sp>
        <p:nvSpPr>
          <p:cNvPr id="12" name="Заголовок 1"/>
          <p:cNvSpPr>
            <a:spLocks noGrp="1"/>
          </p:cNvSpPr>
          <p:nvPr>
            <p:ph type="title"/>
          </p:nvPr>
        </p:nvSpPr>
        <p:spPr>
          <a:xfrm>
            <a:off x="500034" y="0"/>
            <a:ext cx="8229600" cy="785794"/>
          </a:xfrm>
        </p:spPr>
        <p:txBody>
          <a:bodyPr>
            <a:normAutofit/>
          </a:bodyPr>
          <a:lstStyle/>
          <a:p>
            <a:pPr algn="ctr"/>
            <a:r>
              <a:rPr lang="en-GB" sz="4400" b="1" dirty="0" smtClean="0">
                <a:latin typeface="Arial" pitchFamily="34" charset="0"/>
                <a:cs typeface="Arial" pitchFamily="34" charset="0"/>
              </a:rPr>
              <a:t>Internet </a:t>
            </a:r>
            <a:r>
              <a:rPr lang="en-GB" sz="4400" b="1" dirty="0" smtClean="0">
                <a:latin typeface="Arial" pitchFamily="34" charset="0"/>
                <a:cs typeface="Arial" pitchFamily="34" charset="0"/>
              </a:rPr>
              <a:t>Facts</a:t>
            </a:r>
            <a:endParaRPr lang="uk-UA" sz="4400" b="1" dirty="0"/>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2" presetClass="entr" presetSubtype="1" fill="hold" nodeType="withEffect">
                                  <p:stCondLst>
                                    <p:cond delay="0"/>
                                  </p:stCondLst>
                                  <p:childTnLst>
                                    <p:set>
                                      <p:cBhvr>
                                        <p:cTn id="6" dur="1" fill="hold">
                                          <p:stCondLst>
                                            <p:cond delay="0"/>
                                          </p:stCondLst>
                                        </p:cTn>
                                        <p:tgtEl>
                                          <p:spTgt spid="4">
                                            <p:txEl>
                                              <p:pRg st="0" end="0"/>
                                            </p:txEl>
                                          </p:spTgt>
                                        </p:tgtEl>
                                        <p:attrNameLst>
                                          <p:attrName>style.visibility</p:attrName>
                                        </p:attrNameLst>
                                      </p:cBhvr>
                                      <p:to>
                                        <p:strVal val="visible"/>
                                      </p:to>
                                    </p:set>
                                    <p:anim calcmode="lin" valueType="num">
                                      <p:cBhvr additive="base">
                                        <p:cTn id="7" dur="500" fill="hold"/>
                                        <p:tgtEl>
                                          <p:spTgt spid="4">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4">
                                            <p:txEl>
                                              <p:pRg st="0" end="0"/>
                                            </p:txEl>
                                          </p:spTgt>
                                        </p:tgtEl>
                                        <p:attrNameLst>
                                          <p:attrName>ppt_y</p:attrName>
                                        </p:attrNameLst>
                                      </p:cBhvr>
                                      <p:tavLst>
                                        <p:tav tm="0">
                                          <p:val>
                                            <p:strVal val="0-#ppt_h/2"/>
                                          </p:val>
                                        </p:tav>
                                        <p:tav tm="100000">
                                          <p:val>
                                            <p:strVal val="#ppt_y"/>
                                          </p:val>
                                        </p:tav>
                                      </p:tavLst>
                                    </p:anim>
                                  </p:childTnLst>
                                </p:cTn>
                              </p:par>
                              <p:par>
                                <p:cTn id="9" presetID="2" presetClass="entr" presetSubtype="1" fill="hold" nodeType="withEffect">
                                  <p:stCondLst>
                                    <p:cond delay="0"/>
                                  </p:stCondLst>
                                  <p:childTnLst>
                                    <p:set>
                                      <p:cBhvr>
                                        <p:cTn id="10" dur="1" fill="hold">
                                          <p:stCondLst>
                                            <p:cond delay="0"/>
                                          </p:stCondLst>
                                        </p:cTn>
                                        <p:tgtEl>
                                          <p:spTgt spid="4">
                                            <p:txEl>
                                              <p:pRg st="1" end="1"/>
                                            </p:txEl>
                                          </p:spTgt>
                                        </p:tgtEl>
                                        <p:attrNameLst>
                                          <p:attrName>style.visibility</p:attrName>
                                        </p:attrNameLst>
                                      </p:cBhvr>
                                      <p:to>
                                        <p:strVal val="visible"/>
                                      </p:to>
                                    </p:set>
                                    <p:anim calcmode="lin" valueType="num">
                                      <p:cBhvr additive="base">
                                        <p:cTn id="11" dur="500" fill="hold"/>
                                        <p:tgtEl>
                                          <p:spTgt spid="4">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4">
                                            <p:txEl>
                                              <p:pRg st="1" end="1"/>
                                            </p:txEl>
                                          </p:spTgt>
                                        </p:tgtEl>
                                        <p:attrNameLst>
                                          <p:attrName>ppt_y</p:attrName>
                                        </p:attrNameLst>
                                      </p:cBhvr>
                                      <p:tavLst>
                                        <p:tav tm="0">
                                          <p:val>
                                            <p:strVal val="0-#ppt_h/2"/>
                                          </p:val>
                                        </p:tav>
                                        <p:tav tm="100000">
                                          <p:val>
                                            <p:strVal val="#ppt_y"/>
                                          </p:val>
                                        </p:tav>
                                      </p:tavLst>
                                    </p:anim>
                                  </p:childTnLst>
                                </p:cTn>
                              </p:par>
                              <p:par>
                                <p:cTn id="13" presetID="2" presetClass="entr" presetSubtype="1" fill="hold" nodeType="withEffect">
                                  <p:stCondLst>
                                    <p:cond delay="0"/>
                                  </p:stCondLst>
                                  <p:childTnLst>
                                    <p:set>
                                      <p:cBhvr>
                                        <p:cTn id="14" dur="1" fill="hold">
                                          <p:stCondLst>
                                            <p:cond delay="0"/>
                                          </p:stCondLst>
                                        </p:cTn>
                                        <p:tgtEl>
                                          <p:spTgt spid="4">
                                            <p:txEl>
                                              <p:pRg st="2" end="2"/>
                                            </p:txEl>
                                          </p:spTgt>
                                        </p:tgtEl>
                                        <p:attrNameLst>
                                          <p:attrName>style.visibility</p:attrName>
                                        </p:attrNameLst>
                                      </p:cBhvr>
                                      <p:to>
                                        <p:strVal val="visible"/>
                                      </p:to>
                                    </p:set>
                                    <p:anim calcmode="lin" valueType="num">
                                      <p:cBhvr additive="base">
                                        <p:cTn id="15" dur="500" fill="hold"/>
                                        <p:tgtEl>
                                          <p:spTgt spid="4">
                                            <p:txEl>
                                              <p:pRg st="2" end="2"/>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4">
                                            <p:txEl>
                                              <p:pRg st="2" end="2"/>
                                            </p:txEl>
                                          </p:spTgt>
                                        </p:tgtEl>
                                        <p:attrNameLst>
                                          <p:attrName>ppt_y</p:attrName>
                                        </p:attrNameLst>
                                      </p:cBhvr>
                                      <p:tavLst>
                                        <p:tav tm="0">
                                          <p:val>
                                            <p:strVal val="0-#ppt_h/2"/>
                                          </p:val>
                                        </p:tav>
                                        <p:tav tm="100000">
                                          <p:val>
                                            <p:strVal val="#ppt_y"/>
                                          </p:val>
                                        </p:tav>
                                      </p:tavLst>
                                    </p:anim>
                                  </p:childTnLst>
                                </p:cTn>
                              </p:par>
                              <p:par>
                                <p:cTn id="17" presetID="2" presetClass="entr" presetSubtype="1" fill="hold" nodeType="withEffect">
                                  <p:stCondLst>
                                    <p:cond delay="0"/>
                                  </p:stCondLst>
                                  <p:childTnLst>
                                    <p:set>
                                      <p:cBhvr>
                                        <p:cTn id="18" dur="1" fill="hold">
                                          <p:stCondLst>
                                            <p:cond delay="0"/>
                                          </p:stCondLst>
                                        </p:cTn>
                                        <p:tgtEl>
                                          <p:spTgt spid="4">
                                            <p:txEl>
                                              <p:pRg st="3" end="3"/>
                                            </p:txEl>
                                          </p:spTgt>
                                        </p:tgtEl>
                                        <p:attrNameLst>
                                          <p:attrName>style.visibility</p:attrName>
                                        </p:attrNameLst>
                                      </p:cBhvr>
                                      <p:to>
                                        <p:strVal val="visible"/>
                                      </p:to>
                                    </p:set>
                                    <p:anim calcmode="lin" valueType="num">
                                      <p:cBhvr additive="base">
                                        <p:cTn id="19" dur="500" fill="hold"/>
                                        <p:tgtEl>
                                          <p:spTgt spid="4">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4">
                                            <p:txEl>
                                              <p:pRg st="3" end="3"/>
                                            </p:txEl>
                                          </p:spTgt>
                                        </p:tgtEl>
                                        <p:attrNameLst>
                                          <p:attrName>ppt_y</p:attrName>
                                        </p:attrNameLst>
                                      </p:cBhvr>
                                      <p:tavLst>
                                        <p:tav tm="0">
                                          <p:val>
                                            <p:strVal val="0-#ppt_h/2"/>
                                          </p:val>
                                        </p:tav>
                                        <p:tav tm="100000">
                                          <p:val>
                                            <p:strVal val="#ppt_y"/>
                                          </p:val>
                                        </p:tav>
                                      </p:tavLst>
                                    </p:anim>
                                  </p:childTnLst>
                                </p:cTn>
                              </p:par>
                              <p:par>
                                <p:cTn id="21" presetID="2" presetClass="entr" presetSubtype="1" fill="hold" nodeType="withEffect">
                                  <p:stCondLst>
                                    <p:cond delay="0"/>
                                  </p:stCondLst>
                                  <p:childTnLst>
                                    <p:set>
                                      <p:cBhvr>
                                        <p:cTn id="22" dur="1" fill="hold">
                                          <p:stCondLst>
                                            <p:cond delay="0"/>
                                          </p:stCondLst>
                                        </p:cTn>
                                        <p:tgtEl>
                                          <p:spTgt spid="4">
                                            <p:txEl>
                                              <p:pRg st="4" end="4"/>
                                            </p:txEl>
                                          </p:spTgt>
                                        </p:tgtEl>
                                        <p:attrNameLst>
                                          <p:attrName>style.visibility</p:attrName>
                                        </p:attrNameLst>
                                      </p:cBhvr>
                                      <p:to>
                                        <p:strVal val="visible"/>
                                      </p:to>
                                    </p:set>
                                    <p:anim calcmode="lin" valueType="num">
                                      <p:cBhvr additive="base">
                                        <p:cTn id="23" dur="500" fill="hold"/>
                                        <p:tgtEl>
                                          <p:spTgt spid="4">
                                            <p:txEl>
                                              <p:pRg st="4" end="4"/>
                                            </p:txEl>
                                          </p:spTgt>
                                        </p:tgtEl>
                                        <p:attrNameLst>
                                          <p:attrName>ppt_x</p:attrName>
                                        </p:attrNameLst>
                                      </p:cBhvr>
                                      <p:tavLst>
                                        <p:tav tm="0">
                                          <p:val>
                                            <p:strVal val="#ppt_x"/>
                                          </p:val>
                                        </p:tav>
                                        <p:tav tm="100000">
                                          <p:val>
                                            <p:strVal val="#ppt_x"/>
                                          </p:val>
                                        </p:tav>
                                      </p:tavLst>
                                    </p:anim>
                                    <p:anim calcmode="lin" valueType="num">
                                      <p:cBhvr additive="base">
                                        <p:cTn id="24" dur="500" fill="hold"/>
                                        <p:tgtEl>
                                          <p:spTgt spid="4">
                                            <p:txEl>
                                              <p:pRg st="4" end="4"/>
                                            </p:txEl>
                                          </p:spTgt>
                                        </p:tgtEl>
                                        <p:attrNameLst>
                                          <p:attrName>ppt_y</p:attrName>
                                        </p:attrNameLst>
                                      </p:cBhvr>
                                      <p:tavLst>
                                        <p:tav tm="0">
                                          <p:val>
                                            <p:strVal val="0-#ppt_h/2"/>
                                          </p:val>
                                        </p:tav>
                                        <p:tav tm="100000">
                                          <p:val>
                                            <p:strVal val="#ppt_y"/>
                                          </p:val>
                                        </p:tav>
                                      </p:tavLst>
                                    </p:anim>
                                  </p:childTnLst>
                                </p:cTn>
                              </p:par>
                              <p:par>
                                <p:cTn id="25" presetID="2" presetClass="entr" presetSubtype="1" fill="hold" nodeType="withEffect">
                                  <p:stCondLst>
                                    <p:cond delay="0"/>
                                  </p:stCondLst>
                                  <p:childTnLst>
                                    <p:set>
                                      <p:cBhvr>
                                        <p:cTn id="26" dur="1" fill="hold">
                                          <p:stCondLst>
                                            <p:cond delay="0"/>
                                          </p:stCondLst>
                                        </p:cTn>
                                        <p:tgtEl>
                                          <p:spTgt spid="4">
                                            <p:txEl>
                                              <p:pRg st="5" end="5"/>
                                            </p:txEl>
                                          </p:spTgt>
                                        </p:tgtEl>
                                        <p:attrNameLst>
                                          <p:attrName>style.visibility</p:attrName>
                                        </p:attrNameLst>
                                      </p:cBhvr>
                                      <p:to>
                                        <p:strVal val="visible"/>
                                      </p:to>
                                    </p:set>
                                    <p:anim calcmode="lin" valueType="num">
                                      <p:cBhvr additive="base">
                                        <p:cTn id="27" dur="500" fill="hold"/>
                                        <p:tgtEl>
                                          <p:spTgt spid="4">
                                            <p:txEl>
                                              <p:pRg st="5" end="5"/>
                                            </p:txEl>
                                          </p:spTgt>
                                        </p:tgtEl>
                                        <p:attrNameLst>
                                          <p:attrName>ppt_x</p:attrName>
                                        </p:attrNameLst>
                                      </p:cBhvr>
                                      <p:tavLst>
                                        <p:tav tm="0">
                                          <p:val>
                                            <p:strVal val="#ppt_x"/>
                                          </p:val>
                                        </p:tav>
                                        <p:tav tm="100000">
                                          <p:val>
                                            <p:strVal val="#ppt_x"/>
                                          </p:val>
                                        </p:tav>
                                      </p:tavLst>
                                    </p:anim>
                                    <p:anim calcmode="lin" valueType="num">
                                      <p:cBhvr additive="base">
                                        <p:cTn id="28" dur="500" fill="hold"/>
                                        <p:tgtEl>
                                          <p:spTgt spid="4">
                                            <p:txEl>
                                              <p:pRg st="5" end="5"/>
                                            </p:txEl>
                                          </p:spTgt>
                                        </p:tgtEl>
                                        <p:attrNameLst>
                                          <p:attrName>ppt_y</p:attrName>
                                        </p:attrNameLst>
                                      </p:cBhvr>
                                      <p:tavLst>
                                        <p:tav tm="0">
                                          <p:val>
                                            <p:strVal val="0-#ppt_h/2"/>
                                          </p:val>
                                        </p:tav>
                                        <p:tav tm="100000">
                                          <p:val>
                                            <p:strVal val="#ppt_y"/>
                                          </p:val>
                                        </p:tav>
                                      </p:tavLst>
                                    </p:anim>
                                  </p:childTnLst>
                                </p:cTn>
                              </p:par>
                              <p:par>
                                <p:cTn id="29" presetID="2" presetClass="entr" presetSubtype="1" fill="hold" nodeType="withEffect">
                                  <p:stCondLst>
                                    <p:cond delay="0"/>
                                  </p:stCondLst>
                                  <p:childTnLst>
                                    <p:set>
                                      <p:cBhvr>
                                        <p:cTn id="30" dur="1" fill="hold">
                                          <p:stCondLst>
                                            <p:cond delay="0"/>
                                          </p:stCondLst>
                                        </p:cTn>
                                        <p:tgtEl>
                                          <p:spTgt spid="4">
                                            <p:txEl>
                                              <p:pRg st="6" end="6"/>
                                            </p:txEl>
                                          </p:spTgt>
                                        </p:tgtEl>
                                        <p:attrNameLst>
                                          <p:attrName>style.visibility</p:attrName>
                                        </p:attrNameLst>
                                      </p:cBhvr>
                                      <p:to>
                                        <p:strVal val="visible"/>
                                      </p:to>
                                    </p:set>
                                    <p:anim calcmode="lin" valueType="num">
                                      <p:cBhvr additive="base">
                                        <p:cTn id="31" dur="500" fill="hold"/>
                                        <p:tgtEl>
                                          <p:spTgt spid="4">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4">
                                            <p:txEl>
                                              <p:pRg st="6" end="6"/>
                                            </p:txEl>
                                          </p:spTgt>
                                        </p:tgtEl>
                                        <p:attrNameLst>
                                          <p:attrName>ppt_y</p:attrName>
                                        </p:attrNameLst>
                                      </p:cBhvr>
                                      <p:tavLst>
                                        <p:tav tm="0">
                                          <p:val>
                                            <p:strVal val="0-#ppt_h/2"/>
                                          </p:val>
                                        </p:tav>
                                        <p:tav tm="100000">
                                          <p:val>
                                            <p:strVal val="#ppt_y"/>
                                          </p:val>
                                        </p:tav>
                                      </p:tavLst>
                                    </p:anim>
                                  </p:childTnLst>
                                </p:cTn>
                              </p:par>
                              <p:par>
                                <p:cTn id="33" presetID="2" presetClass="entr" presetSubtype="1" fill="hold" nodeType="withEffect">
                                  <p:stCondLst>
                                    <p:cond delay="0"/>
                                  </p:stCondLst>
                                  <p:childTnLst>
                                    <p:set>
                                      <p:cBhvr>
                                        <p:cTn id="34" dur="1" fill="hold">
                                          <p:stCondLst>
                                            <p:cond delay="0"/>
                                          </p:stCondLst>
                                        </p:cTn>
                                        <p:tgtEl>
                                          <p:spTgt spid="4">
                                            <p:txEl>
                                              <p:pRg st="7" end="7"/>
                                            </p:txEl>
                                          </p:spTgt>
                                        </p:tgtEl>
                                        <p:attrNameLst>
                                          <p:attrName>style.visibility</p:attrName>
                                        </p:attrNameLst>
                                      </p:cBhvr>
                                      <p:to>
                                        <p:strVal val="visible"/>
                                      </p:to>
                                    </p:set>
                                    <p:anim calcmode="lin" valueType="num">
                                      <p:cBhvr additive="base">
                                        <p:cTn id="35" dur="500" fill="hold"/>
                                        <p:tgtEl>
                                          <p:spTgt spid="4">
                                            <p:txEl>
                                              <p:pRg st="7" end="7"/>
                                            </p:txEl>
                                          </p:spTgt>
                                        </p:tgtEl>
                                        <p:attrNameLst>
                                          <p:attrName>ppt_x</p:attrName>
                                        </p:attrNameLst>
                                      </p:cBhvr>
                                      <p:tavLst>
                                        <p:tav tm="0">
                                          <p:val>
                                            <p:strVal val="#ppt_x"/>
                                          </p:val>
                                        </p:tav>
                                        <p:tav tm="100000">
                                          <p:val>
                                            <p:strVal val="#ppt_x"/>
                                          </p:val>
                                        </p:tav>
                                      </p:tavLst>
                                    </p:anim>
                                    <p:anim calcmode="lin" valueType="num">
                                      <p:cBhvr additive="base">
                                        <p:cTn id="36" dur="500" fill="hold"/>
                                        <p:tgtEl>
                                          <p:spTgt spid="4">
                                            <p:txEl>
                                              <p:pRg st="7" end="7"/>
                                            </p:txEl>
                                          </p:spTgt>
                                        </p:tgtEl>
                                        <p:attrNameLst>
                                          <p:attrName>ppt_y</p:attrName>
                                        </p:attrNameLst>
                                      </p:cBhvr>
                                      <p:tavLst>
                                        <p:tav tm="0">
                                          <p:val>
                                            <p:strVal val="0-#ppt_h/2"/>
                                          </p:val>
                                        </p:tav>
                                        <p:tav tm="100000">
                                          <p:val>
                                            <p:strVal val="#ppt_y"/>
                                          </p:val>
                                        </p:tav>
                                      </p:tavLst>
                                    </p:anim>
                                  </p:childTnLst>
                                </p:cTn>
                              </p:par>
                            </p:childTnLst>
                          </p:cTn>
                        </p:par>
                      </p:childTnLst>
                    </p:cTn>
                  </p:par>
                  <p:par>
                    <p:cTn id="37" fill="hold">
                      <p:stCondLst>
                        <p:cond delay="indefinite"/>
                      </p:stCondLst>
                      <p:childTnLst>
                        <p:par>
                          <p:cTn id="38" fill="hold">
                            <p:stCondLst>
                              <p:cond delay="0"/>
                            </p:stCondLst>
                            <p:childTnLst>
                              <p:par>
                                <p:cTn id="39" presetID="4" presetClass="entr" presetSubtype="16" fill="hold" nodeType="clickEffect">
                                  <p:stCondLst>
                                    <p:cond delay="0"/>
                                  </p:stCondLst>
                                  <p:childTnLst>
                                    <p:set>
                                      <p:cBhvr>
                                        <p:cTn id="40" dur="1" fill="hold">
                                          <p:stCondLst>
                                            <p:cond delay="0"/>
                                          </p:stCondLst>
                                        </p:cTn>
                                        <p:tgtEl>
                                          <p:spTgt spid="10"/>
                                        </p:tgtEl>
                                        <p:attrNameLst>
                                          <p:attrName>style.visibility</p:attrName>
                                        </p:attrNameLst>
                                      </p:cBhvr>
                                      <p:to>
                                        <p:strVal val="visible"/>
                                      </p:to>
                                    </p:set>
                                    <p:animEffect transition="in" filter="box(in)">
                                      <p:cBhvr>
                                        <p:cTn id="41"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8662" y="142852"/>
            <a:ext cx="7543824" cy="642942"/>
          </a:xfrm>
        </p:spPr>
        <p:txBody>
          <a:bodyPr>
            <a:noAutofit/>
          </a:bodyPr>
          <a:lstStyle/>
          <a:p>
            <a:pPr algn="ctr"/>
            <a:r>
              <a:rPr lang="en-US" sz="3600" dirty="0" smtClean="0">
                <a:latin typeface="Arial" pitchFamily="34" charset="0"/>
                <a:cs typeface="Arial" pitchFamily="34" charset="0"/>
              </a:rPr>
              <a:t>VOCABULARY </a:t>
            </a:r>
            <a:endParaRPr lang="uk-UA" sz="3600" dirty="0">
              <a:latin typeface="Arial" pitchFamily="34" charset="0"/>
              <a:cs typeface="Arial" pitchFamily="34" charset="0"/>
            </a:endParaRPr>
          </a:p>
        </p:txBody>
      </p:sp>
      <p:sp>
        <p:nvSpPr>
          <p:cNvPr id="4" name="Текст 3"/>
          <p:cNvSpPr>
            <a:spLocks noGrp="1"/>
          </p:cNvSpPr>
          <p:nvPr>
            <p:ph type="body" sz="half" idx="2"/>
          </p:nvPr>
        </p:nvSpPr>
        <p:spPr>
          <a:xfrm>
            <a:off x="457200" y="1000108"/>
            <a:ext cx="8329642" cy="5286412"/>
          </a:xfrm>
        </p:spPr>
        <p:txBody>
          <a:bodyPr>
            <a:normAutofit/>
          </a:bodyPr>
          <a:lstStyle/>
          <a:p>
            <a:pPr>
              <a:buFont typeface="Wingdings" pitchFamily="2" charset="2"/>
              <a:buChar char="Ø"/>
            </a:pPr>
            <a:r>
              <a:rPr lang="en-US" sz="2800" dirty="0" smtClean="0">
                <a:latin typeface="Arial" pitchFamily="34" charset="0"/>
                <a:cs typeface="Arial" pitchFamily="34" charset="0"/>
              </a:rPr>
              <a:t>Embrace – </a:t>
            </a:r>
            <a:r>
              <a:rPr lang="uk-UA" sz="2800" dirty="0" smtClean="0">
                <a:latin typeface="Arial" pitchFamily="34" charset="0"/>
                <a:cs typeface="Arial" pitchFamily="34" charset="0"/>
              </a:rPr>
              <a:t>включать </a:t>
            </a:r>
            <a:r>
              <a:rPr lang="uk-UA" sz="2800" dirty="0" smtClean="0">
                <a:latin typeface="Arial" pitchFamily="34" charset="0"/>
                <a:cs typeface="Arial" pitchFamily="34" charset="0"/>
              </a:rPr>
              <a:t>в </a:t>
            </a:r>
            <a:r>
              <a:rPr lang="uk-UA" sz="2800" dirty="0" err="1" smtClean="0">
                <a:latin typeface="Arial" pitchFamily="34" charset="0"/>
                <a:cs typeface="Arial" pitchFamily="34" charset="0"/>
              </a:rPr>
              <a:t>себя</a:t>
            </a:r>
            <a:r>
              <a:rPr lang="uk-UA" sz="2800" dirty="0" smtClean="0">
                <a:latin typeface="Arial" pitchFamily="34" charset="0"/>
                <a:cs typeface="Arial" pitchFamily="34" charset="0"/>
              </a:rPr>
              <a:t>, </a:t>
            </a:r>
            <a:r>
              <a:rPr lang="uk-UA" sz="2800" dirty="0" err="1" smtClean="0">
                <a:latin typeface="Arial" pitchFamily="34" charset="0"/>
                <a:cs typeface="Arial" pitchFamily="34" charset="0"/>
              </a:rPr>
              <a:t>охватывать</a:t>
            </a:r>
            <a:endParaRPr lang="uk-UA" sz="2800" dirty="0" smtClean="0">
              <a:latin typeface="Arial" pitchFamily="34" charset="0"/>
              <a:cs typeface="Arial" pitchFamily="34" charset="0"/>
            </a:endParaRPr>
          </a:p>
          <a:p>
            <a:pPr>
              <a:buFont typeface="Wingdings" pitchFamily="2" charset="2"/>
              <a:buChar char="Ø"/>
            </a:pPr>
            <a:r>
              <a:rPr lang="en-US" sz="2800" dirty="0" smtClean="0">
                <a:latin typeface="Arial" pitchFamily="34" charset="0"/>
                <a:cs typeface="Arial" pitchFamily="34" charset="0"/>
              </a:rPr>
              <a:t>to coin the </a:t>
            </a:r>
            <a:r>
              <a:rPr lang="en-US" sz="2800" dirty="0" smtClean="0">
                <a:latin typeface="Arial" pitchFamily="34" charset="0"/>
                <a:cs typeface="Arial" pitchFamily="34" charset="0"/>
              </a:rPr>
              <a:t>term</a:t>
            </a:r>
            <a:r>
              <a:rPr lang="ru-RU" sz="2800" dirty="0" smtClean="0">
                <a:latin typeface="Arial" pitchFamily="34" charset="0"/>
                <a:cs typeface="Arial" pitchFamily="34" charset="0"/>
              </a:rPr>
              <a:t> – придумали термин</a:t>
            </a:r>
          </a:p>
          <a:p>
            <a:pPr>
              <a:buFont typeface="Wingdings" pitchFamily="2" charset="2"/>
              <a:buChar char="Ø"/>
            </a:pPr>
            <a:r>
              <a:rPr lang="en-US" sz="2800" dirty="0" smtClean="0">
                <a:latin typeface="Arial" pitchFamily="34" charset="0"/>
                <a:cs typeface="Arial" pitchFamily="34" charset="0"/>
              </a:rPr>
              <a:t>Devise</a:t>
            </a:r>
            <a:r>
              <a:rPr lang="ru-RU" sz="2800" dirty="0" smtClean="0">
                <a:latin typeface="Arial" pitchFamily="34" charset="0"/>
                <a:cs typeface="Arial" pitchFamily="34" charset="0"/>
              </a:rPr>
              <a:t> </a:t>
            </a:r>
            <a:r>
              <a:rPr lang="ru-RU" sz="2800" dirty="0" smtClean="0">
                <a:latin typeface="Arial" pitchFamily="34" charset="0"/>
                <a:cs typeface="Arial" pitchFamily="34" charset="0"/>
              </a:rPr>
              <a:t>- </a:t>
            </a:r>
            <a:r>
              <a:rPr lang="ru-RU" sz="2800" dirty="0" smtClean="0">
                <a:latin typeface="Arial" pitchFamily="34" charset="0"/>
                <a:cs typeface="Arial" pitchFamily="34" charset="0"/>
              </a:rPr>
              <a:t>разработать</a:t>
            </a:r>
          </a:p>
          <a:p>
            <a:pPr>
              <a:buFont typeface="Wingdings" pitchFamily="2" charset="2"/>
              <a:buChar char="Ø"/>
            </a:pPr>
            <a:r>
              <a:rPr lang="en-US" sz="2800" dirty="0" smtClean="0">
                <a:latin typeface="Arial" pitchFamily="34" charset="0"/>
                <a:cs typeface="Arial" pitchFamily="34" charset="0"/>
              </a:rPr>
              <a:t>Transmitted</a:t>
            </a:r>
            <a:r>
              <a:rPr lang="ru-RU" sz="2800" dirty="0" smtClean="0">
                <a:latin typeface="Arial" pitchFamily="34" charset="0"/>
                <a:cs typeface="Arial" pitchFamily="34" charset="0"/>
              </a:rPr>
              <a:t> – передаваемый, </a:t>
            </a:r>
            <a:r>
              <a:rPr lang="uk-UA" sz="2800" dirty="0" err="1" smtClean="0">
                <a:latin typeface="Arial" pitchFamily="34" charset="0"/>
                <a:cs typeface="Arial" pitchFamily="34" charset="0"/>
              </a:rPr>
              <a:t>посланный</a:t>
            </a:r>
            <a:endParaRPr lang="uk-UA" sz="2800" dirty="0" smtClean="0">
              <a:latin typeface="Arial" pitchFamily="34" charset="0"/>
              <a:cs typeface="Arial" pitchFamily="34" charset="0"/>
            </a:endParaRPr>
          </a:p>
          <a:p>
            <a:pPr>
              <a:buFont typeface="Wingdings" pitchFamily="2" charset="2"/>
              <a:buChar char="Ø"/>
            </a:pPr>
            <a:r>
              <a:rPr lang="en-US" sz="2800" dirty="0" smtClean="0">
                <a:latin typeface="Arial" pitchFamily="34" charset="0"/>
                <a:cs typeface="Arial" pitchFamily="34" charset="0"/>
              </a:rPr>
              <a:t>Nuclear</a:t>
            </a:r>
            <a:r>
              <a:rPr lang="ru-RU" sz="2800" dirty="0" smtClean="0">
                <a:latin typeface="Arial" pitchFamily="34" charset="0"/>
                <a:cs typeface="Arial" pitchFamily="34" charset="0"/>
              </a:rPr>
              <a:t> </a:t>
            </a:r>
            <a:r>
              <a:rPr lang="ru-RU" sz="2800" dirty="0" smtClean="0">
                <a:latin typeface="Arial" pitchFamily="34" charset="0"/>
                <a:cs typeface="Arial" pitchFamily="34" charset="0"/>
              </a:rPr>
              <a:t>– ядерный</a:t>
            </a:r>
          </a:p>
          <a:p>
            <a:pPr>
              <a:buFont typeface="Wingdings" pitchFamily="2" charset="2"/>
              <a:buChar char="Ø"/>
            </a:pPr>
            <a:r>
              <a:rPr lang="en-US" sz="2800" dirty="0" smtClean="0">
                <a:latin typeface="Arial" pitchFamily="34" charset="0"/>
                <a:cs typeface="Arial" pitchFamily="34" charset="0"/>
              </a:rPr>
              <a:t>Jail</a:t>
            </a:r>
            <a:r>
              <a:rPr lang="ru-RU" sz="2800" dirty="0" smtClean="0">
                <a:latin typeface="Arial" pitchFamily="34" charset="0"/>
                <a:cs typeface="Arial" pitchFamily="34" charset="0"/>
              </a:rPr>
              <a:t> </a:t>
            </a:r>
            <a:r>
              <a:rPr lang="ru-RU" sz="2800" dirty="0" smtClean="0">
                <a:latin typeface="Arial" pitchFamily="34" charset="0"/>
                <a:cs typeface="Arial" pitchFamily="34" charset="0"/>
              </a:rPr>
              <a:t>– тюрьма</a:t>
            </a:r>
          </a:p>
          <a:p>
            <a:pPr>
              <a:buFont typeface="Wingdings" pitchFamily="2" charset="2"/>
              <a:buChar char="Ø"/>
            </a:pPr>
            <a:r>
              <a:rPr lang="en-US" sz="2800" dirty="0" smtClean="0">
                <a:latin typeface="Arial" pitchFamily="34" charset="0"/>
                <a:cs typeface="Arial" pitchFamily="34" charset="0"/>
              </a:rPr>
              <a:t>Mental</a:t>
            </a:r>
            <a:r>
              <a:rPr lang="ru-RU" sz="2800" dirty="0" smtClean="0">
                <a:latin typeface="Arial" pitchFamily="34" charset="0"/>
                <a:cs typeface="Arial" pitchFamily="34" charset="0"/>
              </a:rPr>
              <a:t> </a:t>
            </a:r>
            <a:r>
              <a:rPr lang="ru-RU" sz="2800" dirty="0" smtClean="0">
                <a:latin typeface="Arial" pitchFamily="34" charset="0"/>
                <a:cs typeface="Arial" pitchFamily="34" charset="0"/>
              </a:rPr>
              <a:t>– психическое</a:t>
            </a:r>
          </a:p>
          <a:p>
            <a:pPr>
              <a:buFont typeface="Wingdings" pitchFamily="2" charset="2"/>
              <a:buChar char="Ø"/>
            </a:pPr>
            <a:r>
              <a:rPr lang="en-US" sz="2800" dirty="0" smtClean="0">
                <a:latin typeface="Arial" pitchFamily="34" charset="0"/>
                <a:cs typeface="Arial" pitchFamily="34" charset="0"/>
              </a:rPr>
              <a:t>Entire</a:t>
            </a:r>
            <a:r>
              <a:rPr lang="ru-RU" sz="2800" dirty="0" smtClean="0">
                <a:latin typeface="Arial" pitchFamily="34" charset="0"/>
                <a:cs typeface="Arial" pitchFamily="34" charset="0"/>
              </a:rPr>
              <a:t> – весь, целый</a:t>
            </a:r>
            <a:endParaRPr lang="en-US" sz="2800" dirty="0" smtClean="0">
              <a:latin typeface="Arial" pitchFamily="34" charset="0"/>
              <a:cs typeface="Arial" pitchFamily="34" charset="0"/>
            </a:endParaRPr>
          </a:p>
          <a:p>
            <a:pPr>
              <a:buFont typeface="Wingdings" pitchFamily="2" charset="2"/>
              <a:buChar char="Ø"/>
            </a:pPr>
            <a:r>
              <a:rPr lang="en-US" sz="2800" dirty="0" smtClean="0">
                <a:latin typeface="Arial" pitchFamily="34" charset="0"/>
                <a:cs typeface="Arial" pitchFamily="34" charset="0"/>
              </a:rPr>
              <a:t>Rhymed - </a:t>
            </a:r>
            <a:r>
              <a:rPr lang="uk-UA" sz="2800" dirty="0" err="1" smtClean="0">
                <a:latin typeface="Arial" pitchFamily="34" charset="0"/>
                <a:cs typeface="Arial" pitchFamily="34" charset="0"/>
              </a:rPr>
              <a:t>рифмованный</a:t>
            </a:r>
            <a:endParaRPr lang="ru-RU" sz="2800" dirty="0" smtClean="0">
              <a:latin typeface="Arial" pitchFamily="34" charset="0"/>
              <a:cs typeface="Arial" pitchFamily="34" charset="0"/>
            </a:endParaRPr>
          </a:p>
          <a:p>
            <a:pPr>
              <a:buFont typeface="Arial" pitchFamily="34" charset="0"/>
              <a:buChar char="•"/>
            </a:pPr>
            <a:endParaRPr lang="ru-RU" sz="2000" dirty="0" smtClean="0"/>
          </a:p>
          <a:p>
            <a:pPr>
              <a:buFont typeface="Arial" pitchFamily="34" charset="0"/>
              <a:buChar char="•"/>
            </a:pPr>
            <a:endParaRPr lang="uk-UA" sz="2000" dirty="0" smtClean="0"/>
          </a:p>
          <a:p>
            <a:pPr>
              <a:buFont typeface="Arial" pitchFamily="34" charset="0"/>
              <a:buChar char="•"/>
            </a:pPr>
            <a:endParaRPr lang="uk-UA" sz="2000" dirty="0">
              <a:latin typeface="Arial" pitchFamily="34" charset="0"/>
              <a:cs typeface="Arial" pitchFamily="34" charset="0"/>
            </a:endParaRPr>
          </a:p>
        </p:txBody>
      </p:sp>
    </p:spTree>
  </p:cSld>
  <p:clrMapOvr>
    <a:masterClrMapping/>
  </p:clrMapOvr>
  <p:transition>
    <p:split/>
  </p:transition>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3" presetClass="entr" presetSubtype="1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linds(horizontal)">
                                      <p:cBhvr>
                                        <p:cTn id="7" dur="5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52" presetClass="entr" presetSubtype="0" fill="hold" nodeType="clickEffect">
                                  <p:stCondLst>
                                    <p:cond delay="0"/>
                                  </p:stCondLst>
                                  <p:childTnLst>
                                    <p:set>
                                      <p:cBhvr>
                                        <p:cTn id="11" dur="1" fill="hold">
                                          <p:stCondLst>
                                            <p:cond delay="0"/>
                                          </p:stCondLst>
                                        </p:cTn>
                                        <p:tgtEl>
                                          <p:spTgt spid="4">
                                            <p:txEl>
                                              <p:pRg st="0" end="0"/>
                                            </p:txEl>
                                          </p:spTgt>
                                        </p:tgtEl>
                                        <p:attrNameLst>
                                          <p:attrName>style.visibility</p:attrName>
                                        </p:attrNameLst>
                                      </p:cBhvr>
                                      <p:to>
                                        <p:strVal val="visible"/>
                                      </p:to>
                                    </p:set>
                                    <p:animScale>
                                      <p:cBhvr>
                                        <p:cTn id="12" dur="1000" decel="50000" fill="hold">
                                          <p:stCondLst>
                                            <p:cond delay="0"/>
                                          </p:stCondLst>
                                        </p:cTn>
                                        <p:tgtEl>
                                          <p:spTgt spid="4">
                                            <p:txEl>
                                              <p:pRg st="0" end="0"/>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3" dur="1000" decel="50000" fill="hold">
                                          <p:stCondLst>
                                            <p:cond delay="0"/>
                                          </p:stCondLst>
                                        </p:cTn>
                                        <p:tgtEl>
                                          <p:spTgt spid="4">
                                            <p:txEl>
                                              <p:pRg st="0" end="0"/>
                                            </p:txEl>
                                          </p:spTgt>
                                        </p:tgtEl>
                                        <p:attrNameLst>
                                          <p:attrName>ppt_x</p:attrName>
                                          <p:attrName>ppt_y</p:attrName>
                                        </p:attrNameLst>
                                      </p:cBhvr>
                                    </p:animMotion>
                                    <p:animEffect transition="in" filter="fade">
                                      <p:cBhvr>
                                        <p:cTn id="14" dur="1000"/>
                                        <p:tgtEl>
                                          <p:spTgt spid="4">
                                            <p:txEl>
                                              <p:pRg st="0" end="0"/>
                                            </p:txEl>
                                          </p:spTgt>
                                        </p:tgtEl>
                                      </p:cBhvr>
                                    </p:animEffect>
                                  </p:childTnLst>
                                </p:cTn>
                              </p:par>
                              <p:par>
                                <p:cTn id="15" presetID="52" presetClass="entr" presetSubtype="0" fill="hold" nodeType="withEffect">
                                  <p:stCondLst>
                                    <p:cond delay="0"/>
                                  </p:stCondLst>
                                  <p:childTnLst>
                                    <p:set>
                                      <p:cBhvr>
                                        <p:cTn id="16" dur="1" fill="hold">
                                          <p:stCondLst>
                                            <p:cond delay="0"/>
                                          </p:stCondLst>
                                        </p:cTn>
                                        <p:tgtEl>
                                          <p:spTgt spid="4">
                                            <p:txEl>
                                              <p:pRg st="1" end="1"/>
                                            </p:txEl>
                                          </p:spTgt>
                                        </p:tgtEl>
                                        <p:attrNameLst>
                                          <p:attrName>style.visibility</p:attrName>
                                        </p:attrNameLst>
                                      </p:cBhvr>
                                      <p:to>
                                        <p:strVal val="visible"/>
                                      </p:to>
                                    </p:set>
                                    <p:animScale>
                                      <p:cBhvr>
                                        <p:cTn id="17" dur="1000" decel="50000" fill="hold">
                                          <p:stCondLst>
                                            <p:cond delay="0"/>
                                          </p:stCondLst>
                                        </p:cTn>
                                        <p:tgtEl>
                                          <p:spTgt spid="4">
                                            <p:txEl>
                                              <p:pRg st="1" end="1"/>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18" dur="1000" decel="50000" fill="hold">
                                          <p:stCondLst>
                                            <p:cond delay="0"/>
                                          </p:stCondLst>
                                        </p:cTn>
                                        <p:tgtEl>
                                          <p:spTgt spid="4">
                                            <p:txEl>
                                              <p:pRg st="1" end="1"/>
                                            </p:txEl>
                                          </p:spTgt>
                                        </p:tgtEl>
                                        <p:attrNameLst>
                                          <p:attrName>ppt_x</p:attrName>
                                          <p:attrName>ppt_y</p:attrName>
                                        </p:attrNameLst>
                                      </p:cBhvr>
                                    </p:animMotion>
                                    <p:animEffect transition="in" filter="fade">
                                      <p:cBhvr>
                                        <p:cTn id="19" dur="1000"/>
                                        <p:tgtEl>
                                          <p:spTgt spid="4">
                                            <p:txEl>
                                              <p:pRg st="1" end="1"/>
                                            </p:txEl>
                                          </p:spTgt>
                                        </p:tgtEl>
                                      </p:cBhvr>
                                    </p:animEffect>
                                  </p:childTnLst>
                                </p:cTn>
                              </p:par>
                              <p:par>
                                <p:cTn id="20" presetID="52" presetClass="entr" presetSubtype="0" fill="hold" nodeType="withEffect">
                                  <p:stCondLst>
                                    <p:cond delay="0"/>
                                  </p:stCondLst>
                                  <p:childTnLst>
                                    <p:set>
                                      <p:cBhvr>
                                        <p:cTn id="21" dur="1" fill="hold">
                                          <p:stCondLst>
                                            <p:cond delay="0"/>
                                          </p:stCondLst>
                                        </p:cTn>
                                        <p:tgtEl>
                                          <p:spTgt spid="4">
                                            <p:txEl>
                                              <p:pRg st="2" end="2"/>
                                            </p:txEl>
                                          </p:spTgt>
                                        </p:tgtEl>
                                        <p:attrNameLst>
                                          <p:attrName>style.visibility</p:attrName>
                                        </p:attrNameLst>
                                      </p:cBhvr>
                                      <p:to>
                                        <p:strVal val="visible"/>
                                      </p:to>
                                    </p:set>
                                    <p:animScale>
                                      <p:cBhvr>
                                        <p:cTn id="22" dur="1000" decel="50000" fill="hold">
                                          <p:stCondLst>
                                            <p:cond delay="0"/>
                                          </p:stCondLst>
                                        </p:cTn>
                                        <p:tgtEl>
                                          <p:spTgt spid="4">
                                            <p:txEl>
                                              <p:pRg st="2" end="2"/>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3" dur="1000" decel="50000" fill="hold">
                                          <p:stCondLst>
                                            <p:cond delay="0"/>
                                          </p:stCondLst>
                                        </p:cTn>
                                        <p:tgtEl>
                                          <p:spTgt spid="4">
                                            <p:txEl>
                                              <p:pRg st="2" end="2"/>
                                            </p:txEl>
                                          </p:spTgt>
                                        </p:tgtEl>
                                        <p:attrNameLst>
                                          <p:attrName>ppt_x</p:attrName>
                                          <p:attrName>ppt_y</p:attrName>
                                        </p:attrNameLst>
                                      </p:cBhvr>
                                    </p:animMotion>
                                    <p:animEffect transition="in" filter="fade">
                                      <p:cBhvr>
                                        <p:cTn id="24" dur="1000"/>
                                        <p:tgtEl>
                                          <p:spTgt spid="4">
                                            <p:txEl>
                                              <p:pRg st="2" end="2"/>
                                            </p:txEl>
                                          </p:spTgt>
                                        </p:tgtEl>
                                      </p:cBhvr>
                                    </p:animEffect>
                                  </p:childTnLst>
                                </p:cTn>
                              </p:par>
                              <p:par>
                                <p:cTn id="25" presetID="52" presetClass="entr" presetSubtype="0" fill="hold" nodeType="withEffect">
                                  <p:stCondLst>
                                    <p:cond delay="0"/>
                                  </p:stCondLst>
                                  <p:childTnLst>
                                    <p:set>
                                      <p:cBhvr>
                                        <p:cTn id="26" dur="1" fill="hold">
                                          <p:stCondLst>
                                            <p:cond delay="0"/>
                                          </p:stCondLst>
                                        </p:cTn>
                                        <p:tgtEl>
                                          <p:spTgt spid="4">
                                            <p:txEl>
                                              <p:pRg st="3" end="3"/>
                                            </p:txEl>
                                          </p:spTgt>
                                        </p:tgtEl>
                                        <p:attrNameLst>
                                          <p:attrName>style.visibility</p:attrName>
                                        </p:attrNameLst>
                                      </p:cBhvr>
                                      <p:to>
                                        <p:strVal val="visible"/>
                                      </p:to>
                                    </p:set>
                                    <p:animScale>
                                      <p:cBhvr>
                                        <p:cTn id="27" dur="1000" decel="50000" fill="hold">
                                          <p:stCondLst>
                                            <p:cond delay="0"/>
                                          </p:stCondLst>
                                        </p:cTn>
                                        <p:tgtEl>
                                          <p:spTgt spid="4">
                                            <p:txEl>
                                              <p:pRg st="3" end="3"/>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28" dur="1000" decel="50000" fill="hold">
                                          <p:stCondLst>
                                            <p:cond delay="0"/>
                                          </p:stCondLst>
                                        </p:cTn>
                                        <p:tgtEl>
                                          <p:spTgt spid="4">
                                            <p:txEl>
                                              <p:pRg st="3" end="3"/>
                                            </p:txEl>
                                          </p:spTgt>
                                        </p:tgtEl>
                                        <p:attrNameLst>
                                          <p:attrName>ppt_x</p:attrName>
                                          <p:attrName>ppt_y</p:attrName>
                                        </p:attrNameLst>
                                      </p:cBhvr>
                                    </p:animMotion>
                                    <p:animEffect transition="in" filter="fade">
                                      <p:cBhvr>
                                        <p:cTn id="29" dur="1000"/>
                                        <p:tgtEl>
                                          <p:spTgt spid="4">
                                            <p:txEl>
                                              <p:pRg st="3" end="3"/>
                                            </p:txEl>
                                          </p:spTgt>
                                        </p:tgtEl>
                                      </p:cBhvr>
                                    </p:animEffect>
                                  </p:childTnLst>
                                </p:cTn>
                              </p:par>
                              <p:par>
                                <p:cTn id="30" presetID="52" presetClass="entr" presetSubtype="0" fill="hold" nodeType="withEffect">
                                  <p:stCondLst>
                                    <p:cond delay="0"/>
                                  </p:stCondLst>
                                  <p:childTnLst>
                                    <p:set>
                                      <p:cBhvr>
                                        <p:cTn id="31" dur="1" fill="hold">
                                          <p:stCondLst>
                                            <p:cond delay="0"/>
                                          </p:stCondLst>
                                        </p:cTn>
                                        <p:tgtEl>
                                          <p:spTgt spid="4">
                                            <p:txEl>
                                              <p:pRg st="4" end="4"/>
                                            </p:txEl>
                                          </p:spTgt>
                                        </p:tgtEl>
                                        <p:attrNameLst>
                                          <p:attrName>style.visibility</p:attrName>
                                        </p:attrNameLst>
                                      </p:cBhvr>
                                      <p:to>
                                        <p:strVal val="visible"/>
                                      </p:to>
                                    </p:set>
                                    <p:animScale>
                                      <p:cBhvr>
                                        <p:cTn id="32" dur="1000" decel="50000" fill="hold">
                                          <p:stCondLst>
                                            <p:cond delay="0"/>
                                          </p:stCondLst>
                                        </p:cTn>
                                        <p:tgtEl>
                                          <p:spTgt spid="4">
                                            <p:txEl>
                                              <p:pRg st="4" end="4"/>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3" dur="1000" decel="50000" fill="hold">
                                          <p:stCondLst>
                                            <p:cond delay="0"/>
                                          </p:stCondLst>
                                        </p:cTn>
                                        <p:tgtEl>
                                          <p:spTgt spid="4">
                                            <p:txEl>
                                              <p:pRg st="4" end="4"/>
                                            </p:txEl>
                                          </p:spTgt>
                                        </p:tgtEl>
                                        <p:attrNameLst>
                                          <p:attrName>ppt_x</p:attrName>
                                          <p:attrName>ppt_y</p:attrName>
                                        </p:attrNameLst>
                                      </p:cBhvr>
                                    </p:animMotion>
                                    <p:animEffect transition="in" filter="fade">
                                      <p:cBhvr>
                                        <p:cTn id="34" dur="1000"/>
                                        <p:tgtEl>
                                          <p:spTgt spid="4">
                                            <p:txEl>
                                              <p:pRg st="4" end="4"/>
                                            </p:txEl>
                                          </p:spTgt>
                                        </p:tgtEl>
                                      </p:cBhvr>
                                    </p:animEffect>
                                  </p:childTnLst>
                                </p:cTn>
                              </p:par>
                              <p:par>
                                <p:cTn id="35" presetID="52" presetClass="entr" presetSubtype="0" fill="hold" nodeType="withEffect">
                                  <p:stCondLst>
                                    <p:cond delay="0"/>
                                  </p:stCondLst>
                                  <p:childTnLst>
                                    <p:set>
                                      <p:cBhvr>
                                        <p:cTn id="36" dur="1" fill="hold">
                                          <p:stCondLst>
                                            <p:cond delay="0"/>
                                          </p:stCondLst>
                                        </p:cTn>
                                        <p:tgtEl>
                                          <p:spTgt spid="4">
                                            <p:txEl>
                                              <p:pRg st="5" end="5"/>
                                            </p:txEl>
                                          </p:spTgt>
                                        </p:tgtEl>
                                        <p:attrNameLst>
                                          <p:attrName>style.visibility</p:attrName>
                                        </p:attrNameLst>
                                      </p:cBhvr>
                                      <p:to>
                                        <p:strVal val="visible"/>
                                      </p:to>
                                    </p:set>
                                    <p:animScale>
                                      <p:cBhvr>
                                        <p:cTn id="37" dur="1000" decel="50000" fill="hold">
                                          <p:stCondLst>
                                            <p:cond delay="0"/>
                                          </p:stCondLst>
                                        </p:cTn>
                                        <p:tgtEl>
                                          <p:spTgt spid="4">
                                            <p:txEl>
                                              <p:pRg st="5" end="5"/>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38" dur="1000" decel="50000" fill="hold">
                                          <p:stCondLst>
                                            <p:cond delay="0"/>
                                          </p:stCondLst>
                                        </p:cTn>
                                        <p:tgtEl>
                                          <p:spTgt spid="4">
                                            <p:txEl>
                                              <p:pRg st="5" end="5"/>
                                            </p:txEl>
                                          </p:spTgt>
                                        </p:tgtEl>
                                        <p:attrNameLst>
                                          <p:attrName>ppt_x</p:attrName>
                                          <p:attrName>ppt_y</p:attrName>
                                        </p:attrNameLst>
                                      </p:cBhvr>
                                    </p:animMotion>
                                    <p:animEffect transition="in" filter="fade">
                                      <p:cBhvr>
                                        <p:cTn id="39" dur="1000"/>
                                        <p:tgtEl>
                                          <p:spTgt spid="4">
                                            <p:txEl>
                                              <p:pRg st="5" end="5"/>
                                            </p:txEl>
                                          </p:spTgt>
                                        </p:tgtEl>
                                      </p:cBhvr>
                                    </p:animEffect>
                                  </p:childTnLst>
                                </p:cTn>
                              </p:par>
                              <p:par>
                                <p:cTn id="40" presetID="52" presetClass="entr" presetSubtype="0" fill="hold" nodeType="withEffect">
                                  <p:stCondLst>
                                    <p:cond delay="0"/>
                                  </p:stCondLst>
                                  <p:childTnLst>
                                    <p:set>
                                      <p:cBhvr>
                                        <p:cTn id="41" dur="1" fill="hold">
                                          <p:stCondLst>
                                            <p:cond delay="0"/>
                                          </p:stCondLst>
                                        </p:cTn>
                                        <p:tgtEl>
                                          <p:spTgt spid="4">
                                            <p:txEl>
                                              <p:pRg st="6" end="6"/>
                                            </p:txEl>
                                          </p:spTgt>
                                        </p:tgtEl>
                                        <p:attrNameLst>
                                          <p:attrName>style.visibility</p:attrName>
                                        </p:attrNameLst>
                                      </p:cBhvr>
                                      <p:to>
                                        <p:strVal val="visible"/>
                                      </p:to>
                                    </p:set>
                                    <p:animScale>
                                      <p:cBhvr>
                                        <p:cTn id="42" dur="1000" decel="50000" fill="hold">
                                          <p:stCondLst>
                                            <p:cond delay="0"/>
                                          </p:stCondLst>
                                        </p:cTn>
                                        <p:tgtEl>
                                          <p:spTgt spid="4">
                                            <p:txEl>
                                              <p:pRg st="6" end="6"/>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3" dur="1000" decel="50000" fill="hold">
                                          <p:stCondLst>
                                            <p:cond delay="0"/>
                                          </p:stCondLst>
                                        </p:cTn>
                                        <p:tgtEl>
                                          <p:spTgt spid="4">
                                            <p:txEl>
                                              <p:pRg st="6" end="6"/>
                                            </p:txEl>
                                          </p:spTgt>
                                        </p:tgtEl>
                                        <p:attrNameLst>
                                          <p:attrName>ppt_x</p:attrName>
                                          <p:attrName>ppt_y</p:attrName>
                                        </p:attrNameLst>
                                      </p:cBhvr>
                                    </p:animMotion>
                                    <p:animEffect transition="in" filter="fade">
                                      <p:cBhvr>
                                        <p:cTn id="44" dur="1000"/>
                                        <p:tgtEl>
                                          <p:spTgt spid="4">
                                            <p:txEl>
                                              <p:pRg st="6" end="6"/>
                                            </p:txEl>
                                          </p:spTgt>
                                        </p:tgtEl>
                                      </p:cBhvr>
                                    </p:animEffect>
                                  </p:childTnLst>
                                </p:cTn>
                              </p:par>
                              <p:par>
                                <p:cTn id="45" presetID="52" presetClass="entr" presetSubtype="0" fill="hold" nodeType="withEffect">
                                  <p:stCondLst>
                                    <p:cond delay="0"/>
                                  </p:stCondLst>
                                  <p:childTnLst>
                                    <p:set>
                                      <p:cBhvr>
                                        <p:cTn id="46" dur="1" fill="hold">
                                          <p:stCondLst>
                                            <p:cond delay="0"/>
                                          </p:stCondLst>
                                        </p:cTn>
                                        <p:tgtEl>
                                          <p:spTgt spid="4">
                                            <p:txEl>
                                              <p:pRg st="7" end="7"/>
                                            </p:txEl>
                                          </p:spTgt>
                                        </p:tgtEl>
                                        <p:attrNameLst>
                                          <p:attrName>style.visibility</p:attrName>
                                        </p:attrNameLst>
                                      </p:cBhvr>
                                      <p:to>
                                        <p:strVal val="visible"/>
                                      </p:to>
                                    </p:set>
                                    <p:animScale>
                                      <p:cBhvr>
                                        <p:cTn id="47" dur="1000" decel="50000" fill="hold">
                                          <p:stCondLst>
                                            <p:cond delay="0"/>
                                          </p:stCondLst>
                                        </p:cTn>
                                        <p:tgtEl>
                                          <p:spTgt spid="4">
                                            <p:txEl>
                                              <p:pRg st="7" end="7"/>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48" dur="1000" decel="50000" fill="hold">
                                          <p:stCondLst>
                                            <p:cond delay="0"/>
                                          </p:stCondLst>
                                        </p:cTn>
                                        <p:tgtEl>
                                          <p:spTgt spid="4">
                                            <p:txEl>
                                              <p:pRg st="7" end="7"/>
                                            </p:txEl>
                                          </p:spTgt>
                                        </p:tgtEl>
                                        <p:attrNameLst>
                                          <p:attrName>ppt_x</p:attrName>
                                          <p:attrName>ppt_y</p:attrName>
                                        </p:attrNameLst>
                                      </p:cBhvr>
                                    </p:animMotion>
                                    <p:animEffect transition="in" filter="fade">
                                      <p:cBhvr>
                                        <p:cTn id="49" dur="1000"/>
                                        <p:tgtEl>
                                          <p:spTgt spid="4">
                                            <p:txEl>
                                              <p:pRg st="7" end="7"/>
                                            </p:txEl>
                                          </p:spTgt>
                                        </p:tgtEl>
                                      </p:cBhvr>
                                    </p:animEffect>
                                  </p:childTnLst>
                                </p:cTn>
                              </p:par>
                              <p:par>
                                <p:cTn id="50" presetID="52" presetClass="entr" presetSubtype="0" fill="hold" nodeType="withEffect">
                                  <p:stCondLst>
                                    <p:cond delay="0"/>
                                  </p:stCondLst>
                                  <p:childTnLst>
                                    <p:set>
                                      <p:cBhvr>
                                        <p:cTn id="51" dur="1" fill="hold">
                                          <p:stCondLst>
                                            <p:cond delay="0"/>
                                          </p:stCondLst>
                                        </p:cTn>
                                        <p:tgtEl>
                                          <p:spTgt spid="4">
                                            <p:txEl>
                                              <p:pRg st="8" end="8"/>
                                            </p:txEl>
                                          </p:spTgt>
                                        </p:tgtEl>
                                        <p:attrNameLst>
                                          <p:attrName>style.visibility</p:attrName>
                                        </p:attrNameLst>
                                      </p:cBhvr>
                                      <p:to>
                                        <p:strVal val="visible"/>
                                      </p:to>
                                    </p:set>
                                    <p:animScale>
                                      <p:cBhvr>
                                        <p:cTn id="52" dur="1000" decel="50000" fill="hold">
                                          <p:stCondLst>
                                            <p:cond delay="0"/>
                                          </p:stCondLst>
                                        </p:cTn>
                                        <p:tgtEl>
                                          <p:spTgt spid="4">
                                            <p:txEl>
                                              <p:pRg st="8" end="8"/>
                                            </p:txEl>
                                          </p:spTgt>
                                        </p:tgtEl>
                                      </p:cBhvr>
                                      <p:from x="250000" y="250000"/>
                                      <p:to x="100000" y="100000"/>
                                    </p:animScale>
                                    <p:animMotion origin="layout" path="M -0.46736 0.92887  C -0.37517 0.88508  -0.02552 0.75279  0.0908 0.66613  C  0.20747 0.57948  0.21649 0.50394  0.23177 0.40825  C 0.24705 0.31256  0.22118 0.15964   0.18264 0.09152  C 0.1441 0.02341  0.03802 0.0  0.0 0.0  " pathEditMode="relative" ptsTypes="">
                                      <p:cBhvr>
                                        <p:cTn id="53" dur="1000" decel="50000" fill="hold">
                                          <p:stCondLst>
                                            <p:cond delay="0"/>
                                          </p:stCondLst>
                                        </p:cTn>
                                        <p:tgtEl>
                                          <p:spTgt spid="4">
                                            <p:txEl>
                                              <p:pRg st="8" end="8"/>
                                            </p:txEl>
                                          </p:spTgt>
                                        </p:tgtEl>
                                        <p:attrNameLst>
                                          <p:attrName>ppt_x</p:attrName>
                                          <p:attrName>ppt_y</p:attrName>
                                        </p:attrNameLst>
                                      </p:cBhvr>
                                    </p:animMotion>
                                    <p:animEffect transition="in" filter="fade">
                                      <p:cBhvr>
                                        <p:cTn id="54" dur="1000"/>
                                        <p:tgtEl>
                                          <p:spTgt spid="4">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theme/theme1.xml><?xml version="1.0" encoding="utf-8"?>
<a:theme xmlns:a="http://schemas.openxmlformats.org/drawingml/2006/main" name="Тема Office">
  <a:themeElements>
    <a:clrScheme name="Стандартная">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Стандартная">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Стандартная">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154</TotalTime>
  <Words>581</Words>
  <PresentationFormat>Экран (4:3)</PresentationFormat>
  <Paragraphs>48</Paragraphs>
  <Slides>8</Slides>
  <Notes>0</Notes>
  <HiddenSlides>0</HiddenSlides>
  <MMClips>0</MMClips>
  <ScaleCrop>false</ScaleCrop>
  <HeadingPairs>
    <vt:vector size="4" baseType="variant">
      <vt:variant>
        <vt:lpstr>Тема</vt:lpstr>
      </vt:variant>
      <vt:variant>
        <vt:i4>1</vt:i4>
      </vt:variant>
      <vt:variant>
        <vt:lpstr>Заголовки слайдов</vt:lpstr>
      </vt:variant>
      <vt:variant>
        <vt:i4>8</vt:i4>
      </vt:variant>
    </vt:vector>
  </HeadingPairs>
  <TitlesOfParts>
    <vt:vector size="9" baseType="lpstr">
      <vt:lpstr>Тема Office</vt:lpstr>
      <vt:lpstr>Слайд 1</vt:lpstr>
      <vt:lpstr>Слайд 2</vt:lpstr>
      <vt:lpstr>Internet Facts</vt:lpstr>
      <vt:lpstr>Internet Facts</vt:lpstr>
      <vt:lpstr>Internet Facts</vt:lpstr>
      <vt:lpstr>Internet Facts</vt:lpstr>
      <vt:lpstr>Internet Facts</vt:lpstr>
      <vt:lpstr>VOCABULARY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Слайд 1</dc:title>
  <dc:creator>Admin</dc:creator>
  <cp:lastModifiedBy>Admin</cp:lastModifiedBy>
  <cp:revision>20</cp:revision>
  <dcterms:created xsi:type="dcterms:W3CDTF">2015-03-03T16:06:58Z</dcterms:created>
  <dcterms:modified xsi:type="dcterms:W3CDTF">2015-03-03T18:52:15Z</dcterms:modified>
</cp:coreProperties>
</file>